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12" r:id="rId1"/>
    <p:sldMasterId id="2147484456" r:id="rId2"/>
    <p:sldMasterId id="2147484432" r:id="rId3"/>
  </p:sldMasterIdLst>
  <p:notesMasterIdLst>
    <p:notesMasterId r:id="rId48"/>
  </p:notesMasterIdLst>
  <p:handoutMasterIdLst>
    <p:handoutMasterId r:id="rId49"/>
  </p:handoutMasterIdLst>
  <p:sldIdLst>
    <p:sldId id="256" r:id="rId4"/>
    <p:sldId id="2014" r:id="rId5"/>
    <p:sldId id="1812" r:id="rId6"/>
    <p:sldId id="1836" r:id="rId7"/>
    <p:sldId id="1971" r:id="rId8"/>
    <p:sldId id="1972" r:id="rId9"/>
    <p:sldId id="1975" r:id="rId10"/>
    <p:sldId id="1976" r:id="rId11"/>
    <p:sldId id="1977" r:id="rId12"/>
    <p:sldId id="2002" r:id="rId13"/>
    <p:sldId id="1837" r:id="rId14"/>
    <p:sldId id="2005" r:id="rId15"/>
    <p:sldId id="1952" r:id="rId16"/>
    <p:sldId id="1953" r:id="rId17"/>
    <p:sldId id="1954" r:id="rId18"/>
    <p:sldId id="1955" r:id="rId19"/>
    <p:sldId id="1956" r:id="rId20"/>
    <p:sldId id="1957" r:id="rId21"/>
    <p:sldId id="1992" r:id="rId22"/>
    <p:sldId id="1993" r:id="rId23"/>
    <p:sldId id="1962" r:id="rId24"/>
    <p:sldId id="1961" r:id="rId25"/>
    <p:sldId id="1995" r:id="rId26"/>
    <p:sldId id="1996" r:id="rId27"/>
    <p:sldId id="1965" r:id="rId28"/>
    <p:sldId id="1994" r:id="rId29"/>
    <p:sldId id="1966" r:id="rId30"/>
    <p:sldId id="1838" r:id="rId31"/>
    <p:sldId id="2016" r:id="rId32"/>
    <p:sldId id="1950" r:id="rId33"/>
    <p:sldId id="2015" r:id="rId34"/>
    <p:sldId id="1982" r:id="rId35"/>
    <p:sldId id="2008" r:id="rId36"/>
    <p:sldId id="2006" r:id="rId37"/>
    <p:sldId id="2009" r:id="rId38"/>
    <p:sldId id="1985" r:id="rId39"/>
    <p:sldId id="1986" r:id="rId40"/>
    <p:sldId id="1987" r:id="rId41"/>
    <p:sldId id="1988" r:id="rId42"/>
    <p:sldId id="1989" r:id="rId43"/>
    <p:sldId id="1990" r:id="rId44"/>
    <p:sldId id="2004" r:id="rId45"/>
    <p:sldId id="1937" r:id="rId46"/>
    <p:sldId id="2011" r:id="rId47"/>
  </p:sldIdLst>
  <p:sldSz cx="12190413" cy="6858000"/>
  <p:notesSz cx="7102475" cy="10231438"/>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公共安全信息系统研究所 连礼泉" initials="公共安全信息系统"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FF44"/>
    <a:srgbClr val="800080"/>
    <a:srgbClr val="FFFFCC"/>
    <a:srgbClr val="FFFF99"/>
    <a:srgbClr val="66CCFF"/>
    <a:srgbClr val="3399FF"/>
    <a:srgbClr val="0099FF"/>
    <a:srgbClr val="01FF8C"/>
    <a:srgbClr val="FF5B5B"/>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324" autoAdjust="0"/>
    <p:restoredTop sz="94083" autoAdjust="0"/>
  </p:normalViewPr>
  <p:slideViewPr>
    <p:cSldViewPr>
      <p:cViewPr>
        <p:scale>
          <a:sx n="51" d="100"/>
          <a:sy n="51" d="100"/>
        </p:scale>
        <p:origin x="-768" y="-130"/>
      </p:cViewPr>
      <p:guideLst>
        <p:guide orient="horz" pos="935"/>
        <p:guide pos="635"/>
      </p:guideLst>
    </p:cSldViewPr>
  </p:slideViewPr>
  <p:outlineViewPr>
    <p:cViewPr>
      <p:scale>
        <a:sx n="33" d="100"/>
        <a:sy n="33" d="100"/>
      </p:scale>
      <p:origin x="0" y="960"/>
    </p:cViewPr>
  </p:outlineViewPr>
  <p:notesTextViewPr>
    <p:cViewPr>
      <p:scale>
        <a:sx n="100" d="100"/>
        <a:sy n="100" d="100"/>
      </p:scale>
      <p:origin x="0" y="0"/>
    </p:cViewPr>
  </p:notesTextViewPr>
  <p:sorterViewPr>
    <p:cViewPr>
      <p:scale>
        <a:sx n="190" d="100"/>
        <a:sy n="190" d="100"/>
      </p:scale>
      <p:origin x="0" y="0"/>
    </p:cViewPr>
  </p:sorterViewPr>
  <p:notesViewPr>
    <p:cSldViewPr>
      <p:cViewPr varScale="1">
        <p:scale>
          <a:sx n="72" d="100"/>
          <a:sy n="72" d="100"/>
        </p:scale>
        <p:origin x="-3432" y="-102"/>
      </p:cViewPr>
      <p:guideLst>
        <p:guide orient="horz" pos="3222"/>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presProps" Target="presProps.xml"/></Relationships>
</file>

<file path=ppt/diagrams/_rels/data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png"/></Relationships>
</file>

<file path=ppt/diagrams/_rels/drawing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6FCA9-C2C5-4575-98E0-D5A898B388D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DC7564DF-3AB7-4A10-B948-78E11E646493}">
      <dgm:prSet phldrT="[文本]" custT="1"/>
      <dgm:spPr>
        <a:solidFill>
          <a:schemeClr val="accent4">
            <a:lumMod val="75000"/>
          </a:schemeClr>
        </a:solidFill>
      </dgm:spPr>
      <dgm:t>
        <a:bodyPr/>
        <a:lstStyle/>
        <a:p>
          <a:r>
            <a:rPr lang="zh-CN" altLang="en-US" sz="2400" b="1" dirty="0" smtClean="0">
              <a:latin typeface="微软雅黑" panose="020B0503020204020204" pitchFamily="34" charset="-122"/>
              <a:ea typeface="微软雅黑" panose="020B0503020204020204" pitchFamily="34" charset="-122"/>
            </a:rPr>
            <a:t>法案的保障</a:t>
          </a:r>
          <a:endParaRPr lang="zh-CN" altLang="en-US" sz="2400" b="1" dirty="0">
            <a:latin typeface="微软雅黑" panose="020B0503020204020204" pitchFamily="34" charset="-122"/>
            <a:ea typeface="微软雅黑" panose="020B0503020204020204" pitchFamily="34" charset="-122"/>
          </a:endParaRPr>
        </a:p>
      </dgm:t>
    </dgm:pt>
    <dgm:pt modelId="{A3521E26-15C1-407A-A94F-969B24D698DD}" type="parTrans" cxnId="{C9D9CF02-4B2B-47AC-BF30-4A446E75F167}">
      <dgm:prSet/>
      <dgm:spPr/>
      <dgm:t>
        <a:bodyPr/>
        <a:lstStyle/>
        <a:p>
          <a:endParaRPr lang="zh-CN" altLang="en-US"/>
        </a:p>
      </dgm:t>
    </dgm:pt>
    <dgm:pt modelId="{F1C6D939-78B6-4CEC-AAFB-690BB82B25E8}" type="sibTrans" cxnId="{C9D9CF02-4B2B-47AC-BF30-4A446E75F167}">
      <dgm:prSet/>
      <dgm:spPr/>
      <dgm:t>
        <a:bodyPr/>
        <a:lstStyle/>
        <a:p>
          <a:endParaRPr lang="zh-CN" altLang="en-US"/>
        </a:p>
      </dgm:t>
    </dgm:pt>
    <dgm:pt modelId="{60E0C329-7956-417A-91D7-69B31D147549}">
      <dgm:prSet custT="1"/>
      <dgm:spPr/>
      <dgm:t>
        <a:bodyPr/>
        <a:lstStyle/>
        <a:p>
          <a:pPr>
            <a:lnSpc>
              <a:spcPts val="1400"/>
            </a:lnSpc>
          </a:pPr>
          <a:r>
            <a:rPr lang="en-US" altLang="en-US" sz="1200" b="1" dirty="0" smtClean="0">
              <a:latin typeface="微软雅黑" panose="020B0503020204020204" pitchFamily="34" charset="-122"/>
              <a:ea typeface="微软雅黑" panose="020B0503020204020204" pitchFamily="34" charset="-122"/>
            </a:rPr>
            <a:t>《</a:t>
          </a:r>
          <a:r>
            <a:rPr lang="zh-CN" altLang="en-US" sz="1200" b="1" dirty="0" smtClean="0">
              <a:solidFill>
                <a:srgbClr val="FF0000"/>
              </a:solidFill>
              <a:latin typeface="微软雅黑" panose="020B0503020204020204" pitchFamily="34" charset="-122"/>
              <a:ea typeface="微软雅黑" panose="020B0503020204020204" pitchFamily="34" charset="-122"/>
            </a:rPr>
            <a:t>爱国者法律</a:t>
          </a:r>
          <a:r>
            <a:rPr lang="en-US" altLang="en-US" sz="1200" b="1" dirty="0" smtClean="0">
              <a:latin typeface="微软雅黑" panose="020B0503020204020204" pitchFamily="34" charset="-122"/>
              <a:ea typeface="微软雅黑" panose="020B0503020204020204" pitchFamily="34" charset="-122"/>
            </a:rPr>
            <a:t>》</a:t>
          </a:r>
          <a:r>
            <a:rPr lang="zh-CN" altLang="en-US" sz="1200" b="1" dirty="0" smtClean="0">
              <a:latin typeface="微软雅黑" panose="020B0503020204020204" pitchFamily="34" charset="-122"/>
              <a:ea typeface="微软雅黑" panose="020B0503020204020204" pitchFamily="34" charset="-122"/>
            </a:rPr>
            <a:t>和</a:t>
          </a:r>
          <a:r>
            <a:rPr lang="en-US" altLang="en-US" sz="1200" b="1" dirty="0" smtClean="0">
              <a:latin typeface="微软雅黑" panose="020B0503020204020204" pitchFamily="34" charset="-122"/>
              <a:ea typeface="微软雅黑" panose="020B0503020204020204" pitchFamily="34" charset="-122"/>
            </a:rPr>
            <a:t>《</a:t>
          </a:r>
          <a:r>
            <a:rPr lang="zh-CN" altLang="en-US" sz="1200" b="1" dirty="0" smtClean="0">
              <a:solidFill>
                <a:srgbClr val="00B0F0"/>
              </a:solidFill>
              <a:latin typeface="微软雅黑" panose="020B0503020204020204" pitchFamily="34" charset="-122"/>
              <a:ea typeface="微软雅黑" panose="020B0503020204020204" pitchFamily="34" charset="-122"/>
            </a:rPr>
            <a:t>国土安全法律</a:t>
          </a:r>
          <a:r>
            <a:rPr lang="en-US" altLang="en-US" sz="1200" b="1"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对反恐斗争中部门间协作机制有着比较直接的影响</a:t>
          </a:r>
          <a:endParaRPr lang="zh-CN" altLang="en-US" sz="1200" dirty="0">
            <a:latin typeface="微软雅黑" panose="020B0503020204020204" pitchFamily="34" charset="-122"/>
            <a:ea typeface="微软雅黑" panose="020B0503020204020204" pitchFamily="34" charset="-122"/>
          </a:endParaRPr>
        </a:p>
      </dgm:t>
    </dgm:pt>
    <dgm:pt modelId="{74E1B286-B709-437F-83EE-1E8E1FF6B4E4}" type="parTrans" cxnId="{31E1EF08-68AB-4598-93A2-82AADE57F74B}">
      <dgm:prSet/>
      <dgm:spPr/>
      <dgm:t>
        <a:bodyPr/>
        <a:lstStyle/>
        <a:p>
          <a:endParaRPr lang="zh-CN" altLang="en-US"/>
        </a:p>
      </dgm:t>
    </dgm:pt>
    <dgm:pt modelId="{BF684DB8-FE33-4426-B395-C3075C06BC58}" type="sibTrans" cxnId="{31E1EF08-68AB-4598-93A2-82AADE57F74B}">
      <dgm:prSet/>
      <dgm:spPr/>
      <dgm:t>
        <a:bodyPr/>
        <a:lstStyle/>
        <a:p>
          <a:endParaRPr lang="zh-CN" altLang="en-US"/>
        </a:p>
      </dgm:t>
    </dgm:pt>
    <dgm:pt modelId="{BD274415-F414-4084-B75A-C58A5ABE6AAC}">
      <dgm:prSet custT="1"/>
      <dgm:spPr>
        <a:solidFill>
          <a:schemeClr val="accent2">
            <a:lumMod val="75000"/>
          </a:schemeClr>
        </a:solidFill>
      </dgm:spPr>
      <dgm:t>
        <a:bodyPr/>
        <a:lstStyle/>
        <a:p>
          <a:r>
            <a:rPr lang="zh-CN" altLang="en-US" sz="2400" b="1" dirty="0" smtClean="0">
              <a:latin typeface="微软雅黑" panose="020B0503020204020204" pitchFamily="34" charset="-122"/>
              <a:ea typeface="微软雅黑" panose="020B0503020204020204" pitchFamily="34" charset="-122"/>
            </a:rPr>
            <a:t>总统行政命令的保障</a:t>
          </a:r>
          <a:endParaRPr lang="zh-CN" altLang="en-US" sz="2400" b="1" dirty="0">
            <a:latin typeface="微软雅黑" panose="020B0503020204020204" pitchFamily="34" charset="-122"/>
            <a:ea typeface="微软雅黑" panose="020B0503020204020204" pitchFamily="34" charset="-122"/>
          </a:endParaRPr>
        </a:p>
      </dgm:t>
    </dgm:pt>
    <dgm:pt modelId="{EE36371B-34A7-4B38-A904-85C1C449F0FA}" type="parTrans" cxnId="{53FEB70A-B784-4589-935C-49B6E8A93DEB}">
      <dgm:prSet/>
      <dgm:spPr/>
      <dgm:t>
        <a:bodyPr/>
        <a:lstStyle/>
        <a:p>
          <a:endParaRPr lang="zh-CN" altLang="en-US"/>
        </a:p>
      </dgm:t>
    </dgm:pt>
    <dgm:pt modelId="{BBBBD85E-58AA-4ADC-A52A-0779C8E8110E}" type="sibTrans" cxnId="{53FEB70A-B784-4589-935C-49B6E8A93DEB}">
      <dgm:prSet/>
      <dgm:spPr/>
      <dgm:t>
        <a:bodyPr/>
        <a:lstStyle/>
        <a:p>
          <a:endParaRPr lang="zh-CN" altLang="en-US"/>
        </a:p>
      </dgm:t>
    </dgm:pt>
    <dgm:pt modelId="{853CC304-EA55-43DB-82D4-859EFD000DA5}">
      <dgm:prSet custT="1"/>
      <dgm:spPr/>
      <dgm:t>
        <a:bodyPr/>
        <a:lstStyle/>
        <a:p>
          <a:r>
            <a:rPr lang="zh-CN" altLang="en-US" sz="2400" b="1" dirty="0" smtClean="0">
              <a:latin typeface="微软雅黑" panose="020B0503020204020204" pitchFamily="34" charset="-122"/>
              <a:ea typeface="微软雅黑" panose="020B0503020204020204" pitchFamily="34" charset="-122"/>
            </a:rPr>
            <a:t>战略和计划的保障</a:t>
          </a:r>
          <a:endParaRPr lang="zh-CN" altLang="en-US" sz="2400" b="1" dirty="0">
            <a:latin typeface="微软雅黑" panose="020B0503020204020204" pitchFamily="34" charset="-122"/>
            <a:ea typeface="微软雅黑" panose="020B0503020204020204" pitchFamily="34" charset="-122"/>
          </a:endParaRPr>
        </a:p>
      </dgm:t>
    </dgm:pt>
    <dgm:pt modelId="{07D075DE-9A21-45CE-BB6E-BF34A5101CF9}" type="parTrans" cxnId="{4A920776-5971-41B4-AED6-FDE05FFEF760}">
      <dgm:prSet/>
      <dgm:spPr/>
      <dgm:t>
        <a:bodyPr/>
        <a:lstStyle/>
        <a:p>
          <a:endParaRPr lang="zh-CN" altLang="en-US"/>
        </a:p>
      </dgm:t>
    </dgm:pt>
    <dgm:pt modelId="{7E62E819-54F0-4309-9457-5525E66BBC8E}" type="sibTrans" cxnId="{4A920776-5971-41B4-AED6-FDE05FFEF760}">
      <dgm:prSet/>
      <dgm:spPr/>
      <dgm:t>
        <a:bodyPr/>
        <a:lstStyle/>
        <a:p>
          <a:endParaRPr lang="zh-CN" altLang="en-US"/>
        </a:p>
      </dgm:t>
    </dgm:pt>
    <dgm:pt modelId="{AA060AA3-6BF5-423B-B968-2F5671E81E66}">
      <dgm:prSet custT="1"/>
      <dgm:spPr/>
      <dgm:t>
        <a:bodyPr/>
        <a:lstStyle/>
        <a:p>
          <a:pPr marL="114300">
            <a:lnSpc>
              <a:spcPts val="1400"/>
            </a:lnSpc>
          </a:pPr>
          <a:r>
            <a:rPr lang="zh-CN" altLang="en-US" sz="1200" dirty="0" smtClean="0">
              <a:latin typeface="微软雅黑" panose="020B0503020204020204" pitchFamily="34" charset="-122"/>
              <a:ea typeface="微软雅黑" panose="020B0503020204020204" pitchFamily="34" charset="-122"/>
            </a:rPr>
            <a:t>由</a:t>
          </a:r>
          <a:r>
            <a:rPr lang="zh-CN" altLang="en-US" sz="1200" b="1" dirty="0" smtClean="0">
              <a:solidFill>
                <a:srgbClr val="FF0000"/>
              </a:solidFill>
              <a:latin typeface="微软雅黑" panose="020B0503020204020204" pitchFamily="34" charset="-122"/>
              <a:ea typeface="微软雅黑" panose="020B0503020204020204" pitchFamily="34" charset="-122"/>
            </a:rPr>
            <a:t>白宫制定</a:t>
          </a:r>
          <a:r>
            <a:rPr lang="zh-CN" altLang="en-US" sz="1200" dirty="0" smtClean="0">
              <a:latin typeface="微软雅黑" panose="020B0503020204020204" pitchFamily="34" charset="-122"/>
              <a:ea typeface="微软雅黑" panose="020B0503020204020204" pitchFamily="34" charset="-122"/>
            </a:rPr>
            <a:t>总统签署的战略和计划</a:t>
          </a:r>
          <a:r>
            <a:rPr lang="en-US" altLang="en-US"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如 </a:t>
          </a:r>
          <a:r>
            <a:rPr lang="en-US" altLang="en-US" sz="1200" dirty="0" smtClean="0">
              <a:latin typeface="微软雅黑" panose="020B0503020204020204" pitchFamily="34" charset="-122"/>
              <a:ea typeface="微软雅黑" panose="020B0503020204020204" pitchFamily="34" charset="-122"/>
            </a:rPr>
            <a:t>2006</a:t>
          </a:r>
          <a:r>
            <a:rPr lang="zh-CN" altLang="en-US" sz="1200" dirty="0" smtClean="0">
              <a:latin typeface="微软雅黑" panose="020B0503020204020204" pitchFamily="34" charset="-122"/>
              <a:ea typeface="微软雅黑" panose="020B0503020204020204" pitchFamily="34" charset="-122"/>
            </a:rPr>
            <a:t>年</a:t>
          </a:r>
          <a:r>
            <a:rPr lang="en-US" altLang="en-US" sz="1200" dirty="0" smtClean="0">
              <a:latin typeface="微软雅黑" panose="020B0503020204020204" pitchFamily="34" charset="-122"/>
              <a:ea typeface="微软雅黑" panose="020B0503020204020204" pitchFamily="34" charset="-122"/>
            </a:rPr>
            <a:t>9</a:t>
          </a:r>
          <a:r>
            <a:rPr lang="zh-CN" altLang="en-US" sz="1200" dirty="0" smtClean="0">
              <a:latin typeface="微软雅黑" panose="020B0503020204020204" pitchFamily="34" charset="-122"/>
              <a:ea typeface="微软雅黑" panose="020B0503020204020204" pitchFamily="34" charset="-122"/>
            </a:rPr>
            <a:t>月的</a:t>
          </a:r>
          <a:r>
            <a:rPr lang="en-US" altLang="en-US"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国家打击恐怖主义战略</a:t>
          </a:r>
          <a:r>
            <a:rPr lang="en-US" altLang="en-US"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和</a:t>
          </a:r>
          <a:r>
            <a:rPr lang="en-US" altLang="en-US" sz="1200" dirty="0" smtClean="0">
              <a:latin typeface="微软雅黑" panose="020B0503020204020204" pitchFamily="34" charset="-122"/>
              <a:ea typeface="微软雅黑" panose="020B0503020204020204" pitchFamily="34" charset="-122"/>
            </a:rPr>
            <a:t>2007</a:t>
          </a:r>
          <a:r>
            <a:rPr lang="zh-CN" altLang="en-US" sz="1200" dirty="0" smtClean="0">
              <a:latin typeface="微软雅黑" panose="020B0503020204020204" pitchFamily="34" charset="-122"/>
              <a:ea typeface="微软雅黑" panose="020B0503020204020204" pitchFamily="34" charset="-122"/>
            </a:rPr>
            <a:t>年</a:t>
          </a:r>
          <a:r>
            <a:rPr lang="en-US" altLang="en-US" sz="1200" dirty="0" smtClean="0">
              <a:latin typeface="微软雅黑" panose="020B0503020204020204" pitchFamily="34" charset="-122"/>
              <a:ea typeface="微软雅黑" panose="020B0503020204020204" pitchFamily="34" charset="-122"/>
            </a:rPr>
            <a:t>10</a:t>
          </a:r>
          <a:r>
            <a:rPr lang="zh-CN" altLang="en-US" sz="1200" dirty="0" smtClean="0">
              <a:latin typeface="微软雅黑" panose="020B0503020204020204" pitchFamily="34" charset="-122"/>
              <a:ea typeface="微软雅黑" panose="020B0503020204020204" pitchFamily="34" charset="-122"/>
            </a:rPr>
            <a:t>月的</a:t>
          </a:r>
          <a:r>
            <a:rPr lang="en-US" altLang="en-US"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国家国土安全战略</a:t>
          </a:r>
          <a:r>
            <a:rPr lang="en-US" altLang="en-US"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等</a:t>
          </a:r>
          <a:endParaRPr lang="zh-CN" altLang="en-US" sz="1200" dirty="0">
            <a:latin typeface="微软雅黑" panose="020B0503020204020204" pitchFamily="34" charset="-122"/>
            <a:ea typeface="微软雅黑" panose="020B0503020204020204" pitchFamily="34" charset="-122"/>
          </a:endParaRPr>
        </a:p>
      </dgm:t>
    </dgm:pt>
    <dgm:pt modelId="{4FD07A6D-AD7C-4CC2-9AFB-38A5E4AB55AB}" type="parTrans" cxnId="{C9D32519-C933-4870-B952-0C8ADA8349B4}">
      <dgm:prSet/>
      <dgm:spPr/>
      <dgm:t>
        <a:bodyPr/>
        <a:lstStyle/>
        <a:p>
          <a:endParaRPr lang="zh-CN" altLang="en-US"/>
        </a:p>
      </dgm:t>
    </dgm:pt>
    <dgm:pt modelId="{691404CF-C840-4F54-B90F-8F70909D0362}" type="sibTrans" cxnId="{C9D32519-C933-4870-B952-0C8ADA8349B4}">
      <dgm:prSet/>
      <dgm:spPr/>
      <dgm:t>
        <a:bodyPr/>
        <a:lstStyle/>
        <a:p>
          <a:endParaRPr lang="zh-CN" altLang="en-US"/>
        </a:p>
      </dgm:t>
    </dgm:pt>
    <dgm:pt modelId="{629CC13D-6917-48EF-9597-17A0C55F36F4}">
      <dgm:prSet custT="1"/>
      <dgm:spPr/>
      <dgm:t>
        <a:bodyPr/>
        <a:lstStyle/>
        <a:p>
          <a:pPr marL="0">
            <a:lnSpc>
              <a:spcPts val="1400"/>
            </a:lnSpc>
          </a:pPr>
          <a:r>
            <a:rPr lang="zh-CN" altLang="en-US" sz="1200" dirty="0" smtClean="0">
              <a:latin typeface="微软雅黑" panose="020B0503020204020204" pitchFamily="34" charset="-122"/>
              <a:ea typeface="微软雅黑" panose="020B0503020204020204" pitchFamily="34" charset="-122"/>
            </a:rPr>
            <a:t>由</a:t>
          </a:r>
          <a:r>
            <a:rPr lang="zh-CN" altLang="en-US" sz="1200" b="1" dirty="0" smtClean="0">
              <a:solidFill>
                <a:srgbClr val="7030A0"/>
              </a:solidFill>
              <a:latin typeface="微软雅黑" panose="020B0503020204020204" pitchFamily="34" charset="-122"/>
              <a:ea typeface="微软雅黑" panose="020B0503020204020204" pitchFamily="34" charset="-122"/>
            </a:rPr>
            <a:t>某一地方政府制定</a:t>
          </a:r>
          <a:r>
            <a:rPr lang="zh-CN" altLang="en-US" sz="1200" dirty="0" smtClean="0">
              <a:latin typeface="微软雅黑" panose="020B0503020204020204" pitchFamily="34" charset="-122"/>
              <a:ea typeface="微软雅黑" panose="020B0503020204020204" pitchFamily="34" charset="-122"/>
            </a:rPr>
            <a:t>的战略和计划</a:t>
          </a:r>
          <a:r>
            <a:rPr lang="en-US" altLang="en-US"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如美国首府华盛顿制定的</a:t>
          </a:r>
          <a:r>
            <a:rPr lang="en-US" altLang="en-US"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国家首都地区国土安全战略计划</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、华盛顿州国土安全第</a:t>
          </a:r>
          <a:r>
            <a:rPr lang="en-US" altLang="en-US" sz="1200" dirty="0" smtClean="0">
              <a:latin typeface="微软雅黑" panose="020B0503020204020204" pitchFamily="34" charset="-122"/>
              <a:ea typeface="微软雅黑" panose="020B0503020204020204" pitchFamily="34" charset="-122"/>
            </a:rPr>
            <a:t>6</a:t>
          </a:r>
          <a:r>
            <a:rPr lang="zh-CN" altLang="en-US" sz="1200" dirty="0" smtClean="0">
              <a:latin typeface="微软雅黑" panose="020B0503020204020204" pitchFamily="34" charset="-122"/>
              <a:ea typeface="微软雅黑" panose="020B0503020204020204" pitchFamily="34" charset="-122"/>
            </a:rPr>
            <a:t>区制定的</a:t>
          </a:r>
          <a:r>
            <a:rPr lang="en-US" altLang="en-US"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重要基础设施保护计划</a:t>
          </a:r>
          <a:r>
            <a:rPr lang="en-US" altLang="en-US"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等</a:t>
          </a:r>
          <a:endParaRPr lang="zh-CN" altLang="en-US" sz="1200" dirty="0">
            <a:latin typeface="微软雅黑" panose="020B0503020204020204" pitchFamily="34" charset="-122"/>
            <a:ea typeface="微软雅黑" panose="020B0503020204020204" pitchFamily="34" charset="-122"/>
          </a:endParaRPr>
        </a:p>
      </dgm:t>
    </dgm:pt>
    <dgm:pt modelId="{9E60C032-F690-4FEA-B68A-AE31A56F73C8}" type="parTrans" cxnId="{3A488336-930F-4376-8943-332029BD633B}">
      <dgm:prSet/>
      <dgm:spPr/>
      <dgm:t>
        <a:bodyPr/>
        <a:lstStyle/>
        <a:p>
          <a:endParaRPr lang="zh-CN" altLang="en-US"/>
        </a:p>
      </dgm:t>
    </dgm:pt>
    <dgm:pt modelId="{D3E17E73-E119-4AA7-898F-38CFDA61131D}" type="sibTrans" cxnId="{3A488336-930F-4376-8943-332029BD633B}">
      <dgm:prSet/>
      <dgm:spPr/>
      <dgm:t>
        <a:bodyPr/>
        <a:lstStyle/>
        <a:p>
          <a:endParaRPr lang="zh-CN" altLang="en-US"/>
        </a:p>
      </dgm:t>
    </dgm:pt>
    <dgm:pt modelId="{E96F2495-715F-441C-9E6F-6465FFF1A7EB}">
      <dgm:prSet custT="1"/>
      <dgm:spPr/>
      <dgm:t>
        <a:bodyPr/>
        <a:lstStyle/>
        <a:p>
          <a:pPr marL="114300">
            <a:lnSpc>
              <a:spcPts val="1400"/>
            </a:lnSpc>
          </a:pPr>
          <a:r>
            <a:rPr lang="zh-CN" altLang="en-US" sz="1200" b="1" dirty="0" smtClean="0">
              <a:solidFill>
                <a:srgbClr val="FF0000"/>
              </a:solidFill>
              <a:latin typeface="微软雅黑" panose="020B0503020204020204" pitchFamily="34" charset="-122"/>
              <a:ea typeface="微软雅黑" panose="020B0503020204020204" pitchFamily="34" charset="-122"/>
            </a:rPr>
            <a:t>克林顿政府</a:t>
          </a:r>
          <a:r>
            <a:rPr lang="zh-CN" altLang="en-US" sz="1200" b="0" dirty="0" smtClean="0">
              <a:solidFill>
                <a:schemeClr val="tx1"/>
              </a:solidFill>
              <a:latin typeface="微软雅黑" panose="020B0503020204020204" pitchFamily="34" charset="-122"/>
              <a:ea typeface="微软雅黑" panose="020B0503020204020204" pitchFamily="34" charset="-122"/>
            </a:rPr>
            <a:t>和</a:t>
          </a:r>
          <a:r>
            <a:rPr lang="zh-CN" altLang="en-US" sz="1200" b="1" dirty="0" smtClean="0">
              <a:solidFill>
                <a:srgbClr val="00B0F0"/>
              </a:solidFill>
              <a:latin typeface="微软雅黑" panose="020B0503020204020204" pitchFamily="34" charset="-122"/>
              <a:ea typeface="微软雅黑" panose="020B0503020204020204" pitchFamily="34" charset="-122"/>
            </a:rPr>
            <a:t>布什政府</a:t>
          </a:r>
          <a:r>
            <a:rPr lang="zh-CN" altLang="en-US" sz="1200" dirty="0" smtClean="0">
              <a:latin typeface="微软雅黑" panose="020B0503020204020204" pitchFamily="34" charset="-122"/>
              <a:ea typeface="微软雅黑" panose="020B0503020204020204" pitchFamily="34" charset="-122"/>
            </a:rPr>
            <a:t>时期有关反恐的总统行政命令</a:t>
          </a:r>
          <a:endParaRPr lang="zh-CN" altLang="en-US" sz="1200" dirty="0">
            <a:latin typeface="微软雅黑" panose="020B0503020204020204" pitchFamily="34" charset="-122"/>
            <a:ea typeface="微软雅黑" panose="020B0503020204020204" pitchFamily="34" charset="-122"/>
          </a:endParaRPr>
        </a:p>
      </dgm:t>
    </dgm:pt>
    <dgm:pt modelId="{74FF2BB0-F2CD-4A7B-B7EB-BD92C7E87FB7}" type="parTrans" cxnId="{612804B3-36B6-4395-B46D-DDEFCD3BAB5C}">
      <dgm:prSet/>
      <dgm:spPr/>
      <dgm:t>
        <a:bodyPr/>
        <a:lstStyle/>
        <a:p>
          <a:endParaRPr lang="zh-CN" altLang="en-US"/>
        </a:p>
      </dgm:t>
    </dgm:pt>
    <dgm:pt modelId="{2B817141-E88F-41E4-B614-C57C9485E601}" type="sibTrans" cxnId="{612804B3-36B6-4395-B46D-DDEFCD3BAB5C}">
      <dgm:prSet/>
      <dgm:spPr/>
      <dgm:t>
        <a:bodyPr/>
        <a:lstStyle/>
        <a:p>
          <a:endParaRPr lang="zh-CN" altLang="en-US"/>
        </a:p>
      </dgm:t>
    </dgm:pt>
    <dgm:pt modelId="{23A57241-A595-4ED8-A5DC-C045880DDB78}">
      <dgm:prSet custT="1"/>
      <dgm:spPr/>
      <dgm:t>
        <a:bodyPr/>
        <a:lstStyle/>
        <a:p>
          <a:pPr marL="0">
            <a:lnSpc>
              <a:spcPts val="1400"/>
            </a:lnSpc>
          </a:pPr>
          <a:r>
            <a:rPr lang="zh-CN" altLang="en-US" sz="1200" dirty="0" smtClean="0">
              <a:latin typeface="微软雅黑" panose="020B0503020204020204" pitchFamily="34" charset="-122"/>
              <a:ea typeface="微软雅黑" panose="020B0503020204020204" pitchFamily="34" charset="-122"/>
            </a:rPr>
            <a:t>由</a:t>
          </a:r>
          <a:r>
            <a:rPr lang="zh-CN" altLang="en-US" sz="1200" b="1" dirty="0" smtClean="0">
              <a:solidFill>
                <a:srgbClr val="00B0F0"/>
              </a:solidFill>
              <a:latin typeface="微软雅黑" panose="020B0503020204020204" pitchFamily="34" charset="-122"/>
              <a:ea typeface="微软雅黑" panose="020B0503020204020204" pitchFamily="34" charset="-122"/>
            </a:rPr>
            <a:t>某几个部门联合制定</a:t>
          </a:r>
          <a:r>
            <a:rPr lang="zh-CN" altLang="en-US" sz="1200" dirty="0" smtClean="0">
              <a:latin typeface="微软雅黑" panose="020B0503020204020204" pitchFamily="34" charset="-122"/>
              <a:ea typeface="微软雅黑" panose="020B0503020204020204" pitchFamily="34" charset="-122"/>
            </a:rPr>
            <a:t>的战略和计划</a:t>
          </a:r>
          <a:r>
            <a:rPr lang="en-US" altLang="en-US" sz="1200" dirty="0" smtClean="0">
              <a:latin typeface="微软雅黑" panose="020B0503020204020204" pitchFamily="34" charset="-122"/>
              <a:ea typeface="微软雅黑" panose="020B0503020204020204" pitchFamily="34" charset="-122"/>
            </a:rPr>
            <a:t>, </a:t>
          </a:r>
          <a:r>
            <a:rPr lang="zh-CN" altLang="en-US" sz="1200" dirty="0" smtClean="0">
              <a:latin typeface="微软雅黑" panose="020B0503020204020204" pitchFamily="34" charset="-122"/>
              <a:ea typeface="微软雅黑" panose="020B0503020204020204" pitchFamily="34" charset="-122"/>
            </a:rPr>
            <a:t>如</a:t>
          </a:r>
          <a:r>
            <a:rPr lang="en-US" altLang="en-US" sz="1200" dirty="0" smtClean="0">
              <a:latin typeface="微软雅黑" panose="020B0503020204020204" pitchFamily="34" charset="-122"/>
              <a:ea typeface="微软雅黑" panose="020B0503020204020204" pitchFamily="34" charset="-122"/>
            </a:rPr>
            <a:t>2007</a:t>
          </a:r>
          <a:r>
            <a:rPr lang="zh-CN" altLang="en-US" sz="1200" dirty="0" smtClean="0">
              <a:latin typeface="微软雅黑" panose="020B0503020204020204" pitchFamily="34" charset="-122"/>
              <a:ea typeface="微软雅黑" panose="020B0503020204020204" pitchFamily="34" charset="-122"/>
            </a:rPr>
            <a:t>年美国财政部长、司法部长和国土安全部长联合签署的</a:t>
          </a:r>
          <a:r>
            <a:rPr lang="en-US" altLang="en-US" sz="1200" dirty="0" smtClean="0">
              <a:latin typeface="微软雅黑" panose="020B0503020204020204" pitchFamily="34" charset="-122"/>
              <a:ea typeface="微软雅黑" panose="020B0503020204020204" pitchFamily="34" charset="-122"/>
            </a:rPr>
            <a:t>《2007</a:t>
          </a:r>
          <a:r>
            <a:rPr lang="zh-CN" altLang="en-US" sz="1200" dirty="0" smtClean="0">
              <a:latin typeface="微软雅黑" panose="020B0503020204020204" pitchFamily="34" charset="-122"/>
              <a:ea typeface="微软雅黑" panose="020B0503020204020204" pitchFamily="34" charset="-122"/>
            </a:rPr>
            <a:t>国家反洗钱战略</a:t>
          </a:r>
          <a:r>
            <a:rPr lang="en-US" altLang="en-US" sz="1200" dirty="0" smtClean="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dgm:t>
    </dgm:pt>
    <dgm:pt modelId="{7E14CE96-1E93-4684-AD88-A07957D8B6AF}" type="sibTrans" cxnId="{4423B66F-E291-4B20-9B9F-EDA623EDD838}">
      <dgm:prSet/>
      <dgm:spPr/>
      <dgm:t>
        <a:bodyPr/>
        <a:lstStyle/>
        <a:p>
          <a:endParaRPr lang="zh-CN" altLang="en-US"/>
        </a:p>
      </dgm:t>
    </dgm:pt>
    <dgm:pt modelId="{7A01A333-56E9-4526-850B-5CC93155CAC5}" type="parTrans" cxnId="{4423B66F-E291-4B20-9B9F-EDA623EDD838}">
      <dgm:prSet/>
      <dgm:spPr/>
      <dgm:t>
        <a:bodyPr/>
        <a:lstStyle/>
        <a:p>
          <a:endParaRPr lang="zh-CN" altLang="en-US"/>
        </a:p>
      </dgm:t>
    </dgm:pt>
    <dgm:pt modelId="{B27331A0-D629-4FA0-9E8C-61735C9E2BC5}" type="pres">
      <dgm:prSet presAssocID="{51F6FCA9-C2C5-4575-98E0-D5A898B388DF}" presName="linear" presStyleCnt="0">
        <dgm:presLayoutVars>
          <dgm:dir/>
          <dgm:animLvl val="lvl"/>
          <dgm:resizeHandles val="exact"/>
        </dgm:presLayoutVars>
      </dgm:prSet>
      <dgm:spPr/>
      <dgm:t>
        <a:bodyPr/>
        <a:lstStyle/>
        <a:p>
          <a:endParaRPr lang="zh-CN" altLang="en-US"/>
        </a:p>
      </dgm:t>
    </dgm:pt>
    <dgm:pt modelId="{92A9D568-5D88-46B7-91AB-03E230D6D4A7}" type="pres">
      <dgm:prSet presAssocID="{DC7564DF-3AB7-4A10-B948-78E11E646493}" presName="parentLin" presStyleCnt="0"/>
      <dgm:spPr/>
    </dgm:pt>
    <dgm:pt modelId="{B6CAF5CE-54C6-42DC-BE13-231BBDA76572}" type="pres">
      <dgm:prSet presAssocID="{DC7564DF-3AB7-4A10-B948-78E11E646493}" presName="parentLeftMargin" presStyleLbl="node1" presStyleIdx="0" presStyleCnt="3"/>
      <dgm:spPr/>
      <dgm:t>
        <a:bodyPr/>
        <a:lstStyle/>
        <a:p>
          <a:endParaRPr lang="zh-CN" altLang="en-US"/>
        </a:p>
      </dgm:t>
    </dgm:pt>
    <dgm:pt modelId="{1256FFD2-9D7B-46E0-B300-C49D8B7CA05F}" type="pres">
      <dgm:prSet presAssocID="{DC7564DF-3AB7-4A10-B948-78E11E646493}" presName="parentText" presStyleLbl="node1" presStyleIdx="0" presStyleCnt="3" custScaleX="89957" custScaleY="56032" custLinFactNeighborY="19575">
        <dgm:presLayoutVars>
          <dgm:chMax val="0"/>
          <dgm:bulletEnabled val="1"/>
        </dgm:presLayoutVars>
      </dgm:prSet>
      <dgm:spPr/>
      <dgm:t>
        <a:bodyPr/>
        <a:lstStyle/>
        <a:p>
          <a:endParaRPr lang="zh-CN" altLang="en-US"/>
        </a:p>
      </dgm:t>
    </dgm:pt>
    <dgm:pt modelId="{34D79971-6FB8-4F77-98C4-9C42E7AB9EED}" type="pres">
      <dgm:prSet presAssocID="{DC7564DF-3AB7-4A10-B948-78E11E646493}" presName="negativeSpace" presStyleCnt="0"/>
      <dgm:spPr/>
    </dgm:pt>
    <dgm:pt modelId="{6839FBED-7AFA-4D6F-BB61-072CC8A340CC}" type="pres">
      <dgm:prSet presAssocID="{DC7564DF-3AB7-4A10-B948-78E11E646493}" presName="childText" presStyleLbl="conFgAcc1" presStyleIdx="0" presStyleCnt="3" custScaleX="100000" custScaleY="87687" custLinFactY="2470" custLinFactNeighborY="100000">
        <dgm:presLayoutVars>
          <dgm:bulletEnabled val="1"/>
        </dgm:presLayoutVars>
      </dgm:prSet>
      <dgm:spPr/>
      <dgm:t>
        <a:bodyPr/>
        <a:lstStyle/>
        <a:p>
          <a:endParaRPr lang="zh-CN" altLang="en-US"/>
        </a:p>
      </dgm:t>
    </dgm:pt>
    <dgm:pt modelId="{1DEC57D1-51D5-415F-AF1A-DD5708D2DB68}" type="pres">
      <dgm:prSet presAssocID="{F1C6D939-78B6-4CEC-AAFB-690BB82B25E8}" presName="spaceBetweenRectangles" presStyleCnt="0"/>
      <dgm:spPr/>
    </dgm:pt>
    <dgm:pt modelId="{51AE4718-731D-4AD8-949D-379D0E0CADA7}" type="pres">
      <dgm:prSet presAssocID="{BD274415-F414-4084-B75A-C58A5ABE6AAC}" presName="parentLin" presStyleCnt="0"/>
      <dgm:spPr/>
    </dgm:pt>
    <dgm:pt modelId="{26116C96-8D9F-407B-ABB1-B5A6795B3A36}" type="pres">
      <dgm:prSet presAssocID="{BD274415-F414-4084-B75A-C58A5ABE6AAC}" presName="parentLeftMargin" presStyleLbl="node1" presStyleIdx="0" presStyleCnt="3"/>
      <dgm:spPr/>
      <dgm:t>
        <a:bodyPr/>
        <a:lstStyle/>
        <a:p>
          <a:endParaRPr lang="zh-CN" altLang="en-US"/>
        </a:p>
      </dgm:t>
    </dgm:pt>
    <dgm:pt modelId="{EBEC599E-1CD9-4572-89A2-95C0960E03C5}" type="pres">
      <dgm:prSet presAssocID="{BD274415-F414-4084-B75A-C58A5ABE6AAC}" presName="parentText" presStyleLbl="node1" presStyleIdx="1" presStyleCnt="3" custScaleX="89957" custScaleY="56032" custLinFactNeighborY="12273">
        <dgm:presLayoutVars>
          <dgm:chMax val="0"/>
          <dgm:bulletEnabled val="1"/>
        </dgm:presLayoutVars>
      </dgm:prSet>
      <dgm:spPr/>
      <dgm:t>
        <a:bodyPr/>
        <a:lstStyle/>
        <a:p>
          <a:endParaRPr lang="zh-CN" altLang="en-US"/>
        </a:p>
      </dgm:t>
    </dgm:pt>
    <dgm:pt modelId="{97BF885C-5EF0-4267-A8ED-049FA548BAE9}" type="pres">
      <dgm:prSet presAssocID="{BD274415-F414-4084-B75A-C58A5ABE6AAC}" presName="negativeSpace" presStyleCnt="0"/>
      <dgm:spPr/>
    </dgm:pt>
    <dgm:pt modelId="{37777C3C-4A10-4682-B72F-410A7309E570}" type="pres">
      <dgm:prSet presAssocID="{BD274415-F414-4084-B75A-C58A5ABE6AAC}" presName="childText" presStyleLbl="conFgAcc1" presStyleIdx="1" presStyleCnt="3" custScaleX="100000" custLinFactNeighborY="66837">
        <dgm:presLayoutVars>
          <dgm:bulletEnabled val="1"/>
        </dgm:presLayoutVars>
      </dgm:prSet>
      <dgm:spPr/>
      <dgm:t>
        <a:bodyPr/>
        <a:lstStyle/>
        <a:p>
          <a:endParaRPr lang="zh-CN" altLang="en-US"/>
        </a:p>
      </dgm:t>
    </dgm:pt>
    <dgm:pt modelId="{4C811AFE-1FD7-459D-8F6D-13E6CED9183D}" type="pres">
      <dgm:prSet presAssocID="{BBBBD85E-58AA-4ADC-A52A-0779C8E8110E}" presName="spaceBetweenRectangles" presStyleCnt="0"/>
      <dgm:spPr/>
    </dgm:pt>
    <dgm:pt modelId="{4A8D7978-59AC-47FF-B379-EB3267659C82}" type="pres">
      <dgm:prSet presAssocID="{853CC304-EA55-43DB-82D4-859EFD000DA5}" presName="parentLin" presStyleCnt="0"/>
      <dgm:spPr/>
    </dgm:pt>
    <dgm:pt modelId="{13DDA731-73C9-4A0B-A7BA-391C49ED080F}" type="pres">
      <dgm:prSet presAssocID="{853CC304-EA55-43DB-82D4-859EFD000DA5}" presName="parentLeftMargin" presStyleLbl="node1" presStyleIdx="1" presStyleCnt="3"/>
      <dgm:spPr/>
      <dgm:t>
        <a:bodyPr/>
        <a:lstStyle/>
        <a:p>
          <a:endParaRPr lang="zh-CN" altLang="en-US"/>
        </a:p>
      </dgm:t>
    </dgm:pt>
    <dgm:pt modelId="{33ABA729-D23A-4B35-B6C4-668E3765165E}" type="pres">
      <dgm:prSet presAssocID="{853CC304-EA55-43DB-82D4-859EFD000DA5}" presName="parentText" presStyleLbl="node1" presStyleIdx="2" presStyleCnt="3" custScaleX="89957" custScaleY="56032" custLinFactNeighborY="-985">
        <dgm:presLayoutVars>
          <dgm:chMax val="0"/>
          <dgm:bulletEnabled val="1"/>
        </dgm:presLayoutVars>
      </dgm:prSet>
      <dgm:spPr/>
      <dgm:t>
        <a:bodyPr/>
        <a:lstStyle/>
        <a:p>
          <a:endParaRPr lang="zh-CN" altLang="en-US"/>
        </a:p>
      </dgm:t>
    </dgm:pt>
    <dgm:pt modelId="{EEC7D74F-377A-400B-8610-D0BD50D5B582}" type="pres">
      <dgm:prSet presAssocID="{853CC304-EA55-43DB-82D4-859EFD000DA5}" presName="negativeSpace" presStyleCnt="0"/>
      <dgm:spPr/>
    </dgm:pt>
    <dgm:pt modelId="{27B1510A-3A39-44F6-85A7-C65088F4FAEE}" type="pres">
      <dgm:prSet presAssocID="{853CC304-EA55-43DB-82D4-859EFD000DA5}" presName="childText" presStyleLbl="conFgAcc1" presStyleIdx="2" presStyleCnt="3" custScaleX="100000" custScaleY="91775">
        <dgm:presLayoutVars>
          <dgm:bulletEnabled val="1"/>
        </dgm:presLayoutVars>
      </dgm:prSet>
      <dgm:spPr/>
      <dgm:t>
        <a:bodyPr/>
        <a:lstStyle/>
        <a:p>
          <a:endParaRPr lang="zh-CN" altLang="en-US"/>
        </a:p>
      </dgm:t>
    </dgm:pt>
  </dgm:ptLst>
  <dgm:cxnLst>
    <dgm:cxn modelId="{5F1E5D35-CAA1-49FA-A0EC-3ACC633B09F7}" type="presOf" srcId="{23A57241-A595-4ED8-A5DC-C045880DDB78}" destId="{27B1510A-3A39-44F6-85A7-C65088F4FAEE}" srcOrd="0" destOrd="1" presId="urn:microsoft.com/office/officeart/2005/8/layout/list1"/>
    <dgm:cxn modelId="{3A488336-930F-4376-8943-332029BD633B}" srcId="{853CC304-EA55-43DB-82D4-859EFD000DA5}" destId="{629CC13D-6917-48EF-9597-17A0C55F36F4}" srcOrd="2" destOrd="0" parTransId="{9E60C032-F690-4FEA-B68A-AE31A56F73C8}" sibTransId="{D3E17E73-E119-4AA7-898F-38CFDA61131D}"/>
    <dgm:cxn modelId="{C9D32519-C933-4870-B952-0C8ADA8349B4}" srcId="{853CC304-EA55-43DB-82D4-859EFD000DA5}" destId="{AA060AA3-6BF5-423B-B968-2F5671E81E66}" srcOrd="0" destOrd="0" parTransId="{4FD07A6D-AD7C-4CC2-9AFB-38A5E4AB55AB}" sibTransId="{691404CF-C840-4F54-B90F-8F70909D0362}"/>
    <dgm:cxn modelId="{59CE6230-4749-45FD-BB53-5323E1753B89}" type="presOf" srcId="{853CC304-EA55-43DB-82D4-859EFD000DA5}" destId="{33ABA729-D23A-4B35-B6C4-668E3765165E}" srcOrd="1" destOrd="0" presId="urn:microsoft.com/office/officeart/2005/8/layout/list1"/>
    <dgm:cxn modelId="{C9D9CF02-4B2B-47AC-BF30-4A446E75F167}" srcId="{51F6FCA9-C2C5-4575-98E0-D5A898B388DF}" destId="{DC7564DF-3AB7-4A10-B948-78E11E646493}" srcOrd="0" destOrd="0" parTransId="{A3521E26-15C1-407A-A94F-969B24D698DD}" sibTransId="{F1C6D939-78B6-4CEC-AAFB-690BB82B25E8}"/>
    <dgm:cxn modelId="{4A920776-5971-41B4-AED6-FDE05FFEF760}" srcId="{51F6FCA9-C2C5-4575-98E0-D5A898B388DF}" destId="{853CC304-EA55-43DB-82D4-859EFD000DA5}" srcOrd="2" destOrd="0" parTransId="{07D075DE-9A21-45CE-BB6E-BF34A5101CF9}" sibTransId="{7E62E819-54F0-4309-9457-5525E66BBC8E}"/>
    <dgm:cxn modelId="{B1A1FB00-861E-4A60-A804-4F723B24A184}" type="presOf" srcId="{BD274415-F414-4084-B75A-C58A5ABE6AAC}" destId="{EBEC599E-1CD9-4572-89A2-95C0960E03C5}" srcOrd="1" destOrd="0" presId="urn:microsoft.com/office/officeart/2005/8/layout/list1"/>
    <dgm:cxn modelId="{331FB20C-9793-4F27-A3F6-F597E825E9AA}" type="presOf" srcId="{853CC304-EA55-43DB-82D4-859EFD000DA5}" destId="{13DDA731-73C9-4A0B-A7BA-391C49ED080F}" srcOrd="0" destOrd="0" presId="urn:microsoft.com/office/officeart/2005/8/layout/list1"/>
    <dgm:cxn modelId="{A5D2F123-3B1A-40F9-B636-0FE9B59A868B}" type="presOf" srcId="{AA060AA3-6BF5-423B-B968-2F5671E81E66}" destId="{27B1510A-3A39-44F6-85A7-C65088F4FAEE}" srcOrd="0" destOrd="0" presId="urn:microsoft.com/office/officeart/2005/8/layout/list1"/>
    <dgm:cxn modelId="{6090C75E-15E0-4425-B422-D081CCF406B5}" type="presOf" srcId="{629CC13D-6917-48EF-9597-17A0C55F36F4}" destId="{27B1510A-3A39-44F6-85A7-C65088F4FAEE}" srcOrd="0" destOrd="2" presId="urn:microsoft.com/office/officeart/2005/8/layout/list1"/>
    <dgm:cxn modelId="{1979CD94-98A9-4539-96C1-408BD6C2FBE2}" type="presOf" srcId="{E96F2495-715F-441C-9E6F-6465FFF1A7EB}" destId="{37777C3C-4A10-4682-B72F-410A7309E570}" srcOrd="0" destOrd="0" presId="urn:microsoft.com/office/officeart/2005/8/layout/list1"/>
    <dgm:cxn modelId="{612804B3-36B6-4395-B46D-DDEFCD3BAB5C}" srcId="{BD274415-F414-4084-B75A-C58A5ABE6AAC}" destId="{E96F2495-715F-441C-9E6F-6465FFF1A7EB}" srcOrd="0" destOrd="0" parTransId="{74FF2BB0-F2CD-4A7B-B7EB-BD92C7E87FB7}" sibTransId="{2B817141-E88F-41E4-B614-C57C9485E601}"/>
    <dgm:cxn modelId="{9870EAE9-C0BB-4472-98F0-343AA9523A6B}" type="presOf" srcId="{60E0C329-7956-417A-91D7-69B31D147549}" destId="{6839FBED-7AFA-4D6F-BB61-072CC8A340CC}" srcOrd="0" destOrd="0" presId="urn:microsoft.com/office/officeart/2005/8/layout/list1"/>
    <dgm:cxn modelId="{4423B66F-E291-4B20-9B9F-EDA623EDD838}" srcId="{853CC304-EA55-43DB-82D4-859EFD000DA5}" destId="{23A57241-A595-4ED8-A5DC-C045880DDB78}" srcOrd="1" destOrd="0" parTransId="{7A01A333-56E9-4526-850B-5CC93155CAC5}" sibTransId="{7E14CE96-1E93-4684-AD88-A07957D8B6AF}"/>
    <dgm:cxn modelId="{7AB8BCB3-FE1F-4122-9CD1-F48FD4EB727A}" type="presOf" srcId="{51F6FCA9-C2C5-4575-98E0-D5A898B388DF}" destId="{B27331A0-D629-4FA0-9E8C-61735C9E2BC5}" srcOrd="0" destOrd="0" presId="urn:microsoft.com/office/officeart/2005/8/layout/list1"/>
    <dgm:cxn modelId="{F125AD62-B684-4B49-AB80-56AEFEEE4EAB}" type="presOf" srcId="{BD274415-F414-4084-B75A-C58A5ABE6AAC}" destId="{26116C96-8D9F-407B-ABB1-B5A6795B3A36}" srcOrd="0" destOrd="0" presId="urn:microsoft.com/office/officeart/2005/8/layout/list1"/>
    <dgm:cxn modelId="{31E1EF08-68AB-4598-93A2-82AADE57F74B}" srcId="{DC7564DF-3AB7-4A10-B948-78E11E646493}" destId="{60E0C329-7956-417A-91D7-69B31D147549}" srcOrd="0" destOrd="0" parTransId="{74E1B286-B709-437F-83EE-1E8E1FF6B4E4}" sibTransId="{BF684DB8-FE33-4426-B395-C3075C06BC58}"/>
    <dgm:cxn modelId="{53FEB70A-B784-4589-935C-49B6E8A93DEB}" srcId="{51F6FCA9-C2C5-4575-98E0-D5A898B388DF}" destId="{BD274415-F414-4084-B75A-C58A5ABE6AAC}" srcOrd="1" destOrd="0" parTransId="{EE36371B-34A7-4B38-A904-85C1C449F0FA}" sibTransId="{BBBBD85E-58AA-4ADC-A52A-0779C8E8110E}"/>
    <dgm:cxn modelId="{2144149E-E894-46EF-85D7-37D5EC6884ED}" type="presOf" srcId="{DC7564DF-3AB7-4A10-B948-78E11E646493}" destId="{B6CAF5CE-54C6-42DC-BE13-231BBDA76572}" srcOrd="0" destOrd="0" presId="urn:microsoft.com/office/officeart/2005/8/layout/list1"/>
    <dgm:cxn modelId="{4306A4C0-92E6-4220-AA46-504572A4B334}" type="presOf" srcId="{DC7564DF-3AB7-4A10-B948-78E11E646493}" destId="{1256FFD2-9D7B-46E0-B300-C49D8B7CA05F}" srcOrd="1" destOrd="0" presId="urn:microsoft.com/office/officeart/2005/8/layout/list1"/>
    <dgm:cxn modelId="{911C598D-C685-480B-A942-2FB4AEC3565A}" type="presParOf" srcId="{B27331A0-D629-4FA0-9E8C-61735C9E2BC5}" destId="{92A9D568-5D88-46B7-91AB-03E230D6D4A7}" srcOrd="0" destOrd="0" presId="urn:microsoft.com/office/officeart/2005/8/layout/list1"/>
    <dgm:cxn modelId="{6765FC57-AF13-4E7F-9BAA-4A39F8525A8F}" type="presParOf" srcId="{92A9D568-5D88-46B7-91AB-03E230D6D4A7}" destId="{B6CAF5CE-54C6-42DC-BE13-231BBDA76572}" srcOrd="0" destOrd="0" presId="urn:microsoft.com/office/officeart/2005/8/layout/list1"/>
    <dgm:cxn modelId="{79E89C0B-6EE8-435A-8248-0F4E41D78DB0}" type="presParOf" srcId="{92A9D568-5D88-46B7-91AB-03E230D6D4A7}" destId="{1256FFD2-9D7B-46E0-B300-C49D8B7CA05F}" srcOrd="1" destOrd="0" presId="urn:microsoft.com/office/officeart/2005/8/layout/list1"/>
    <dgm:cxn modelId="{7B3E643A-1835-45D5-97E3-980EB4CAD822}" type="presParOf" srcId="{B27331A0-D629-4FA0-9E8C-61735C9E2BC5}" destId="{34D79971-6FB8-4F77-98C4-9C42E7AB9EED}" srcOrd="1" destOrd="0" presId="urn:microsoft.com/office/officeart/2005/8/layout/list1"/>
    <dgm:cxn modelId="{F382DF07-3098-45EE-B490-23EF08149B7A}" type="presParOf" srcId="{B27331A0-D629-4FA0-9E8C-61735C9E2BC5}" destId="{6839FBED-7AFA-4D6F-BB61-072CC8A340CC}" srcOrd="2" destOrd="0" presId="urn:microsoft.com/office/officeart/2005/8/layout/list1"/>
    <dgm:cxn modelId="{1657C8DD-E9C5-4E03-94E6-1AC58B68DAE5}" type="presParOf" srcId="{B27331A0-D629-4FA0-9E8C-61735C9E2BC5}" destId="{1DEC57D1-51D5-415F-AF1A-DD5708D2DB68}" srcOrd="3" destOrd="0" presId="urn:microsoft.com/office/officeart/2005/8/layout/list1"/>
    <dgm:cxn modelId="{93678567-C419-4E19-8D92-8A168DBF854E}" type="presParOf" srcId="{B27331A0-D629-4FA0-9E8C-61735C9E2BC5}" destId="{51AE4718-731D-4AD8-949D-379D0E0CADA7}" srcOrd="4" destOrd="0" presId="urn:microsoft.com/office/officeart/2005/8/layout/list1"/>
    <dgm:cxn modelId="{A8C539D1-C3E9-43CF-9EF9-C073D2D8F742}" type="presParOf" srcId="{51AE4718-731D-4AD8-949D-379D0E0CADA7}" destId="{26116C96-8D9F-407B-ABB1-B5A6795B3A36}" srcOrd="0" destOrd="0" presId="urn:microsoft.com/office/officeart/2005/8/layout/list1"/>
    <dgm:cxn modelId="{1C606FE4-D90F-4528-A7D2-2A7E93A273FE}" type="presParOf" srcId="{51AE4718-731D-4AD8-949D-379D0E0CADA7}" destId="{EBEC599E-1CD9-4572-89A2-95C0960E03C5}" srcOrd="1" destOrd="0" presId="urn:microsoft.com/office/officeart/2005/8/layout/list1"/>
    <dgm:cxn modelId="{F6BDFDE4-325D-49BA-B3B3-B1FF897858FE}" type="presParOf" srcId="{B27331A0-D629-4FA0-9E8C-61735C9E2BC5}" destId="{97BF885C-5EF0-4267-A8ED-049FA548BAE9}" srcOrd="5" destOrd="0" presId="urn:microsoft.com/office/officeart/2005/8/layout/list1"/>
    <dgm:cxn modelId="{352264E0-AE69-4E09-96E7-E01736C7AE0B}" type="presParOf" srcId="{B27331A0-D629-4FA0-9E8C-61735C9E2BC5}" destId="{37777C3C-4A10-4682-B72F-410A7309E570}" srcOrd="6" destOrd="0" presId="urn:microsoft.com/office/officeart/2005/8/layout/list1"/>
    <dgm:cxn modelId="{811EB405-174C-4D36-BFE2-85F1790BD9FE}" type="presParOf" srcId="{B27331A0-D629-4FA0-9E8C-61735C9E2BC5}" destId="{4C811AFE-1FD7-459D-8F6D-13E6CED9183D}" srcOrd="7" destOrd="0" presId="urn:microsoft.com/office/officeart/2005/8/layout/list1"/>
    <dgm:cxn modelId="{25D99002-400B-45AE-9954-A16A4F585A7E}" type="presParOf" srcId="{B27331A0-D629-4FA0-9E8C-61735C9E2BC5}" destId="{4A8D7978-59AC-47FF-B379-EB3267659C82}" srcOrd="8" destOrd="0" presId="urn:microsoft.com/office/officeart/2005/8/layout/list1"/>
    <dgm:cxn modelId="{79748E6C-BBFE-414E-BB3F-E0CDD7827CC9}" type="presParOf" srcId="{4A8D7978-59AC-47FF-B379-EB3267659C82}" destId="{13DDA731-73C9-4A0B-A7BA-391C49ED080F}" srcOrd="0" destOrd="0" presId="urn:microsoft.com/office/officeart/2005/8/layout/list1"/>
    <dgm:cxn modelId="{FF43F6AE-1E5B-4393-B210-3BABC8DE0321}" type="presParOf" srcId="{4A8D7978-59AC-47FF-B379-EB3267659C82}" destId="{33ABA729-D23A-4B35-B6C4-668E3765165E}" srcOrd="1" destOrd="0" presId="urn:microsoft.com/office/officeart/2005/8/layout/list1"/>
    <dgm:cxn modelId="{EA80D4E0-DDEC-408A-98D9-0276E2C69425}" type="presParOf" srcId="{B27331A0-D629-4FA0-9E8C-61735C9E2BC5}" destId="{EEC7D74F-377A-400B-8610-D0BD50D5B582}" srcOrd="9" destOrd="0" presId="urn:microsoft.com/office/officeart/2005/8/layout/list1"/>
    <dgm:cxn modelId="{AC3D6349-6A53-4350-81D8-CF437442227F}" type="presParOf" srcId="{B27331A0-D629-4FA0-9E8C-61735C9E2BC5}" destId="{27B1510A-3A39-44F6-85A7-C65088F4FAEE}" srcOrd="10" destOrd="0" presId="urn:microsoft.com/office/officeart/2005/8/layout/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C8FB2B-01B9-4971-97A9-3963A223AE63}" type="doc">
      <dgm:prSet loTypeId="urn:microsoft.com/office/officeart/2005/8/layout/hList2" loCatId="list" qsTypeId="urn:microsoft.com/office/officeart/2009/2/quickstyle/3d8" qsCatId="3D" csTypeId="urn:microsoft.com/office/officeart/2005/8/colors/colorful4" csCatId="colorful" phldr="1"/>
      <dgm:spPr>
        <a:scene3d>
          <a:camera prst="orthographicFront" zoom="82000"/>
          <a:lightRig rig="morning" dir="t">
            <a:rot lat="0" lon="0" rev="20400000"/>
          </a:lightRig>
        </a:scene3d>
      </dgm:spPr>
      <dgm:t>
        <a:bodyPr/>
        <a:lstStyle/>
        <a:p>
          <a:endParaRPr lang="zh-CN" altLang="en-US"/>
        </a:p>
      </dgm:t>
    </dgm:pt>
    <dgm:pt modelId="{DBE0D806-E1CD-44D6-87B8-534E64AEF990}">
      <dgm:prSet phldrT="[文本]" custT="1"/>
      <dgm:spPr/>
      <dgm:t>
        <a:bodyPr/>
        <a:lstStyle/>
        <a:p>
          <a:r>
            <a:rPr lang="en-US" altLang="zh-CN" sz="900" dirty="0" smtClean="0">
              <a:latin typeface="微软雅黑" panose="020B0503020204020204" pitchFamily="34" charset="-122"/>
              <a:ea typeface="微软雅黑" panose="020B0503020204020204" pitchFamily="34" charset="-122"/>
            </a:rPr>
            <a:t> </a:t>
          </a:r>
          <a:endParaRPr lang="zh-CN" altLang="en-US" sz="900" dirty="0">
            <a:latin typeface="微软雅黑" panose="020B0503020204020204" pitchFamily="34" charset="-122"/>
            <a:ea typeface="微软雅黑" panose="020B0503020204020204" pitchFamily="34" charset="-122"/>
          </a:endParaRPr>
        </a:p>
      </dgm:t>
    </dgm:pt>
    <dgm:pt modelId="{B6C3357B-761E-443A-A934-0092B0E2C7CC}" type="sibTrans" cxnId="{F4D7B9F9-812A-4793-B564-994EDC96D29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D056BC32-937E-4BCC-8798-6953F6852657}" type="parTrans" cxnId="{F4D7B9F9-812A-4793-B564-994EDC96D29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139D4563-1A1E-4487-9C3E-A9ABC25CAD0D}">
      <dgm:prSet phldrT="[文本]" custT="1"/>
      <dgm:spPr/>
      <dgm:t>
        <a:bodyPr/>
        <a:lstStyle/>
        <a:p>
          <a:r>
            <a:rPr lang="en-US" altLang="zh-CN" sz="900" smtClean="0">
              <a:latin typeface="微软雅黑" panose="020B0503020204020204" pitchFamily="34" charset="-122"/>
              <a:ea typeface="微软雅黑" panose="020B0503020204020204" pitchFamily="34" charset="-122"/>
            </a:rPr>
            <a:t> </a:t>
          </a:r>
          <a:endParaRPr lang="zh-CN" altLang="en-US" sz="900" dirty="0">
            <a:latin typeface="微软雅黑" panose="020B0503020204020204" pitchFamily="34" charset="-122"/>
            <a:ea typeface="微软雅黑" panose="020B0503020204020204" pitchFamily="34" charset="-122"/>
          </a:endParaRPr>
        </a:p>
      </dgm:t>
    </dgm:pt>
    <dgm:pt modelId="{72551C61-BCB3-4F1A-9A66-C06C875B8F1F}" type="sibTrans" cxnId="{350E6382-2189-4F5F-8F33-60CD672B841F}">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B8C1102A-69C2-401E-B3E4-839A0CAA4D28}" type="parTrans" cxnId="{350E6382-2189-4F5F-8F33-60CD672B841F}">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58C9810-1792-40C3-B714-D2D0791206B5}" type="pres">
      <dgm:prSet presAssocID="{D0C8FB2B-01B9-4971-97A9-3963A223AE63}" presName="linearFlow" presStyleCnt="0">
        <dgm:presLayoutVars>
          <dgm:dir/>
          <dgm:animLvl val="lvl"/>
          <dgm:resizeHandles/>
        </dgm:presLayoutVars>
      </dgm:prSet>
      <dgm:spPr/>
      <dgm:t>
        <a:bodyPr/>
        <a:lstStyle/>
        <a:p>
          <a:endParaRPr lang="zh-CN" altLang="en-US"/>
        </a:p>
      </dgm:t>
    </dgm:pt>
    <dgm:pt modelId="{841EAE22-6EE1-481E-821C-B70ED067D4D3}" type="pres">
      <dgm:prSet presAssocID="{DBE0D806-E1CD-44D6-87B8-534E64AEF990}" presName="compositeNode" presStyleCnt="0">
        <dgm:presLayoutVars>
          <dgm:bulletEnabled val="1"/>
        </dgm:presLayoutVars>
      </dgm:prSet>
      <dgm:spPr/>
      <dgm:t>
        <a:bodyPr/>
        <a:lstStyle/>
        <a:p>
          <a:endParaRPr lang="zh-CN" altLang="en-US"/>
        </a:p>
      </dgm:t>
    </dgm:pt>
    <dgm:pt modelId="{8742A63C-746C-435C-B74D-E38477B778BF}" type="pres">
      <dgm:prSet presAssocID="{DBE0D806-E1CD-44D6-87B8-534E64AEF990}" presName="image" presStyleLbl="fgImgPlace1" presStyleIdx="0" presStyleCnt="2"/>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9000" r="-9000"/>
          </a:stretch>
        </a:blipFill>
      </dgm:spPr>
      <dgm:t>
        <a:bodyPr/>
        <a:lstStyle/>
        <a:p>
          <a:endParaRPr lang="zh-CN" altLang="en-US"/>
        </a:p>
      </dgm:t>
    </dgm:pt>
    <dgm:pt modelId="{5FF4CDA7-E772-48F2-9092-E56F317A5CDF}" type="pres">
      <dgm:prSet presAssocID="{DBE0D806-E1CD-44D6-87B8-534E64AEF990}" presName="childNode" presStyleLbl="node1" presStyleIdx="0" presStyleCnt="2" custLinFactNeighborX="2493">
        <dgm:presLayoutVars>
          <dgm:bulletEnabled val="1"/>
        </dgm:presLayoutVars>
      </dgm:prSet>
      <dgm:spPr/>
      <dgm:t>
        <a:bodyPr/>
        <a:lstStyle/>
        <a:p>
          <a:endParaRPr lang="zh-CN" altLang="en-US"/>
        </a:p>
      </dgm:t>
    </dgm:pt>
    <dgm:pt modelId="{EA0FDCA5-88E6-46A7-8739-A7F77E0D927B}" type="pres">
      <dgm:prSet presAssocID="{DBE0D806-E1CD-44D6-87B8-534E64AEF990}" presName="parentNode" presStyleLbl="revTx" presStyleIdx="0" presStyleCnt="2">
        <dgm:presLayoutVars>
          <dgm:chMax val="0"/>
          <dgm:bulletEnabled val="1"/>
        </dgm:presLayoutVars>
      </dgm:prSet>
      <dgm:spPr/>
      <dgm:t>
        <a:bodyPr/>
        <a:lstStyle/>
        <a:p>
          <a:endParaRPr lang="zh-CN" altLang="en-US"/>
        </a:p>
      </dgm:t>
    </dgm:pt>
    <dgm:pt modelId="{2E7B1502-6F4D-4E90-BEA3-F570D0134C9C}" type="pres">
      <dgm:prSet presAssocID="{B6C3357B-761E-443A-A934-0092B0E2C7CC}" presName="sibTrans" presStyleCnt="0"/>
      <dgm:spPr/>
      <dgm:t>
        <a:bodyPr/>
        <a:lstStyle/>
        <a:p>
          <a:endParaRPr lang="zh-CN" altLang="en-US"/>
        </a:p>
      </dgm:t>
    </dgm:pt>
    <dgm:pt modelId="{ABFECB5A-4720-4150-B6D0-3CB504D8772E}" type="pres">
      <dgm:prSet presAssocID="{139D4563-1A1E-4487-9C3E-A9ABC25CAD0D}" presName="compositeNode" presStyleCnt="0">
        <dgm:presLayoutVars>
          <dgm:bulletEnabled val="1"/>
        </dgm:presLayoutVars>
      </dgm:prSet>
      <dgm:spPr/>
      <dgm:t>
        <a:bodyPr/>
        <a:lstStyle/>
        <a:p>
          <a:endParaRPr lang="zh-CN" altLang="en-US"/>
        </a:p>
      </dgm:t>
    </dgm:pt>
    <dgm:pt modelId="{749CBF5B-7183-4D9F-B8A4-A83812DECBB3}" type="pres">
      <dgm:prSet presAssocID="{139D4563-1A1E-4487-9C3E-A9ABC25CAD0D}" presName="image" presStyleLbl="fgImgPlace1" presStyleIdx="1" presStyleCnt="2"/>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5000" r="-65000"/>
          </a:stretch>
        </a:blipFill>
      </dgm:spPr>
      <dgm:t>
        <a:bodyPr/>
        <a:lstStyle/>
        <a:p>
          <a:endParaRPr lang="zh-CN" altLang="en-US"/>
        </a:p>
      </dgm:t>
    </dgm:pt>
    <dgm:pt modelId="{B1D3B80C-4E20-4A34-B95C-5252A699EB69}" type="pres">
      <dgm:prSet presAssocID="{139D4563-1A1E-4487-9C3E-A9ABC25CAD0D}" presName="childNode" presStyleLbl="node1" presStyleIdx="1" presStyleCnt="2">
        <dgm:presLayoutVars>
          <dgm:bulletEnabled val="1"/>
        </dgm:presLayoutVars>
      </dgm:prSet>
      <dgm:spPr/>
      <dgm:t>
        <a:bodyPr/>
        <a:lstStyle/>
        <a:p>
          <a:endParaRPr lang="zh-CN" altLang="en-US"/>
        </a:p>
      </dgm:t>
    </dgm:pt>
    <dgm:pt modelId="{192DC9FD-A984-4AB1-8F05-E8D4133D4C79}" type="pres">
      <dgm:prSet presAssocID="{139D4563-1A1E-4487-9C3E-A9ABC25CAD0D}" presName="parentNode" presStyleLbl="revTx" presStyleIdx="1" presStyleCnt="2">
        <dgm:presLayoutVars>
          <dgm:chMax val="0"/>
          <dgm:bulletEnabled val="1"/>
        </dgm:presLayoutVars>
      </dgm:prSet>
      <dgm:spPr/>
      <dgm:t>
        <a:bodyPr/>
        <a:lstStyle/>
        <a:p>
          <a:endParaRPr lang="zh-CN" altLang="en-US"/>
        </a:p>
      </dgm:t>
    </dgm:pt>
  </dgm:ptLst>
  <dgm:cxnLst>
    <dgm:cxn modelId="{350E6382-2189-4F5F-8F33-60CD672B841F}" srcId="{D0C8FB2B-01B9-4971-97A9-3963A223AE63}" destId="{139D4563-1A1E-4487-9C3E-A9ABC25CAD0D}" srcOrd="1" destOrd="0" parTransId="{B8C1102A-69C2-401E-B3E4-839A0CAA4D28}" sibTransId="{72551C61-BCB3-4F1A-9A66-C06C875B8F1F}"/>
    <dgm:cxn modelId="{F4D7B9F9-812A-4793-B564-994EDC96D29D}" srcId="{D0C8FB2B-01B9-4971-97A9-3963A223AE63}" destId="{DBE0D806-E1CD-44D6-87B8-534E64AEF990}" srcOrd="0" destOrd="0" parTransId="{D056BC32-937E-4BCC-8798-6953F6852657}" sibTransId="{B6C3357B-761E-443A-A934-0092B0E2C7CC}"/>
    <dgm:cxn modelId="{314A50C2-69B9-4154-A12C-93A2C8EADB54}" type="presOf" srcId="{D0C8FB2B-01B9-4971-97A9-3963A223AE63}" destId="{458C9810-1792-40C3-B714-D2D0791206B5}" srcOrd="0" destOrd="0" presId="urn:microsoft.com/office/officeart/2005/8/layout/hList2"/>
    <dgm:cxn modelId="{B764005B-1296-4949-BB16-C72B583C6E70}" type="presOf" srcId="{DBE0D806-E1CD-44D6-87B8-534E64AEF990}" destId="{EA0FDCA5-88E6-46A7-8739-A7F77E0D927B}" srcOrd="0" destOrd="0" presId="urn:microsoft.com/office/officeart/2005/8/layout/hList2"/>
    <dgm:cxn modelId="{A7316D9B-A99D-4920-A61F-7C0EDC4BADAC}" type="presOf" srcId="{139D4563-1A1E-4487-9C3E-A9ABC25CAD0D}" destId="{192DC9FD-A984-4AB1-8F05-E8D4133D4C79}" srcOrd="0" destOrd="0" presId="urn:microsoft.com/office/officeart/2005/8/layout/hList2"/>
    <dgm:cxn modelId="{C2F94752-BA13-4AE9-8B94-3A96313A9CD9}" type="presParOf" srcId="{458C9810-1792-40C3-B714-D2D0791206B5}" destId="{841EAE22-6EE1-481E-821C-B70ED067D4D3}" srcOrd="0" destOrd="0" presId="urn:microsoft.com/office/officeart/2005/8/layout/hList2"/>
    <dgm:cxn modelId="{B96A3EF7-47D4-4A6E-89C7-FDEC0CF1A237}" type="presParOf" srcId="{841EAE22-6EE1-481E-821C-B70ED067D4D3}" destId="{8742A63C-746C-435C-B74D-E38477B778BF}" srcOrd="0" destOrd="0" presId="urn:microsoft.com/office/officeart/2005/8/layout/hList2"/>
    <dgm:cxn modelId="{039AF4E2-21DF-44B1-A6B2-EC40E16E35F8}" type="presParOf" srcId="{841EAE22-6EE1-481E-821C-B70ED067D4D3}" destId="{5FF4CDA7-E772-48F2-9092-E56F317A5CDF}" srcOrd="1" destOrd="0" presId="urn:microsoft.com/office/officeart/2005/8/layout/hList2"/>
    <dgm:cxn modelId="{C9A3B821-E7FF-4B09-9DC5-E1AB42DBD0A5}" type="presParOf" srcId="{841EAE22-6EE1-481E-821C-B70ED067D4D3}" destId="{EA0FDCA5-88E6-46A7-8739-A7F77E0D927B}" srcOrd="2" destOrd="0" presId="urn:microsoft.com/office/officeart/2005/8/layout/hList2"/>
    <dgm:cxn modelId="{88B6DB72-19BE-4007-AB17-13271E3612C2}" type="presParOf" srcId="{458C9810-1792-40C3-B714-D2D0791206B5}" destId="{2E7B1502-6F4D-4E90-BEA3-F570D0134C9C}" srcOrd="1" destOrd="0" presId="urn:microsoft.com/office/officeart/2005/8/layout/hList2"/>
    <dgm:cxn modelId="{3E676BDA-B007-4080-8F9A-7C847352C2CA}" type="presParOf" srcId="{458C9810-1792-40C3-B714-D2D0791206B5}" destId="{ABFECB5A-4720-4150-B6D0-3CB504D8772E}" srcOrd="2" destOrd="0" presId="urn:microsoft.com/office/officeart/2005/8/layout/hList2"/>
    <dgm:cxn modelId="{8435BB1A-3098-46EC-9669-8BC51033F734}" type="presParOf" srcId="{ABFECB5A-4720-4150-B6D0-3CB504D8772E}" destId="{749CBF5B-7183-4D9F-B8A4-A83812DECBB3}" srcOrd="0" destOrd="0" presId="urn:microsoft.com/office/officeart/2005/8/layout/hList2"/>
    <dgm:cxn modelId="{704EE33F-124B-4AA6-BCF2-9C4C50F471B0}" type="presParOf" srcId="{ABFECB5A-4720-4150-B6D0-3CB504D8772E}" destId="{B1D3B80C-4E20-4A34-B95C-5252A699EB69}" srcOrd="1" destOrd="0" presId="urn:microsoft.com/office/officeart/2005/8/layout/hList2"/>
    <dgm:cxn modelId="{77D49D2C-C7A5-4597-812D-20F07194D4F9}" type="presParOf" srcId="{ABFECB5A-4720-4150-B6D0-3CB504D8772E}" destId="{192DC9FD-A984-4AB1-8F05-E8D4133D4C79}" srcOrd="2" destOrd="0" presId="urn:microsoft.com/office/officeart/2005/8/layout/h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9FBED-7AFA-4D6F-BB61-072CC8A340CC}">
      <dsp:nvSpPr>
        <dsp:cNvPr id="0" name=""/>
        <dsp:cNvSpPr/>
      </dsp:nvSpPr>
      <dsp:spPr>
        <a:xfrm>
          <a:off x="0" y="403163"/>
          <a:ext cx="10367802" cy="1173909"/>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4657" tIns="895604" rIns="804657" bIns="85344" numCol="1" spcCol="1270" anchor="t" anchorCtr="0">
          <a:noAutofit/>
        </a:bodyPr>
        <a:lstStyle/>
        <a:p>
          <a:pPr marL="114300" lvl="1" indent="-114300" algn="l" defTabSz="533400">
            <a:lnSpc>
              <a:spcPts val="1400"/>
            </a:lnSpc>
            <a:spcBef>
              <a:spcPct val="0"/>
            </a:spcBef>
            <a:spcAft>
              <a:spcPct val="15000"/>
            </a:spcAft>
            <a:buChar char="••"/>
          </a:pPr>
          <a:r>
            <a:rPr lang="en-US" altLang="en-US" sz="1200" b="1" kern="1200" dirty="0" smtClean="0">
              <a:latin typeface="微软雅黑" panose="020B0503020204020204" pitchFamily="34" charset="-122"/>
              <a:ea typeface="微软雅黑" panose="020B0503020204020204" pitchFamily="34" charset="-122"/>
            </a:rPr>
            <a:t>《</a:t>
          </a:r>
          <a:r>
            <a:rPr lang="zh-CN" altLang="en-US" sz="1200" b="1" kern="1200" dirty="0" smtClean="0">
              <a:solidFill>
                <a:srgbClr val="FF0000"/>
              </a:solidFill>
              <a:latin typeface="微软雅黑" panose="020B0503020204020204" pitchFamily="34" charset="-122"/>
              <a:ea typeface="微软雅黑" panose="020B0503020204020204" pitchFamily="34" charset="-122"/>
            </a:rPr>
            <a:t>爱国者法律</a:t>
          </a:r>
          <a:r>
            <a:rPr lang="en-US" altLang="en-US" sz="1200" b="1" kern="1200" dirty="0" smtClean="0">
              <a:latin typeface="微软雅黑" panose="020B0503020204020204" pitchFamily="34" charset="-122"/>
              <a:ea typeface="微软雅黑" panose="020B0503020204020204" pitchFamily="34" charset="-122"/>
            </a:rPr>
            <a:t>》</a:t>
          </a:r>
          <a:r>
            <a:rPr lang="zh-CN" altLang="en-US" sz="1200" b="1" kern="1200" dirty="0" smtClean="0">
              <a:latin typeface="微软雅黑" panose="020B0503020204020204" pitchFamily="34" charset="-122"/>
              <a:ea typeface="微软雅黑" panose="020B0503020204020204" pitchFamily="34" charset="-122"/>
            </a:rPr>
            <a:t>和</a:t>
          </a:r>
          <a:r>
            <a:rPr lang="en-US" altLang="en-US" sz="1200" b="1" kern="1200" dirty="0" smtClean="0">
              <a:latin typeface="微软雅黑" panose="020B0503020204020204" pitchFamily="34" charset="-122"/>
              <a:ea typeface="微软雅黑" panose="020B0503020204020204" pitchFamily="34" charset="-122"/>
            </a:rPr>
            <a:t>《</a:t>
          </a:r>
          <a:r>
            <a:rPr lang="zh-CN" altLang="en-US" sz="1200" b="1" kern="1200" dirty="0" smtClean="0">
              <a:solidFill>
                <a:srgbClr val="00B0F0"/>
              </a:solidFill>
              <a:latin typeface="微软雅黑" panose="020B0503020204020204" pitchFamily="34" charset="-122"/>
              <a:ea typeface="微软雅黑" panose="020B0503020204020204" pitchFamily="34" charset="-122"/>
            </a:rPr>
            <a:t>国土安全法律</a:t>
          </a:r>
          <a:r>
            <a:rPr lang="en-US" altLang="en-US" sz="1200" b="1"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对反恐斗争中部门间协作机制有着比较直接的影响</a:t>
          </a:r>
          <a:endParaRPr lang="zh-CN" altLang="en-US" sz="1200" kern="1200" dirty="0">
            <a:latin typeface="微软雅黑" panose="020B0503020204020204" pitchFamily="34" charset="-122"/>
            <a:ea typeface="微软雅黑" panose="020B0503020204020204" pitchFamily="34" charset="-122"/>
          </a:endParaRPr>
        </a:p>
      </dsp:txBody>
      <dsp:txXfrm>
        <a:off x="0" y="403163"/>
        <a:ext cx="10367802" cy="1173909"/>
      </dsp:txXfrm>
    </dsp:sp>
    <dsp:sp modelId="{1256FFD2-9D7B-46E0-B300-C49D8B7CA05F}">
      <dsp:nvSpPr>
        <dsp:cNvPr id="0" name=""/>
        <dsp:cNvSpPr/>
      </dsp:nvSpPr>
      <dsp:spPr>
        <a:xfrm>
          <a:off x="518390" y="299990"/>
          <a:ext cx="6528594" cy="827032"/>
        </a:xfrm>
        <a:prstGeom prst="roundRect">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4315" tIns="0" rIns="274315" bIns="0" numCol="1" spcCol="1270" anchor="ctr" anchorCtr="0">
          <a:noAutofit/>
        </a:bodyPr>
        <a:lstStyle/>
        <a:p>
          <a:pPr lvl="0" algn="l"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法案的保障</a:t>
          </a:r>
          <a:endParaRPr lang="zh-CN" altLang="en-US" sz="2400" b="1" kern="1200" dirty="0">
            <a:latin typeface="微软雅黑" panose="020B0503020204020204" pitchFamily="34" charset="-122"/>
            <a:ea typeface="微软雅黑" panose="020B0503020204020204" pitchFamily="34" charset="-122"/>
          </a:endParaRPr>
        </a:p>
      </dsp:txBody>
      <dsp:txXfrm>
        <a:off x="558762" y="340362"/>
        <a:ext cx="6447850" cy="746288"/>
      </dsp:txXfrm>
    </dsp:sp>
    <dsp:sp modelId="{37777C3C-4A10-4682-B72F-410A7309E570}">
      <dsp:nvSpPr>
        <dsp:cNvPr id="0" name=""/>
        <dsp:cNvSpPr/>
      </dsp:nvSpPr>
      <dsp:spPr>
        <a:xfrm>
          <a:off x="0" y="1813497"/>
          <a:ext cx="10367802" cy="13387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4657" tIns="895604" rIns="804657" bIns="85344" numCol="1" spcCol="1270" anchor="t" anchorCtr="0">
          <a:noAutofit/>
        </a:bodyPr>
        <a:lstStyle/>
        <a:p>
          <a:pPr marL="114300" lvl="1" indent="-114300" algn="l" defTabSz="533400">
            <a:lnSpc>
              <a:spcPts val="1400"/>
            </a:lnSpc>
            <a:spcBef>
              <a:spcPct val="0"/>
            </a:spcBef>
            <a:spcAft>
              <a:spcPct val="15000"/>
            </a:spcAft>
            <a:buChar char="••"/>
          </a:pPr>
          <a:r>
            <a:rPr lang="zh-CN" altLang="en-US" sz="1200" b="1" kern="1200" dirty="0" smtClean="0">
              <a:solidFill>
                <a:srgbClr val="FF0000"/>
              </a:solidFill>
              <a:latin typeface="微软雅黑" panose="020B0503020204020204" pitchFamily="34" charset="-122"/>
              <a:ea typeface="微软雅黑" panose="020B0503020204020204" pitchFamily="34" charset="-122"/>
            </a:rPr>
            <a:t>克林顿政府</a:t>
          </a:r>
          <a:r>
            <a:rPr lang="zh-CN" altLang="en-US" sz="1200" b="0" kern="1200" dirty="0" smtClean="0">
              <a:solidFill>
                <a:schemeClr val="tx1"/>
              </a:solidFill>
              <a:latin typeface="微软雅黑" panose="020B0503020204020204" pitchFamily="34" charset="-122"/>
              <a:ea typeface="微软雅黑" panose="020B0503020204020204" pitchFamily="34" charset="-122"/>
            </a:rPr>
            <a:t>和</a:t>
          </a:r>
          <a:r>
            <a:rPr lang="zh-CN" altLang="en-US" sz="1200" b="1" kern="1200" dirty="0" smtClean="0">
              <a:solidFill>
                <a:srgbClr val="00B0F0"/>
              </a:solidFill>
              <a:latin typeface="微软雅黑" panose="020B0503020204020204" pitchFamily="34" charset="-122"/>
              <a:ea typeface="微软雅黑" panose="020B0503020204020204" pitchFamily="34" charset="-122"/>
            </a:rPr>
            <a:t>布什政府</a:t>
          </a:r>
          <a:r>
            <a:rPr lang="zh-CN" altLang="en-US" sz="1200" kern="1200" dirty="0" smtClean="0">
              <a:latin typeface="微软雅黑" panose="020B0503020204020204" pitchFamily="34" charset="-122"/>
              <a:ea typeface="微软雅黑" panose="020B0503020204020204" pitchFamily="34" charset="-122"/>
            </a:rPr>
            <a:t>时期有关反恐的总统行政命令</a:t>
          </a:r>
          <a:endParaRPr lang="zh-CN" altLang="en-US" sz="1200" kern="1200" dirty="0">
            <a:latin typeface="微软雅黑" panose="020B0503020204020204" pitchFamily="34" charset="-122"/>
            <a:ea typeface="微软雅黑" panose="020B0503020204020204" pitchFamily="34" charset="-122"/>
          </a:endParaRPr>
        </a:p>
      </dsp:txBody>
      <dsp:txXfrm>
        <a:off x="0" y="1813497"/>
        <a:ext cx="10367802" cy="1338750"/>
      </dsp:txXfrm>
    </dsp:sp>
    <dsp:sp modelId="{EBEC599E-1CD9-4572-89A2-95C0960E03C5}">
      <dsp:nvSpPr>
        <dsp:cNvPr id="0" name=""/>
        <dsp:cNvSpPr/>
      </dsp:nvSpPr>
      <dsp:spPr>
        <a:xfrm>
          <a:off x="518390" y="1725155"/>
          <a:ext cx="6528594" cy="827032"/>
        </a:xfrm>
        <a:prstGeom prst="roundRect">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4315" tIns="0" rIns="274315" bIns="0" numCol="1" spcCol="1270" anchor="ctr" anchorCtr="0">
          <a:noAutofit/>
        </a:bodyPr>
        <a:lstStyle/>
        <a:p>
          <a:pPr lvl="0" algn="l"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总统行政命令的保障</a:t>
          </a:r>
          <a:endParaRPr lang="zh-CN" altLang="en-US" sz="2400" b="1" kern="1200" dirty="0">
            <a:latin typeface="微软雅黑" panose="020B0503020204020204" pitchFamily="34" charset="-122"/>
            <a:ea typeface="微软雅黑" panose="020B0503020204020204" pitchFamily="34" charset="-122"/>
          </a:endParaRPr>
        </a:p>
      </dsp:txBody>
      <dsp:txXfrm>
        <a:off x="558762" y="1765527"/>
        <a:ext cx="6447850" cy="746288"/>
      </dsp:txXfrm>
    </dsp:sp>
    <dsp:sp modelId="{27B1510A-3A39-44F6-85A7-C65088F4FAEE}">
      <dsp:nvSpPr>
        <dsp:cNvPr id="0" name=""/>
        <dsp:cNvSpPr/>
      </dsp:nvSpPr>
      <dsp:spPr>
        <a:xfrm>
          <a:off x="0" y="3330820"/>
          <a:ext cx="10367802" cy="1770683"/>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4657" tIns="895604" rIns="804657" bIns="85344" numCol="1" spcCol="1270" anchor="t" anchorCtr="0">
          <a:noAutofit/>
        </a:bodyPr>
        <a:lstStyle/>
        <a:p>
          <a:pPr marL="114300" lvl="1" indent="-114300" algn="l" defTabSz="533400">
            <a:lnSpc>
              <a:spcPts val="14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由</a:t>
          </a:r>
          <a:r>
            <a:rPr lang="zh-CN" altLang="en-US" sz="1200" b="1" kern="1200" dirty="0" smtClean="0">
              <a:solidFill>
                <a:srgbClr val="FF0000"/>
              </a:solidFill>
              <a:latin typeface="微软雅黑" panose="020B0503020204020204" pitchFamily="34" charset="-122"/>
              <a:ea typeface="微软雅黑" panose="020B0503020204020204" pitchFamily="34" charset="-122"/>
            </a:rPr>
            <a:t>白宫制定</a:t>
          </a:r>
          <a:r>
            <a:rPr lang="zh-CN" altLang="en-US" sz="1200" kern="1200" dirty="0" smtClean="0">
              <a:latin typeface="微软雅黑" panose="020B0503020204020204" pitchFamily="34" charset="-122"/>
              <a:ea typeface="微软雅黑" panose="020B0503020204020204" pitchFamily="34" charset="-122"/>
            </a:rPr>
            <a:t>总统签署的战略和计划</a:t>
          </a:r>
          <a:r>
            <a:rPr lang="en-US" altLang="en-US" sz="1200" kern="1200" dirty="0" smtClean="0">
              <a:latin typeface="微软雅黑" panose="020B0503020204020204" pitchFamily="34" charset="-122"/>
              <a:ea typeface="微软雅黑" panose="020B0503020204020204" pitchFamily="34" charset="-122"/>
            </a:rPr>
            <a:t>, </a:t>
          </a:r>
          <a:r>
            <a:rPr lang="zh-CN" altLang="en-US" sz="1200" kern="1200" dirty="0" smtClean="0">
              <a:latin typeface="微软雅黑" panose="020B0503020204020204" pitchFamily="34" charset="-122"/>
              <a:ea typeface="微软雅黑" panose="020B0503020204020204" pitchFamily="34" charset="-122"/>
            </a:rPr>
            <a:t>如 </a:t>
          </a:r>
          <a:r>
            <a:rPr lang="en-US" altLang="en-US" sz="1200" kern="1200" dirty="0" smtClean="0">
              <a:latin typeface="微软雅黑" panose="020B0503020204020204" pitchFamily="34" charset="-122"/>
              <a:ea typeface="微软雅黑" panose="020B0503020204020204" pitchFamily="34" charset="-122"/>
            </a:rPr>
            <a:t>2006</a:t>
          </a:r>
          <a:r>
            <a:rPr lang="zh-CN" altLang="en-US" sz="1200" kern="1200" dirty="0" smtClean="0">
              <a:latin typeface="微软雅黑" panose="020B0503020204020204" pitchFamily="34" charset="-122"/>
              <a:ea typeface="微软雅黑" panose="020B0503020204020204" pitchFamily="34" charset="-122"/>
            </a:rPr>
            <a:t>年</a:t>
          </a:r>
          <a:r>
            <a:rPr lang="en-US" altLang="en-US" sz="1200" kern="1200" dirty="0" smtClean="0">
              <a:latin typeface="微软雅黑" panose="020B0503020204020204" pitchFamily="34" charset="-122"/>
              <a:ea typeface="微软雅黑" panose="020B0503020204020204" pitchFamily="34" charset="-122"/>
            </a:rPr>
            <a:t>9</a:t>
          </a:r>
          <a:r>
            <a:rPr lang="zh-CN" altLang="en-US" sz="1200" kern="1200" dirty="0" smtClean="0">
              <a:latin typeface="微软雅黑" panose="020B0503020204020204" pitchFamily="34" charset="-122"/>
              <a:ea typeface="微软雅黑" panose="020B0503020204020204" pitchFamily="34" charset="-122"/>
            </a:rPr>
            <a:t>月的</a:t>
          </a:r>
          <a:r>
            <a:rPr lang="en-US" altLang="en-US"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国家打击恐怖主义战略</a:t>
          </a:r>
          <a:r>
            <a:rPr lang="en-US" altLang="en-US"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和</a:t>
          </a:r>
          <a:r>
            <a:rPr lang="en-US" altLang="en-US" sz="1200" kern="1200" dirty="0" smtClean="0">
              <a:latin typeface="微软雅黑" panose="020B0503020204020204" pitchFamily="34" charset="-122"/>
              <a:ea typeface="微软雅黑" panose="020B0503020204020204" pitchFamily="34" charset="-122"/>
            </a:rPr>
            <a:t>2007</a:t>
          </a:r>
          <a:r>
            <a:rPr lang="zh-CN" altLang="en-US" sz="1200" kern="1200" dirty="0" smtClean="0">
              <a:latin typeface="微软雅黑" panose="020B0503020204020204" pitchFamily="34" charset="-122"/>
              <a:ea typeface="微软雅黑" panose="020B0503020204020204" pitchFamily="34" charset="-122"/>
            </a:rPr>
            <a:t>年</a:t>
          </a:r>
          <a:r>
            <a:rPr lang="en-US" altLang="en-US" sz="1200" kern="1200" dirty="0" smtClean="0">
              <a:latin typeface="微软雅黑" panose="020B0503020204020204" pitchFamily="34" charset="-122"/>
              <a:ea typeface="微软雅黑" panose="020B0503020204020204" pitchFamily="34" charset="-122"/>
            </a:rPr>
            <a:t>10</a:t>
          </a:r>
          <a:r>
            <a:rPr lang="zh-CN" altLang="en-US" sz="1200" kern="1200" dirty="0" smtClean="0">
              <a:latin typeface="微软雅黑" panose="020B0503020204020204" pitchFamily="34" charset="-122"/>
              <a:ea typeface="微软雅黑" panose="020B0503020204020204" pitchFamily="34" charset="-122"/>
            </a:rPr>
            <a:t>月的</a:t>
          </a:r>
          <a:r>
            <a:rPr lang="en-US" altLang="en-US"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国家国土安全战略</a:t>
          </a:r>
          <a:r>
            <a:rPr lang="en-US" altLang="en-US"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等</a:t>
          </a:r>
          <a:endParaRPr lang="zh-CN" altLang="en-US" sz="1200" kern="1200" dirty="0">
            <a:latin typeface="微软雅黑" panose="020B0503020204020204" pitchFamily="34" charset="-122"/>
            <a:ea typeface="微软雅黑" panose="020B0503020204020204" pitchFamily="34" charset="-122"/>
          </a:endParaRPr>
        </a:p>
        <a:p>
          <a:pPr marL="0" lvl="1" indent="-114300" algn="l" defTabSz="533400">
            <a:lnSpc>
              <a:spcPts val="14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由</a:t>
          </a:r>
          <a:r>
            <a:rPr lang="zh-CN" altLang="en-US" sz="1200" b="1" kern="1200" dirty="0" smtClean="0">
              <a:solidFill>
                <a:srgbClr val="00B0F0"/>
              </a:solidFill>
              <a:latin typeface="微软雅黑" panose="020B0503020204020204" pitchFamily="34" charset="-122"/>
              <a:ea typeface="微软雅黑" panose="020B0503020204020204" pitchFamily="34" charset="-122"/>
            </a:rPr>
            <a:t>某几个部门联合制定</a:t>
          </a:r>
          <a:r>
            <a:rPr lang="zh-CN" altLang="en-US" sz="1200" kern="1200" dirty="0" smtClean="0">
              <a:latin typeface="微软雅黑" panose="020B0503020204020204" pitchFamily="34" charset="-122"/>
              <a:ea typeface="微软雅黑" panose="020B0503020204020204" pitchFamily="34" charset="-122"/>
            </a:rPr>
            <a:t>的战略和计划</a:t>
          </a:r>
          <a:r>
            <a:rPr lang="en-US" altLang="en-US" sz="1200" kern="1200" dirty="0" smtClean="0">
              <a:latin typeface="微软雅黑" panose="020B0503020204020204" pitchFamily="34" charset="-122"/>
              <a:ea typeface="微软雅黑" panose="020B0503020204020204" pitchFamily="34" charset="-122"/>
            </a:rPr>
            <a:t>, </a:t>
          </a:r>
          <a:r>
            <a:rPr lang="zh-CN" altLang="en-US" sz="1200" kern="1200" dirty="0" smtClean="0">
              <a:latin typeface="微软雅黑" panose="020B0503020204020204" pitchFamily="34" charset="-122"/>
              <a:ea typeface="微软雅黑" panose="020B0503020204020204" pitchFamily="34" charset="-122"/>
            </a:rPr>
            <a:t>如</a:t>
          </a:r>
          <a:r>
            <a:rPr lang="en-US" altLang="en-US" sz="1200" kern="1200" dirty="0" smtClean="0">
              <a:latin typeface="微软雅黑" panose="020B0503020204020204" pitchFamily="34" charset="-122"/>
              <a:ea typeface="微软雅黑" panose="020B0503020204020204" pitchFamily="34" charset="-122"/>
            </a:rPr>
            <a:t>2007</a:t>
          </a:r>
          <a:r>
            <a:rPr lang="zh-CN" altLang="en-US" sz="1200" kern="1200" dirty="0" smtClean="0">
              <a:latin typeface="微软雅黑" panose="020B0503020204020204" pitchFamily="34" charset="-122"/>
              <a:ea typeface="微软雅黑" panose="020B0503020204020204" pitchFamily="34" charset="-122"/>
            </a:rPr>
            <a:t>年美国财政部长、司法部长和国土安全部长联合签署的</a:t>
          </a:r>
          <a:r>
            <a:rPr lang="en-US" altLang="en-US" sz="1200" kern="1200" dirty="0" smtClean="0">
              <a:latin typeface="微软雅黑" panose="020B0503020204020204" pitchFamily="34" charset="-122"/>
              <a:ea typeface="微软雅黑" panose="020B0503020204020204" pitchFamily="34" charset="-122"/>
            </a:rPr>
            <a:t>《2007</a:t>
          </a:r>
          <a:r>
            <a:rPr lang="zh-CN" altLang="en-US" sz="1200" kern="1200" dirty="0" smtClean="0">
              <a:latin typeface="微软雅黑" panose="020B0503020204020204" pitchFamily="34" charset="-122"/>
              <a:ea typeface="微软雅黑" panose="020B0503020204020204" pitchFamily="34" charset="-122"/>
            </a:rPr>
            <a:t>国家反洗钱战略</a:t>
          </a:r>
          <a:r>
            <a:rPr lang="en-US" altLang="en-US" sz="1200" kern="1200" dirty="0" smtClean="0">
              <a:latin typeface="微软雅黑" panose="020B0503020204020204" pitchFamily="34" charset="-122"/>
              <a:ea typeface="微软雅黑" panose="020B0503020204020204" pitchFamily="34" charset="-122"/>
            </a:rPr>
            <a:t>》</a:t>
          </a:r>
          <a:endParaRPr lang="zh-CN" altLang="en-US" sz="1200" kern="1200" dirty="0">
            <a:latin typeface="微软雅黑" panose="020B0503020204020204" pitchFamily="34" charset="-122"/>
            <a:ea typeface="微软雅黑" panose="020B0503020204020204" pitchFamily="34" charset="-122"/>
          </a:endParaRPr>
        </a:p>
        <a:p>
          <a:pPr marL="0" lvl="1" indent="-114300" algn="l" defTabSz="533400">
            <a:lnSpc>
              <a:spcPts val="1400"/>
            </a:lnSpc>
            <a:spcBef>
              <a:spcPct val="0"/>
            </a:spcBef>
            <a:spcAft>
              <a:spcPct val="15000"/>
            </a:spcAft>
            <a:buChar char="••"/>
          </a:pPr>
          <a:r>
            <a:rPr lang="zh-CN" altLang="en-US" sz="1200" kern="1200" dirty="0" smtClean="0">
              <a:latin typeface="微软雅黑" panose="020B0503020204020204" pitchFamily="34" charset="-122"/>
              <a:ea typeface="微软雅黑" panose="020B0503020204020204" pitchFamily="34" charset="-122"/>
            </a:rPr>
            <a:t>由</a:t>
          </a:r>
          <a:r>
            <a:rPr lang="zh-CN" altLang="en-US" sz="1200" b="1" kern="1200" dirty="0" smtClean="0">
              <a:solidFill>
                <a:srgbClr val="7030A0"/>
              </a:solidFill>
              <a:latin typeface="微软雅黑" panose="020B0503020204020204" pitchFamily="34" charset="-122"/>
              <a:ea typeface="微软雅黑" panose="020B0503020204020204" pitchFamily="34" charset="-122"/>
            </a:rPr>
            <a:t>某一地方政府制定</a:t>
          </a:r>
          <a:r>
            <a:rPr lang="zh-CN" altLang="en-US" sz="1200" kern="1200" dirty="0" smtClean="0">
              <a:latin typeface="微软雅黑" panose="020B0503020204020204" pitchFamily="34" charset="-122"/>
              <a:ea typeface="微软雅黑" panose="020B0503020204020204" pitchFamily="34" charset="-122"/>
            </a:rPr>
            <a:t>的战略和计划</a:t>
          </a:r>
          <a:r>
            <a:rPr lang="en-US" altLang="en-US"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如美国首府华盛顿制定的</a:t>
          </a:r>
          <a:r>
            <a:rPr lang="en-US" altLang="en-US"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国家首都地区国土安全战略计划</a:t>
          </a:r>
          <a:r>
            <a:rPr lang="en-US" altLang="zh-CN"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、华盛顿州国土安全第</a:t>
          </a:r>
          <a:r>
            <a:rPr lang="en-US" altLang="en-US" sz="1200" kern="1200" dirty="0" smtClean="0">
              <a:latin typeface="微软雅黑" panose="020B0503020204020204" pitchFamily="34" charset="-122"/>
              <a:ea typeface="微软雅黑" panose="020B0503020204020204" pitchFamily="34" charset="-122"/>
            </a:rPr>
            <a:t>6</a:t>
          </a:r>
          <a:r>
            <a:rPr lang="zh-CN" altLang="en-US" sz="1200" kern="1200" dirty="0" smtClean="0">
              <a:latin typeface="微软雅黑" panose="020B0503020204020204" pitchFamily="34" charset="-122"/>
              <a:ea typeface="微软雅黑" panose="020B0503020204020204" pitchFamily="34" charset="-122"/>
            </a:rPr>
            <a:t>区制定的</a:t>
          </a:r>
          <a:r>
            <a:rPr lang="en-US" altLang="en-US"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重要基础设施保护计划</a:t>
          </a:r>
          <a:r>
            <a:rPr lang="en-US" altLang="en-US" sz="1200" kern="1200" dirty="0" smtClean="0">
              <a:latin typeface="微软雅黑" panose="020B0503020204020204" pitchFamily="34" charset="-122"/>
              <a:ea typeface="微软雅黑" panose="020B0503020204020204" pitchFamily="34" charset="-122"/>
            </a:rPr>
            <a:t>》</a:t>
          </a:r>
          <a:r>
            <a:rPr lang="zh-CN" altLang="en-US" sz="1200" kern="1200" dirty="0" smtClean="0">
              <a:latin typeface="微软雅黑" panose="020B0503020204020204" pitchFamily="34" charset="-122"/>
              <a:ea typeface="微软雅黑" panose="020B0503020204020204" pitchFamily="34" charset="-122"/>
            </a:rPr>
            <a:t>等</a:t>
          </a:r>
          <a:endParaRPr lang="zh-CN" altLang="en-US" sz="1200" kern="1200" dirty="0">
            <a:latin typeface="微软雅黑" panose="020B0503020204020204" pitchFamily="34" charset="-122"/>
            <a:ea typeface="微软雅黑" panose="020B0503020204020204" pitchFamily="34" charset="-122"/>
          </a:endParaRPr>
        </a:p>
      </dsp:txBody>
      <dsp:txXfrm>
        <a:off x="0" y="3330820"/>
        <a:ext cx="10367802" cy="1770683"/>
      </dsp:txXfrm>
    </dsp:sp>
    <dsp:sp modelId="{33ABA729-D23A-4B35-B6C4-668E3765165E}">
      <dsp:nvSpPr>
        <dsp:cNvPr id="0" name=""/>
        <dsp:cNvSpPr/>
      </dsp:nvSpPr>
      <dsp:spPr>
        <a:xfrm>
          <a:off x="518390" y="3227249"/>
          <a:ext cx="6528594" cy="82703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4315" tIns="0" rIns="274315" bIns="0" numCol="1" spcCol="1270" anchor="ctr" anchorCtr="0">
          <a:noAutofit/>
        </a:bodyPr>
        <a:lstStyle/>
        <a:p>
          <a:pPr lvl="0" algn="l"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战略和计划的保障</a:t>
          </a:r>
          <a:endParaRPr lang="zh-CN" altLang="en-US" sz="2400" b="1" kern="1200" dirty="0">
            <a:latin typeface="微软雅黑" panose="020B0503020204020204" pitchFamily="34" charset="-122"/>
            <a:ea typeface="微软雅黑" panose="020B0503020204020204" pitchFamily="34" charset="-122"/>
          </a:endParaRPr>
        </a:p>
      </dsp:txBody>
      <dsp:txXfrm>
        <a:off x="558762" y="3267621"/>
        <a:ext cx="6447850" cy="7462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0FDCA5-88E6-46A7-8739-A7F77E0D927B}">
      <dsp:nvSpPr>
        <dsp:cNvPr id="0" name=""/>
        <dsp:cNvSpPr/>
      </dsp:nvSpPr>
      <dsp:spPr>
        <a:xfrm rot="16200000">
          <a:off x="-906347" y="1487660"/>
          <a:ext cx="2231410" cy="357932"/>
        </a:xfrm>
        <a:prstGeom prst="rect">
          <a:avLst/>
        </a:prstGeom>
        <a:noFill/>
        <a:ln>
          <a:noFill/>
        </a:ln>
        <a:effectLst/>
        <a:scene3d>
          <a:camera prst="orthographicFront" zoom="82000"/>
          <a:lightRig rig="morning" dir="t">
            <a:rot lat="0" lon="0" rev="20400000"/>
          </a:lightRig>
        </a:scene3d>
      </dsp:spPr>
      <dsp:style>
        <a:lnRef idx="0">
          <a:scrgbClr r="0" g="0" b="0"/>
        </a:lnRef>
        <a:fillRef idx="0">
          <a:scrgbClr r="0" g="0" b="0"/>
        </a:fillRef>
        <a:effectRef idx="0">
          <a:scrgbClr r="0" g="0" b="0"/>
        </a:effectRef>
        <a:fontRef idx="minor"/>
      </dsp:style>
      <dsp:txBody>
        <a:bodyPr spcFirstLastPara="0" vert="horz" wrap="square" lIns="0" tIns="0" rIns="315677" bIns="0" numCol="1" spcCol="1270" anchor="t" anchorCtr="0">
          <a:noAutofit/>
        </a:bodyPr>
        <a:lstStyle/>
        <a:p>
          <a:pPr lvl="0" algn="r" defTabSz="400050">
            <a:lnSpc>
              <a:spcPct val="90000"/>
            </a:lnSpc>
            <a:spcBef>
              <a:spcPct val="0"/>
            </a:spcBef>
            <a:spcAft>
              <a:spcPct val="35000"/>
            </a:spcAft>
          </a:pPr>
          <a:r>
            <a:rPr lang="en-US" altLang="zh-CN" sz="900" kern="1200" dirty="0" smtClean="0">
              <a:latin typeface="微软雅黑" panose="020B0503020204020204" pitchFamily="34" charset="-122"/>
              <a:ea typeface="微软雅黑" panose="020B0503020204020204" pitchFamily="34" charset="-122"/>
            </a:rPr>
            <a:t> </a:t>
          </a:r>
          <a:endParaRPr lang="zh-CN" altLang="en-US" sz="900" kern="1200" dirty="0">
            <a:latin typeface="微软雅黑" panose="020B0503020204020204" pitchFamily="34" charset="-122"/>
            <a:ea typeface="微软雅黑" panose="020B0503020204020204" pitchFamily="34" charset="-122"/>
          </a:endParaRPr>
        </a:p>
      </dsp:txBody>
      <dsp:txXfrm>
        <a:off x="-906347" y="1487660"/>
        <a:ext cx="2231410" cy="357932"/>
      </dsp:txXfrm>
    </dsp:sp>
    <dsp:sp modelId="{5FF4CDA7-E772-48F2-9092-E56F317A5CDF}">
      <dsp:nvSpPr>
        <dsp:cNvPr id="0" name=""/>
        <dsp:cNvSpPr/>
      </dsp:nvSpPr>
      <dsp:spPr>
        <a:xfrm>
          <a:off x="432771" y="550921"/>
          <a:ext cx="1782884" cy="2231410"/>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8742A63C-746C-435C-B74D-E38477B778BF}">
      <dsp:nvSpPr>
        <dsp:cNvPr id="0" name=""/>
        <dsp:cNvSpPr/>
      </dsp:nvSpPr>
      <dsp:spPr>
        <a:xfrm>
          <a:off x="30391" y="78450"/>
          <a:ext cx="715865" cy="715865"/>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9000" r="-9000"/>
          </a:stretch>
        </a:blipFill>
        <a:ln>
          <a:noFill/>
        </a:ln>
        <a:effectLst/>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192DC9FD-A984-4AB1-8F05-E8D4133D4C79}">
      <dsp:nvSpPr>
        <dsp:cNvPr id="0" name=""/>
        <dsp:cNvSpPr/>
      </dsp:nvSpPr>
      <dsp:spPr>
        <a:xfrm rot="16200000">
          <a:off x="1691960" y="1487660"/>
          <a:ext cx="2231410" cy="357932"/>
        </a:xfrm>
        <a:prstGeom prst="rect">
          <a:avLst/>
        </a:prstGeom>
        <a:noFill/>
        <a:ln>
          <a:noFill/>
        </a:ln>
        <a:effectLst/>
        <a:scene3d>
          <a:camera prst="orthographicFront" zoom="82000"/>
          <a:lightRig rig="morning" dir="t">
            <a:rot lat="0" lon="0" rev="20400000"/>
          </a:lightRig>
        </a:scene3d>
      </dsp:spPr>
      <dsp:style>
        <a:lnRef idx="0">
          <a:scrgbClr r="0" g="0" b="0"/>
        </a:lnRef>
        <a:fillRef idx="0">
          <a:scrgbClr r="0" g="0" b="0"/>
        </a:fillRef>
        <a:effectRef idx="0">
          <a:scrgbClr r="0" g="0" b="0"/>
        </a:effectRef>
        <a:fontRef idx="minor"/>
      </dsp:style>
      <dsp:txBody>
        <a:bodyPr spcFirstLastPara="0" vert="horz" wrap="square" lIns="0" tIns="0" rIns="315677" bIns="0" numCol="1" spcCol="1270" anchor="t" anchorCtr="0">
          <a:noAutofit/>
        </a:bodyPr>
        <a:lstStyle/>
        <a:p>
          <a:pPr lvl="0" algn="r" defTabSz="400050">
            <a:lnSpc>
              <a:spcPct val="90000"/>
            </a:lnSpc>
            <a:spcBef>
              <a:spcPct val="0"/>
            </a:spcBef>
            <a:spcAft>
              <a:spcPct val="35000"/>
            </a:spcAft>
          </a:pPr>
          <a:r>
            <a:rPr lang="en-US" altLang="zh-CN" sz="900" kern="1200" smtClean="0">
              <a:latin typeface="微软雅黑" panose="020B0503020204020204" pitchFamily="34" charset="-122"/>
              <a:ea typeface="微软雅黑" panose="020B0503020204020204" pitchFamily="34" charset="-122"/>
            </a:rPr>
            <a:t> </a:t>
          </a:r>
          <a:endParaRPr lang="zh-CN" altLang="en-US" sz="900" kern="1200" dirty="0">
            <a:latin typeface="微软雅黑" panose="020B0503020204020204" pitchFamily="34" charset="-122"/>
            <a:ea typeface="微软雅黑" panose="020B0503020204020204" pitchFamily="34" charset="-122"/>
          </a:endParaRPr>
        </a:p>
      </dsp:txBody>
      <dsp:txXfrm>
        <a:off x="1691960" y="1487660"/>
        <a:ext cx="2231410" cy="357932"/>
      </dsp:txXfrm>
    </dsp:sp>
    <dsp:sp modelId="{B1D3B80C-4E20-4A34-B95C-5252A699EB69}">
      <dsp:nvSpPr>
        <dsp:cNvPr id="0" name=""/>
        <dsp:cNvSpPr/>
      </dsp:nvSpPr>
      <dsp:spPr>
        <a:xfrm>
          <a:off x="2986632" y="550921"/>
          <a:ext cx="1782884" cy="2231410"/>
        </a:xfrm>
        <a:prstGeom prst="rect">
          <a:avLst/>
        </a:prstGeom>
        <a:solidFill>
          <a:schemeClr val="accent4">
            <a:hueOff val="-4464770"/>
            <a:satOff val="26899"/>
            <a:lumOff val="2156"/>
            <a:alphaOff val="0"/>
          </a:schemeClr>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49CBF5B-7183-4D9F-B8A4-A83812DECBB3}">
      <dsp:nvSpPr>
        <dsp:cNvPr id="0" name=""/>
        <dsp:cNvSpPr/>
      </dsp:nvSpPr>
      <dsp:spPr>
        <a:xfrm>
          <a:off x="2628699" y="78450"/>
          <a:ext cx="715865" cy="715865"/>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5000" r="-65000"/>
          </a:stretch>
        </a:blipFill>
        <a:ln>
          <a:noFill/>
        </a:ln>
        <a:effectLst/>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1572"/>
          </a:xfrm>
          <a:prstGeom prst="rect">
            <a:avLst/>
          </a:prstGeom>
        </p:spPr>
        <p:txBody>
          <a:bodyPr vert="horz" lIns="99048" tIns="49524" rIns="99048" bIns="49524" rtlCol="0"/>
          <a:lstStyle>
            <a:lvl1pPr algn="l" fontAlgn="auto">
              <a:spcBef>
                <a:spcPts val="0"/>
              </a:spcBef>
              <a:spcAft>
                <a:spcPts val="0"/>
              </a:spcAft>
              <a:defRPr sz="1300">
                <a:latin typeface="+mn-lt"/>
                <a:ea typeface="+mn-ea"/>
              </a:defRPr>
            </a:lvl1pPr>
          </a:lstStyle>
          <a:p>
            <a:pPr>
              <a:defRPr/>
            </a:pPr>
            <a:endParaRPr lang="zh-CN" altLang="en-US"/>
          </a:p>
        </p:txBody>
      </p:sp>
      <p:sp>
        <p:nvSpPr>
          <p:cNvPr id="3" name="日期占位符 2"/>
          <p:cNvSpPr>
            <a:spLocks noGrp="1"/>
          </p:cNvSpPr>
          <p:nvPr>
            <p:ph type="dt" sz="quarter" idx="1"/>
          </p:nvPr>
        </p:nvSpPr>
        <p:spPr>
          <a:xfrm>
            <a:off x="4023092" y="0"/>
            <a:ext cx="3077739" cy="511572"/>
          </a:xfrm>
          <a:prstGeom prst="rect">
            <a:avLst/>
          </a:prstGeom>
        </p:spPr>
        <p:txBody>
          <a:bodyPr vert="horz" lIns="99048" tIns="49524" rIns="99048" bIns="49524" rtlCol="0"/>
          <a:lstStyle>
            <a:lvl1pPr algn="r" fontAlgn="auto">
              <a:spcBef>
                <a:spcPts val="0"/>
              </a:spcBef>
              <a:spcAft>
                <a:spcPts val="0"/>
              </a:spcAft>
              <a:defRPr sz="1300">
                <a:latin typeface="+mn-lt"/>
                <a:ea typeface="+mn-ea"/>
              </a:defRPr>
            </a:lvl1pPr>
          </a:lstStyle>
          <a:p>
            <a:pPr>
              <a:defRPr/>
            </a:pPr>
            <a:fld id="{7786C680-34E7-400E-952B-8EE2E8505B10}" type="datetimeFigureOut">
              <a:rPr lang="zh-CN" altLang="en-US"/>
              <a:pPr>
                <a:defRPr/>
              </a:pPr>
              <a:t>2013/1/23</a:t>
            </a:fld>
            <a:endParaRPr lang="zh-CN" altLang="en-US"/>
          </a:p>
        </p:txBody>
      </p:sp>
      <p:sp>
        <p:nvSpPr>
          <p:cNvPr id="4" name="页脚占位符 3"/>
          <p:cNvSpPr>
            <a:spLocks noGrp="1"/>
          </p:cNvSpPr>
          <p:nvPr>
            <p:ph type="ftr" sz="quarter" idx="2"/>
          </p:nvPr>
        </p:nvSpPr>
        <p:spPr>
          <a:xfrm>
            <a:off x="0" y="9718090"/>
            <a:ext cx="3077739" cy="511572"/>
          </a:xfrm>
          <a:prstGeom prst="rect">
            <a:avLst/>
          </a:prstGeom>
        </p:spPr>
        <p:txBody>
          <a:bodyPr vert="horz" lIns="99048" tIns="49524" rIns="99048" bIns="49524" rtlCol="0" anchor="b"/>
          <a:lstStyle>
            <a:lvl1pPr algn="l" fontAlgn="auto">
              <a:spcBef>
                <a:spcPts val="0"/>
              </a:spcBef>
              <a:spcAft>
                <a:spcPts val="0"/>
              </a:spcAft>
              <a:defRPr sz="13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4023092" y="9718090"/>
            <a:ext cx="3077739" cy="511572"/>
          </a:xfrm>
          <a:prstGeom prst="rect">
            <a:avLst/>
          </a:prstGeom>
        </p:spPr>
        <p:txBody>
          <a:bodyPr vert="horz" lIns="99048" tIns="49524" rIns="99048" bIns="49524" rtlCol="0" anchor="b"/>
          <a:lstStyle>
            <a:lvl1pPr algn="r" fontAlgn="auto">
              <a:spcBef>
                <a:spcPts val="0"/>
              </a:spcBef>
              <a:spcAft>
                <a:spcPts val="0"/>
              </a:spcAft>
              <a:defRPr sz="1300">
                <a:latin typeface="+mn-lt"/>
                <a:ea typeface="+mn-ea"/>
              </a:defRPr>
            </a:lvl1pPr>
          </a:lstStyle>
          <a:p>
            <a:pPr>
              <a:defRPr/>
            </a:pPr>
            <a:fld id="{3FAF5C42-9943-4C66-98AC-6C3856F14E34}" type="slidenum">
              <a:rPr lang="zh-CN" altLang="en-US"/>
              <a:pPr>
                <a:defRPr/>
              </a:pPr>
              <a:t>‹#›</a:t>
            </a:fld>
            <a:endParaRPr lang="zh-CN" altLang="en-US"/>
          </a:p>
        </p:txBody>
      </p:sp>
    </p:spTree>
    <p:extLst>
      <p:ext uri="{BB962C8B-B14F-4D97-AF65-F5344CB8AC3E}">
        <p14:creationId xmlns:p14="http://schemas.microsoft.com/office/powerpoint/2010/main" val="22612615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7739" cy="511572"/>
          </a:xfrm>
          <a:prstGeom prst="rect">
            <a:avLst/>
          </a:prstGeom>
        </p:spPr>
        <p:txBody>
          <a:bodyPr vert="horz" lIns="99048" tIns="49524" rIns="99048" bIns="49524" rtlCol="0"/>
          <a:lstStyle>
            <a:lvl1pPr algn="l" fontAlgn="auto">
              <a:spcBef>
                <a:spcPts val="0"/>
              </a:spcBef>
              <a:spcAft>
                <a:spcPts val="0"/>
              </a:spcAft>
              <a:defRPr sz="1300">
                <a:latin typeface="+mn-lt"/>
                <a:ea typeface="+mn-ea"/>
              </a:defRPr>
            </a:lvl1pPr>
          </a:lstStyle>
          <a:p>
            <a:pPr>
              <a:defRPr/>
            </a:pPr>
            <a:endParaRPr lang="zh-CN" altLang="en-US"/>
          </a:p>
        </p:txBody>
      </p:sp>
      <p:sp>
        <p:nvSpPr>
          <p:cNvPr id="3" name="日期占位符 2"/>
          <p:cNvSpPr>
            <a:spLocks noGrp="1"/>
          </p:cNvSpPr>
          <p:nvPr>
            <p:ph type="dt" idx="1"/>
          </p:nvPr>
        </p:nvSpPr>
        <p:spPr>
          <a:xfrm>
            <a:off x="4023092" y="0"/>
            <a:ext cx="3077739" cy="511572"/>
          </a:xfrm>
          <a:prstGeom prst="rect">
            <a:avLst/>
          </a:prstGeom>
        </p:spPr>
        <p:txBody>
          <a:bodyPr vert="horz" lIns="99048" tIns="49524" rIns="99048" bIns="49524" rtlCol="0"/>
          <a:lstStyle>
            <a:lvl1pPr algn="r" fontAlgn="auto">
              <a:spcBef>
                <a:spcPts val="0"/>
              </a:spcBef>
              <a:spcAft>
                <a:spcPts val="0"/>
              </a:spcAft>
              <a:defRPr sz="1300">
                <a:latin typeface="+mn-lt"/>
                <a:ea typeface="+mn-ea"/>
              </a:defRPr>
            </a:lvl1pPr>
          </a:lstStyle>
          <a:p>
            <a:pPr>
              <a:defRPr/>
            </a:pPr>
            <a:fld id="{3FE81C06-C4EA-44A4-B963-CDA8DAFC38D8}" type="datetimeFigureOut">
              <a:rPr lang="zh-CN" altLang="en-US"/>
              <a:pPr>
                <a:defRPr/>
              </a:pPr>
              <a:t>2013/1/23</a:t>
            </a:fld>
            <a:endParaRPr lang="zh-CN" altLang="en-US"/>
          </a:p>
        </p:txBody>
      </p:sp>
      <p:sp>
        <p:nvSpPr>
          <p:cNvPr id="4" name="幻灯片图像占位符 3"/>
          <p:cNvSpPr>
            <a:spLocks noGrp="1" noRot="1" noChangeAspect="1"/>
          </p:cNvSpPr>
          <p:nvPr>
            <p:ph type="sldImg" idx="2"/>
          </p:nvPr>
        </p:nvSpPr>
        <p:spPr>
          <a:xfrm>
            <a:off x="141288" y="766763"/>
            <a:ext cx="6819900" cy="3836987"/>
          </a:xfrm>
          <a:prstGeom prst="rect">
            <a:avLst/>
          </a:prstGeom>
          <a:noFill/>
          <a:ln w="12700">
            <a:solidFill>
              <a:prstClr val="black"/>
            </a:solidFill>
          </a:ln>
        </p:spPr>
        <p:txBody>
          <a:bodyPr vert="horz" lIns="99048" tIns="49524" rIns="99048" bIns="49524" rtlCol="0" anchor="ctr"/>
          <a:lstStyle/>
          <a:p>
            <a:pPr lvl="0"/>
            <a:endParaRPr lang="zh-CN" altLang="en-US" noProof="0"/>
          </a:p>
        </p:txBody>
      </p:sp>
      <p:sp>
        <p:nvSpPr>
          <p:cNvPr id="5" name="备注占位符 4"/>
          <p:cNvSpPr>
            <a:spLocks noGrp="1"/>
          </p:cNvSpPr>
          <p:nvPr>
            <p:ph type="body" sz="quarter" idx="3"/>
          </p:nvPr>
        </p:nvSpPr>
        <p:spPr>
          <a:xfrm>
            <a:off x="710248" y="4859933"/>
            <a:ext cx="5681980" cy="4604147"/>
          </a:xfrm>
          <a:prstGeom prst="rect">
            <a:avLst/>
          </a:prstGeom>
        </p:spPr>
        <p:txBody>
          <a:bodyPr vert="horz" lIns="99048" tIns="49524" rIns="99048" bIns="49524"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9718090"/>
            <a:ext cx="3077739" cy="511572"/>
          </a:xfrm>
          <a:prstGeom prst="rect">
            <a:avLst/>
          </a:prstGeom>
        </p:spPr>
        <p:txBody>
          <a:bodyPr vert="horz" lIns="99048" tIns="49524" rIns="99048" bIns="49524" rtlCol="0" anchor="b"/>
          <a:lstStyle>
            <a:lvl1pPr algn="l" fontAlgn="auto">
              <a:spcBef>
                <a:spcPts val="0"/>
              </a:spcBef>
              <a:spcAft>
                <a:spcPts val="0"/>
              </a:spcAft>
              <a:defRPr sz="13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3092" y="9718090"/>
            <a:ext cx="3077739" cy="511572"/>
          </a:xfrm>
          <a:prstGeom prst="rect">
            <a:avLst/>
          </a:prstGeom>
        </p:spPr>
        <p:txBody>
          <a:bodyPr vert="horz" lIns="99048" tIns="49524" rIns="99048" bIns="49524" rtlCol="0" anchor="b"/>
          <a:lstStyle>
            <a:lvl1pPr algn="r" fontAlgn="auto">
              <a:spcBef>
                <a:spcPts val="0"/>
              </a:spcBef>
              <a:spcAft>
                <a:spcPts val="0"/>
              </a:spcAft>
              <a:defRPr sz="1300">
                <a:latin typeface="+mn-lt"/>
                <a:ea typeface="+mn-ea"/>
              </a:defRPr>
            </a:lvl1pPr>
          </a:lstStyle>
          <a:p>
            <a:pPr>
              <a:defRPr/>
            </a:pPr>
            <a:fld id="{4507DA78-0314-4707-896A-5CD3785F5521}" type="slidenum">
              <a:rPr lang="zh-CN" altLang="en-US"/>
              <a:pPr>
                <a:defRPr/>
              </a:pPr>
              <a:t>‹#›</a:t>
            </a:fld>
            <a:endParaRPr lang="zh-CN" altLang="en-US"/>
          </a:p>
        </p:txBody>
      </p:sp>
    </p:spTree>
    <p:extLst>
      <p:ext uri="{BB962C8B-B14F-4D97-AF65-F5344CB8AC3E}">
        <p14:creationId xmlns:p14="http://schemas.microsoft.com/office/powerpoint/2010/main" val="341269047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19900" cy="3836987"/>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507DA78-0314-4707-896A-5CD3785F5521}" type="slidenum">
              <a:rPr lang="zh-CN" altLang="en-US" smtClean="0"/>
              <a:pPr>
                <a:defRPr/>
              </a:pPr>
              <a:t>1</a:t>
            </a:fld>
            <a:endParaRPr lang="zh-CN" altLang="en-US"/>
          </a:p>
        </p:txBody>
      </p:sp>
    </p:spTree>
    <p:extLst>
      <p:ext uri="{BB962C8B-B14F-4D97-AF65-F5344CB8AC3E}">
        <p14:creationId xmlns:p14="http://schemas.microsoft.com/office/powerpoint/2010/main" val="287515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507DA78-0314-4707-896A-5CD3785F5521}" type="slidenum">
              <a:rPr lang="zh-CN" altLang="en-US" smtClean="0"/>
              <a:pPr>
                <a:defRPr/>
              </a:pPr>
              <a:t>4</a:t>
            </a:fld>
            <a:endParaRPr lang="zh-CN" altLang="en-US"/>
          </a:p>
        </p:txBody>
      </p:sp>
    </p:spTree>
    <p:extLst>
      <p:ext uri="{BB962C8B-B14F-4D97-AF65-F5344CB8AC3E}">
        <p14:creationId xmlns:p14="http://schemas.microsoft.com/office/powerpoint/2010/main" val="1221199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507DA78-0314-4707-896A-5CD3785F5521}" type="slidenum">
              <a:rPr lang="zh-CN" altLang="en-US" smtClean="0"/>
              <a:pPr>
                <a:defRPr/>
              </a:pPr>
              <a:t>11</a:t>
            </a:fld>
            <a:endParaRPr lang="zh-CN" altLang="en-US"/>
          </a:p>
        </p:txBody>
      </p:sp>
    </p:spTree>
    <p:extLst>
      <p:ext uri="{BB962C8B-B14F-4D97-AF65-F5344CB8AC3E}">
        <p14:creationId xmlns:p14="http://schemas.microsoft.com/office/powerpoint/2010/main" val="1221199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19900" cy="383698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B065C0B-8F09-4589-BB67-F559F3C4F2A2}" type="slidenum">
              <a:rPr lang="zh-CN" altLang="en-US" smtClean="0"/>
              <a:pPr/>
              <a:t>21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19900" cy="3836987"/>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B065C0B-8F09-4589-BB67-F559F3C4F2A2}" type="slidenum">
              <a:rPr lang="zh-CN" altLang="en-US" smtClean="0"/>
              <a:pPr/>
              <a:t>22</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507DA78-0314-4707-896A-5CD3785F5521}" type="slidenum">
              <a:rPr lang="zh-CN" altLang="en-US" smtClean="0"/>
              <a:pPr>
                <a:defRPr/>
              </a:pPr>
              <a:t>28</a:t>
            </a:fld>
            <a:endParaRPr lang="zh-CN" altLang="en-US"/>
          </a:p>
        </p:txBody>
      </p:sp>
    </p:spTree>
    <p:extLst>
      <p:ext uri="{BB962C8B-B14F-4D97-AF65-F5344CB8AC3E}">
        <p14:creationId xmlns:p14="http://schemas.microsoft.com/office/powerpoint/2010/main" val="1221199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1288" y="766763"/>
            <a:ext cx="6819900" cy="3836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507DA78-0314-4707-896A-5CD3785F5521}" type="slidenum">
              <a:rPr lang="zh-CN" altLang="en-US" smtClean="0"/>
              <a:pPr>
                <a:defRPr/>
              </a:pPr>
              <a:t>32</a:t>
            </a:fld>
            <a:endParaRPr lang="zh-CN" altLang="en-US"/>
          </a:p>
        </p:txBody>
      </p:sp>
    </p:spTree>
    <p:extLst>
      <p:ext uri="{BB962C8B-B14F-4D97-AF65-F5344CB8AC3E}">
        <p14:creationId xmlns:p14="http://schemas.microsoft.com/office/powerpoint/2010/main" val="238718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507DA78-0314-4707-896A-5CD3785F5521}" type="slidenum">
              <a:rPr lang="zh-CN" altLang="en-US" smtClean="0">
                <a:solidFill>
                  <a:prstClr val="black"/>
                </a:solidFill>
              </a:rPr>
              <a:pPr>
                <a:defRPr/>
              </a:pPr>
              <a:t>39</a:t>
            </a:fld>
            <a:endParaRPr lang="zh-CN" altLang="en-US">
              <a:solidFill>
                <a:prstClr val="black"/>
              </a:solidFill>
            </a:endParaRPr>
          </a:p>
        </p:txBody>
      </p:sp>
    </p:spTree>
    <p:extLst>
      <p:ext uri="{BB962C8B-B14F-4D97-AF65-F5344CB8AC3E}">
        <p14:creationId xmlns:p14="http://schemas.microsoft.com/office/powerpoint/2010/main" val="3723237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507DA78-0314-4707-896A-5CD3785F5521}" type="slidenum">
              <a:rPr lang="zh-CN" altLang="en-US" smtClean="0"/>
              <a:pPr>
                <a:defRPr/>
              </a:pPr>
              <a:t>42</a:t>
            </a:fld>
            <a:endParaRPr lang="zh-CN" altLang="en-US"/>
          </a:p>
        </p:txBody>
      </p:sp>
    </p:spTree>
    <p:extLst>
      <p:ext uri="{BB962C8B-B14F-4D97-AF65-F5344CB8AC3E}">
        <p14:creationId xmlns:p14="http://schemas.microsoft.com/office/powerpoint/2010/main" val="798578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2.vml"/><Relationship Id="rId5" Type="http://schemas.openxmlformats.org/officeDocument/2006/relationships/image" Target="../media/image1.png"/><Relationship Id="rId4" Type="http://schemas.openxmlformats.org/officeDocument/2006/relationships/oleObject" Target="../embeddings/oleObject2.bin"/></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vmlDrawing" Target="../drawings/vmlDrawing3.vml"/><Relationship Id="rId5" Type="http://schemas.openxmlformats.org/officeDocument/2006/relationships/image" Target="../media/image1.png"/><Relationship Id="rId4" Type="http://schemas.openxmlformats.org/officeDocument/2006/relationships/oleObject" Target="../embeddings/oleObject3.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vmlDrawing" Target="../drawings/vmlDrawing5.vml"/><Relationship Id="rId5" Type="http://schemas.openxmlformats.org/officeDocument/2006/relationships/image" Target="../media/image1.png"/><Relationship Id="rId4" Type="http://schemas.openxmlformats.org/officeDocument/2006/relationships/oleObject" Target="../embeddings/oleObject5.bin"/></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vmlDrawing" Target="../drawings/vmlDrawing6.vml"/><Relationship Id="rId5" Type="http://schemas.openxmlformats.org/officeDocument/2006/relationships/image" Target="../media/image1.png"/><Relationship Id="rId4" Type="http://schemas.openxmlformats.org/officeDocument/2006/relationships/oleObject" Target="../embeddings/oleObject6.bin"/></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281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8672960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1213"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75290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94859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Rectangle 17"/>
          <p:cNvSpPr>
            <a:spLocks noChangeArrowheads="1"/>
          </p:cNvSpPr>
          <p:nvPr userDrawn="1"/>
        </p:nvSpPr>
        <p:spPr bwMode="gray">
          <a:xfrm>
            <a:off x="3214800" y="0"/>
            <a:ext cx="8975614" cy="6858000"/>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lIns="91433" tIns="45716" rIns="91433" bIns="45716" anchor="ctr"/>
          <a:lstStyle/>
          <a:p>
            <a:pPr>
              <a:defRPr/>
            </a:pPr>
            <a:endParaRPr lang="zh-CN" altLang="en-US" sz="1900">
              <a:solidFill>
                <a:srgbClr val="093575"/>
              </a:solidFill>
              <a:latin typeface="Arial" charset="0"/>
              <a:ea typeface="宋体" charset="-122"/>
            </a:endParaRPr>
          </a:p>
        </p:txBody>
      </p:sp>
      <p:pic>
        <p:nvPicPr>
          <p:cNvPr id="5" name="Picture 118" descr="building剪裁"/>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55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8"/>
          <p:cNvGrpSpPr>
            <a:grpSpLocks/>
          </p:cNvGrpSpPr>
          <p:nvPr userDrawn="1"/>
        </p:nvGrpSpPr>
        <p:grpSpPr bwMode="auto">
          <a:xfrm>
            <a:off x="3623262" y="304800"/>
            <a:ext cx="9075085" cy="3424238"/>
            <a:chOff x="664" y="1951"/>
            <a:chExt cx="4308" cy="2120"/>
          </a:xfrm>
        </p:grpSpPr>
        <p:sp>
          <p:nvSpPr>
            <p:cNvPr id="7" name="Freeform 19"/>
            <p:cNvSpPr>
              <a:spLocks/>
            </p:cNvSpPr>
            <p:nvPr userDrawn="1"/>
          </p:nvSpPr>
          <p:spPr bwMode="invGray">
            <a:xfrm>
              <a:off x="743" y="2045"/>
              <a:ext cx="1267" cy="1939"/>
            </a:xfrm>
            <a:custGeom>
              <a:avLst/>
              <a:gdLst>
                <a:gd name="T0" fmla="*/ 1 w 1692"/>
                <a:gd name="T1" fmla="*/ 1 h 2586"/>
                <a:gd name="T2" fmla="*/ 1 w 1692"/>
                <a:gd name="T3" fmla="*/ 1 h 2586"/>
                <a:gd name="T4" fmla="*/ 2 w 1692"/>
                <a:gd name="T5" fmla="*/ 1 h 2586"/>
                <a:gd name="T6" fmla="*/ 2 w 1692"/>
                <a:gd name="T7" fmla="*/ 2 h 2586"/>
                <a:gd name="T8" fmla="*/ 1 w 1692"/>
                <a:gd name="T9" fmla="*/ 3 h 2586"/>
                <a:gd name="T10" fmla="*/ 1 w 1692"/>
                <a:gd name="T11" fmla="*/ 4 h 2586"/>
                <a:gd name="T12" fmla="*/ 1 w 1692"/>
                <a:gd name="T13" fmla="*/ 5 h 2586"/>
                <a:gd name="T14" fmla="*/ 1 w 1692"/>
                <a:gd name="T15" fmla="*/ 5 h 2586"/>
                <a:gd name="T16" fmla="*/ 1 w 1692"/>
                <a:gd name="T17" fmla="*/ 5 h 2586"/>
                <a:gd name="T18" fmla="*/ 2 w 1692"/>
                <a:gd name="T19" fmla="*/ 6 h 2586"/>
                <a:gd name="T20" fmla="*/ 3 w 1692"/>
                <a:gd name="T21" fmla="*/ 7 h 2586"/>
                <a:gd name="T22" fmla="*/ 4 w 1692"/>
                <a:gd name="T23" fmla="*/ 7 h 2586"/>
                <a:gd name="T24" fmla="*/ 4 w 1692"/>
                <a:gd name="T25" fmla="*/ 7 h 2586"/>
                <a:gd name="T26" fmla="*/ 4 w 1692"/>
                <a:gd name="T27" fmla="*/ 9 h 2586"/>
                <a:gd name="T28" fmla="*/ 5 w 1692"/>
                <a:gd name="T29" fmla="*/ 10 h 2586"/>
                <a:gd name="T30" fmla="*/ 5 w 1692"/>
                <a:gd name="T31" fmla="*/ 11 h 2586"/>
                <a:gd name="T32" fmla="*/ 5 w 1692"/>
                <a:gd name="T33" fmla="*/ 13 h 2586"/>
                <a:gd name="T34" fmla="*/ 7 w 1692"/>
                <a:gd name="T35" fmla="*/ 14 h 2586"/>
                <a:gd name="T36" fmla="*/ 7 w 1692"/>
                <a:gd name="T37" fmla="*/ 14 h 2586"/>
                <a:gd name="T38" fmla="*/ 7 w 1692"/>
                <a:gd name="T39" fmla="*/ 13 h 2586"/>
                <a:gd name="T40" fmla="*/ 7 w 1692"/>
                <a:gd name="T41" fmla="*/ 13 h 2586"/>
                <a:gd name="T42" fmla="*/ 7 w 1692"/>
                <a:gd name="T43" fmla="*/ 12 h 2586"/>
                <a:gd name="T44" fmla="*/ 7 w 1692"/>
                <a:gd name="T45" fmla="*/ 12 h 2586"/>
                <a:gd name="T46" fmla="*/ 9 w 1692"/>
                <a:gd name="T47" fmla="*/ 10 h 2586"/>
                <a:gd name="T48" fmla="*/ 9 w 1692"/>
                <a:gd name="T49" fmla="*/ 10 h 2586"/>
                <a:gd name="T50" fmla="*/ 8 w 1692"/>
                <a:gd name="T51" fmla="*/ 8 h 2586"/>
                <a:gd name="T52" fmla="*/ 7 w 1692"/>
                <a:gd name="T53" fmla="*/ 7 h 2586"/>
                <a:gd name="T54" fmla="*/ 5 w 1692"/>
                <a:gd name="T55" fmla="*/ 7 h 2586"/>
                <a:gd name="T56" fmla="*/ 5 w 1692"/>
                <a:gd name="T57" fmla="*/ 7 h 2586"/>
                <a:gd name="T58" fmla="*/ 5 w 1692"/>
                <a:gd name="T59" fmla="*/ 7 h 2586"/>
                <a:gd name="T60" fmla="*/ 4 w 1692"/>
                <a:gd name="T61" fmla="*/ 7 h 2586"/>
                <a:gd name="T62" fmla="*/ 4 w 1692"/>
                <a:gd name="T63" fmla="*/ 7 h 2586"/>
                <a:gd name="T64" fmla="*/ 4 w 1692"/>
                <a:gd name="T65" fmla="*/ 5 h 2586"/>
                <a:gd name="T66" fmla="*/ 3 w 1692"/>
                <a:gd name="T67" fmla="*/ 5 h 2586"/>
                <a:gd name="T68" fmla="*/ 3 w 1692"/>
                <a:gd name="T69" fmla="*/ 5 h 2586"/>
                <a:gd name="T70" fmla="*/ 4 w 1692"/>
                <a:gd name="T71" fmla="*/ 5 h 2586"/>
                <a:gd name="T72" fmla="*/ 4 w 1692"/>
                <a:gd name="T73" fmla="*/ 5 h 2586"/>
                <a:gd name="T74" fmla="*/ 5 w 1692"/>
                <a:gd name="T75" fmla="*/ 5 h 2586"/>
                <a:gd name="T76" fmla="*/ 5 w 1692"/>
                <a:gd name="T77" fmla="*/ 4 h 2586"/>
                <a:gd name="T78" fmla="*/ 7 w 1692"/>
                <a:gd name="T79" fmla="*/ 4 h 2586"/>
                <a:gd name="T80" fmla="*/ 7 w 1692"/>
                <a:gd name="T81" fmla="*/ 3 h 2586"/>
                <a:gd name="T82" fmla="*/ 7 w 1692"/>
                <a:gd name="T83" fmla="*/ 3 h 2586"/>
                <a:gd name="T84" fmla="*/ 7 w 1692"/>
                <a:gd name="T85" fmla="*/ 3 h 2586"/>
                <a:gd name="T86" fmla="*/ 8 w 1692"/>
                <a:gd name="T87" fmla="*/ 2 h 2586"/>
                <a:gd name="T88" fmla="*/ 7 w 1692"/>
                <a:gd name="T89" fmla="*/ 1 h 2586"/>
                <a:gd name="T90" fmla="*/ 7 w 1692"/>
                <a:gd name="T91" fmla="*/ 1 h 2586"/>
                <a:gd name="T92" fmla="*/ 7 w 1692"/>
                <a:gd name="T93" fmla="*/ 1 h 2586"/>
                <a:gd name="T94" fmla="*/ 5 w 1692"/>
                <a:gd name="T95" fmla="*/ 2 h 2586"/>
                <a:gd name="T96" fmla="*/ 5 w 1692"/>
                <a:gd name="T97" fmla="*/ 1 h 2586"/>
                <a:gd name="T98" fmla="*/ 7 w 1692"/>
                <a:gd name="T99" fmla="*/ 1 h 2586"/>
                <a:gd name="T100" fmla="*/ 7 w 1692"/>
                <a:gd name="T101" fmla="*/ 1 h 2586"/>
                <a:gd name="T102" fmla="*/ 7 w 1692"/>
                <a:gd name="T103" fmla="*/ 1 h 2586"/>
                <a:gd name="T104" fmla="*/ 7 w 1692"/>
                <a:gd name="T105" fmla="*/ 1 h 2586"/>
                <a:gd name="T106" fmla="*/ 7 w 1692"/>
                <a:gd name="T107" fmla="*/ 1 h 2586"/>
                <a:gd name="T108" fmla="*/ 7 w 1692"/>
                <a:gd name="T109" fmla="*/ 1 h 2586"/>
                <a:gd name="T110" fmla="*/ 5 w 1692"/>
                <a:gd name="T111" fmla="*/ 1 h 2586"/>
                <a:gd name="T112" fmla="*/ 5 w 1692"/>
                <a:gd name="T113" fmla="*/ 1 h 2586"/>
                <a:gd name="T114" fmla="*/ 3 w 1692"/>
                <a:gd name="T115" fmla="*/ 0 h 2586"/>
                <a:gd name="T116" fmla="*/ 1 w 1692"/>
                <a:gd name="T117" fmla="*/ 1 h 2586"/>
                <a:gd name="T118" fmla="*/ 1 w 1692"/>
                <a:gd name="T119" fmla="*/ 1 h 2586"/>
                <a:gd name="T120" fmla="*/ 1 w 1692"/>
                <a:gd name="T121" fmla="*/ 1 h 2586"/>
                <a:gd name="T122" fmla="*/ 1 w 1692"/>
                <a:gd name="T123" fmla="*/ 1 h 2586"/>
                <a:gd name="T124" fmla="*/ 1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 name="Freeform 20"/>
            <p:cNvSpPr>
              <a:spLocks/>
            </p:cNvSpPr>
            <p:nvPr userDrawn="1"/>
          </p:nvSpPr>
          <p:spPr bwMode="invGray">
            <a:xfrm>
              <a:off x="703" y="2230"/>
              <a:ext cx="32" cy="28"/>
            </a:xfrm>
            <a:custGeom>
              <a:avLst/>
              <a:gdLst>
                <a:gd name="T0" fmla="*/ 1 w 46"/>
                <a:gd name="T1" fmla="*/ 1 h 38"/>
                <a:gd name="T2" fmla="*/ 0 w 46"/>
                <a:gd name="T3" fmla="*/ 1 h 38"/>
                <a:gd name="T4" fmla="*/ 1 w 46"/>
                <a:gd name="T5" fmla="*/ 1 h 38"/>
                <a:gd name="T6" fmla="*/ 1 w 46"/>
                <a:gd name="T7" fmla="*/ 1 h 38"/>
                <a:gd name="T8" fmla="*/ 1 w 46"/>
                <a:gd name="T9" fmla="*/ 0 h 38"/>
                <a:gd name="T10" fmla="*/ 1 w 46"/>
                <a:gd name="T11" fmla="*/ 1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 name="Freeform 21"/>
            <p:cNvSpPr>
              <a:spLocks/>
            </p:cNvSpPr>
            <p:nvPr userDrawn="1"/>
          </p:nvSpPr>
          <p:spPr bwMode="invGray">
            <a:xfrm>
              <a:off x="1010" y="2353"/>
              <a:ext cx="39" cy="30"/>
            </a:xfrm>
            <a:custGeom>
              <a:avLst/>
              <a:gdLst>
                <a:gd name="T0" fmla="*/ 2 w 52"/>
                <a:gd name="T1" fmla="*/ 0 h 44"/>
                <a:gd name="T2" fmla="*/ 2 w 52"/>
                <a:gd name="T3" fmla="*/ 1 h 44"/>
                <a:gd name="T4" fmla="*/ 2 w 52"/>
                <a:gd name="T5" fmla="*/ 1 h 44"/>
                <a:gd name="T6" fmla="*/ 2 w 52"/>
                <a:gd name="T7" fmla="*/ 1 h 44"/>
                <a:gd name="T8" fmla="*/ 2 w 52"/>
                <a:gd name="T9" fmla="*/ 1 h 44"/>
                <a:gd name="T10" fmla="*/ 2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 name="Freeform 22"/>
            <p:cNvSpPr>
              <a:spLocks/>
            </p:cNvSpPr>
            <p:nvPr userDrawn="1"/>
          </p:nvSpPr>
          <p:spPr bwMode="invGray">
            <a:xfrm>
              <a:off x="1792" y="2410"/>
              <a:ext cx="98" cy="73"/>
            </a:xfrm>
            <a:custGeom>
              <a:avLst/>
              <a:gdLst>
                <a:gd name="T0" fmla="*/ 1 w 131"/>
                <a:gd name="T1" fmla="*/ 0 h 98"/>
                <a:gd name="T2" fmla="*/ 1 w 131"/>
                <a:gd name="T3" fmla="*/ 1 h 98"/>
                <a:gd name="T4" fmla="*/ 1 w 131"/>
                <a:gd name="T5" fmla="*/ 1 h 98"/>
                <a:gd name="T6" fmla="*/ 1 w 131"/>
                <a:gd name="T7" fmla="*/ 1 h 98"/>
                <a:gd name="T8" fmla="*/ 1 w 131"/>
                <a:gd name="T9" fmla="*/ 1 h 98"/>
                <a:gd name="T10" fmla="*/ 1 w 131"/>
                <a:gd name="T11" fmla="*/ 1 h 98"/>
                <a:gd name="T12" fmla="*/ 1 w 131"/>
                <a:gd name="T13" fmla="*/ 1 h 98"/>
                <a:gd name="T14" fmla="*/ 1 w 131"/>
                <a:gd name="T15" fmla="*/ 1 h 98"/>
                <a:gd name="T16" fmla="*/ 1 w 131"/>
                <a:gd name="T17" fmla="*/ 1 h 98"/>
                <a:gd name="T18" fmla="*/ 1 w 131"/>
                <a:gd name="T19" fmla="*/ 1 h 98"/>
                <a:gd name="T20" fmla="*/ 1 w 131"/>
                <a:gd name="T21" fmla="*/ 1 h 98"/>
                <a:gd name="T22" fmla="*/ 1 w 131"/>
                <a:gd name="T23" fmla="*/ 1 h 98"/>
                <a:gd name="T24" fmla="*/ 1 w 131"/>
                <a:gd name="T25" fmla="*/ 1 h 98"/>
                <a:gd name="T26" fmla="*/ 1 w 131"/>
                <a:gd name="T27" fmla="*/ 1 h 98"/>
                <a:gd name="T28" fmla="*/ 1 w 131"/>
                <a:gd name="T29" fmla="*/ 1 h 98"/>
                <a:gd name="T30" fmla="*/ 1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 name="Freeform 23"/>
            <p:cNvSpPr>
              <a:spLocks/>
            </p:cNvSpPr>
            <p:nvPr userDrawn="1"/>
          </p:nvSpPr>
          <p:spPr bwMode="invGray">
            <a:xfrm>
              <a:off x="1318" y="2793"/>
              <a:ext cx="159" cy="82"/>
            </a:xfrm>
            <a:custGeom>
              <a:avLst/>
              <a:gdLst>
                <a:gd name="T0" fmla="*/ 2 w 212"/>
                <a:gd name="T1" fmla="*/ 1 h 112"/>
                <a:gd name="T2" fmla="*/ 2 w 212"/>
                <a:gd name="T3" fmla="*/ 1 h 112"/>
                <a:gd name="T4" fmla="*/ 2 w 212"/>
                <a:gd name="T5" fmla="*/ 1 h 112"/>
                <a:gd name="T6" fmla="*/ 2 w 212"/>
                <a:gd name="T7" fmla="*/ 1 h 112"/>
                <a:gd name="T8" fmla="*/ 2 w 212"/>
                <a:gd name="T9" fmla="*/ 1 h 112"/>
                <a:gd name="T10" fmla="*/ 2 w 212"/>
                <a:gd name="T11" fmla="*/ 1 h 112"/>
                <a:gd name="T12" fmla="*/ 2 w 212"/>
                <a:gd name="T13" fmla="*/ 1 h 112"/>
                <a:gd name="T14" fmla="*/ 2 w 212"/>
                <a:gd name="T15" fmla="*/ 1 h 112"/>
                <a:gd name="T16" fmla="*/ 2 w 212"/>
                <a:gd name="T17" fmla="*/ 1 h 112"/>
                <a:gd name="T18" fmla="*/ 2 w 212"/>
                <a:gd name="T19" fmla="*/ 1 h 112"/>
                <a:gd name="T20" fmla="*/ 2 w 212"/>
                <a:gd name="T21" fmla="*/ 1 h 112"/>
                <a:gd name="T22" fmla="*/ 2 w 212"/>
                <a:gd name="T23" fmla="*/ 1 h 112"/>
                <a:gd name="T24" fmla="*/ 2 w 212"/>
                <a:gd name="T25" fmla="*/ 1 h 112"/>
                <a:gd name="T26" fmla="*/ 2 w 212"/>
                <a:gd name="T27" fmla="*/ 1 h 112"/>
                <a:gd name="T28" fmla="*/ 2 w 212"/>
                <a:gd name="T29" fmla="*/ 1 h 112"/>
                <a:gd name="T30" fmla="*/ 2 w 212"/>
                <a:gd name="T31" fmla="*/ 1 h 112"/>
                <a:gd name="T32" fmla="*/ 2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2" name="Freeform 24"/>
            <p:cNvSpPr>
              <a:spLocks/>
            </p:cNvSpPr>
            <p:nvPr userDrawn="1"/>
          </p:nvSpPr>
          <p:spPr bwMode="invGray">
            <a:xfrm>
              <a:off x="1448" y="2857"/>
              <a:ext cx="100" cy="41"/>
            </a:xfrm>
            <a:custGeom>
              <a:avLst/>
              <a:gdLst>
                <a:gd name="T0" fmla="*/ 2 w 133"/>
                <a:gd name="T1" fmla="*/ 0 h 54"/>
                <a:gd name="T2" fmla="*/ 2 w 133"/>
                <a:gd name="T3" fmla="*/ 2 h 54"/>
                <a:gd name="T4" fmla="*/ 2 w 133"/>
                <a:gd name="T5" fmla="*/ 2 h 54"/>
                <a:gd name="T6" fmla="*/ 2 w 133"/>
                <a:gd name="T7" fmla="*/ 2 h 54"/>
                <a:gd name="T8" fmla="*/ 2 w 133"/>
                <a:gd name="T9" fmla="*/ 2 h 54"/>
                <a:gd name="T10" fmla="*/ 2 w 133"/>
                <a:gd name="T11" fmla="*/ 2 h 54"/>
                <a:gd name="T12" fmla="*/ 2 w 133"/>
                <a:gd name="T13" fmla="*/ 2 h 54"/>
                <a:gd name="T14" fmla="*/ 2 w 133"/>
                <a:gd name="T15" fmla="*/ 2 h 54"/>
                <a:gd name="T16" fmla="*/ 2 w 133"/>
                <a:gd name="T17" fmla="*/ 2 h 54"/>
                <a:gd name="T18" fmla="*/ 2 w 133"/>
                <a:gd name="T19" fmla="*/ 2 h 54"/>
                <a:gd name="T20" fmla="*/ 2 w 133"/>
                <a:gd name="T21" fmla="*/ 2 h 54"/>
                <a:gd name="T22" fmla="*/ 2 w 133"/>
                <a:gd name="T23" fmla="*/ 2 h 54"/>
                <a:gd name="T24" fmla="*/ 2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3" name="Freeform 25"/>
            <p:cNvSpPr>
              <a:spLocks/>
            </p:cNvSpPr>
            <p:nvPr userDrawn="1"/>
          </p:nvSpPr>
          <p:spPr bwMode="invGray">
            <a:xfrm>
              <a:off x="1553" y="2883"/>
              <a:ext cx="37"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4" name="Freeform 26"/>
            <p:cNvSpPr>
              <a:spLocks/>
            </p:cNvSpPr>
            <p:nvPr userDrawn="1"/>
          </p:nvSpPr>
          <p:spPr bwMode="invGray">
            <a:xfrm>
              <a:off x="1609" y="2886"/>
              <a:ext cx="12" cy="25"/>
            </a:xfrm>
            <a:custGeom>
              <a:avLst/>
              <a:gdLst>
                <a:gd name="T0" fmla="*/ 2 w 16"/>
                <a:gd name="T1" fmla="*/ 0 h 34"/>
                <a:gd name="T2" fmla="*/ 0 w 16"/>
                <a:gd name="T3" fmla="*/ 1 h 34"/>
                <a:gd name="T4" fmla="*/ 2 w 16"/>
                <a:gd name="T5" fmla="*/ 1 h 34"/>
                <a:gd name="T6" fmla="*/ 2 w 16"/>
                <a:gd name="T7" fmla="*/ 1 h 34"/>
                <a:gd name="T8" fmla="*/ 2 w 16"/>
                <a:gd name="T9" fmla="*/ 1 h 34"/>
                <a:gd name="T10" fmla="*/ 2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5" name="Freeform 27"/>
            <p:cNvSpPr>
              <a:spLocks/>
            </p:cNvSpPr>
            <p:nvPr userDrawn="1"/>
          </p:nvSpPr>
          <p:spPr bwMode="invGray">
            <a:xfrm>
              <a:off x="1426" y="2038"/>
              <a:ext cx="180" cy="85"/>
            </a:xfrm>
            <a:custGeom>
              <a:avLst/>
              <a:gdLst>
                <a:gd name="T0" fmla="*/ 2 w 240"/>
                <a:gd name="T1" fmla="*/ 1 h 117"/>
                <a:gd name="T2" fmla="*/ 2 w 240"/>
                <a:gd name="T3" fmla="*/ 1 h 117"/>
                <a:gd name="T4" fmla="*/ 2 w 240"/>
                <a:gd name="T5" fmla="*/ 1 h 117"/>
                <a:gd name="T6" fmla="*/ 0 w 240"/>
                <a:gd name="T7" fmla="*/ 1 h 117"/>
                <a:gd name="T8" fmla="*/ 2 w 240"/>
                <a:gd name="T9" fmla="*/ 1 h 117"/>
                <a:gd name="T10" fmla="*/ 2 w 240"/>
                <a:gd name="T11" fmla="*/ 1 h 117"/>
                <a:gd name="T12" fmla="*/ 2 w 240"/>
                <a:gd name="T13" fmla="*/ 1 h 117"/>
                <a:gd name="T14" fmla="*/ 2 w 240"/>
                <a:gd name="T15" fmla="*/ 1 h 117"/>
                <a:gd name="T16" fmla="*/ 2 w 240"/>
                <a:gd name="T17" fmla="*/ 1 h 117"/>
                <a:gd name="T18" fmla="*/ 2 w 240"/>
                <a:gd name="T19" fmla="*/ 1 h 117"/>
                <a:gd name="T20" fmla="*/ 2 w 240"/>
                <a:gd name="T21" fmla="*/ 1 h 117"/>
                <a:gd name="T22" fmla="*/ 2 w 240"/>
                <a:gd name="T23" fmla="*/ 1 h 117"/>
                <a:gd name="T24" fmla="*/ 2 w 240"/>
                <a:gd name="T25" fmla="*/ 1 h 117"/>
                <a:gd name="T26" fmla="*/ 2 w 240"/>
                <a:gd name="T27" fmla="*/ 1 h 117"/>
                <a:gd name="T28" fmla="*/ 2 w 240"/>
                <a:gd name="T29" fmla="*/ 1 h 117"/>
                <a:gd name="T30" fmla="*/ 2 w 240"/>
                <a:gd name="T31" fmla="*/ 1 h 117"/>
                <a:gd name="T32" fmla="*/ 2 w 240"/>
                <a:gd name="T33" fmla="*/ 1 h 117"/>
                <a:gd name="T34" fmla="*/ 2 w 240"/>
                <a:gd name="T35" fmla="*/ 1 h 117"/>
                <a:gd name="T36" fmla="*/ 2 w 240"/>
                <a:gd name="T37" fmla="*/ 1 h 117"/>
                <a:gd name="T38" fmla="*/ 2 w 240"/>
                <a:gd name="T39" fmla="*/ 1 h 117"/>
                <a:gd name="T40" fmla="*/ 2 w 240"/>
                <a:gd name="T41" fmla="*/ 1 h 117"/>
                <a:gd name="T42" fmla="*/ 2 w 240"/>
                <a:gd name="T43" fmla="*/ 1 h 117"/>
                <a:gd name="T44" fmla="*/ 2 w 240"/>
                <a:gd name="T45" fmla="*/ 1 h 117"/>
                <a:gd name="T46" fmla="*/ 2 w 240"/>
                <a:gd name="T47" fmla="*/ 1 h 117"/>
                <a:gd name="T48" fmla="*/ 2 w 240"/>
                <a:gd name="T49" fmla="*/ 1 h 117"/>
                <a:gd name="T50" fmla="*/ 2 w 240"/>
                <a:gd name="T51" fmla="*/ 1 h 117"/>
                <a:gd name="T52" fmla="*/ 2 w 240"/>
                <a:gd name="T53" fmla="*/ 1 h 117"/>
                <a:gd name="T54" fmla="*/ 2 w 240"/>
                <a:gd name="T55" fmla="*/ 1 h 117"/>
                <a:gd name="T56" fmla="*/ 2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6" name="Freeform 28"/>
            <p:cNvSpPr>
              <a:spLocks/>
            </p:cNvSpPr>
            <p:nvPr userDrawn="1"/>
          </p:nvSpPr>
          <p:spPr bwMode="invGray">
            <a:xfrm>
              <a:off x="1506" y="1999"/>
              <a:ext cx="146" cy="58"/>
            </a:xfrm>
            <a:custGeom>
              <a:avLst/>
              <a:gdLst>
                <a:gd name="T0" fmla="*/ 2 w 194"/>
                <a:gd name="T1" fmla="*/ 1 h 80"/>
                <a:gd name="T2" fmla="*/ 2 w 194"/>
                <a:gd name="T3" fmla="*/ 1 h 80"/>
                <a:gd name="T4" fmla="*/ 2 w 194"/>
                <a:gd name="T5" fmla="*/ 1 h 80"/>
                <a:gd name="T6" fmla="*/ 2 w 194"/>
                <a:gd name="T7" fmla="*/ 1 h 80"/>
                <a:gd name="T8" fmla="*/ 2 w 194"/>
                <a:gd name="T9" fmla="*/ 1 h 80"/>
                <a:gd name="T10" fmla="*/ 2 w 194"/>
                <a:gd name="T11" fmla="*/ 1 h 80"/>
                <a:gd name="T12" fmla="*/ 2 w 194"/>
                <a:gd name="T13" fmla="*/ 1 h 80"/>
                <a:gd name="T14" fmla="*/ 2 w 194"/>
                <a:gd name="T15" fmla="*/ 1 h 80"/>
                <a:gd name="T16" fmla="*/ 2 w 194"/>
                <a:gd name="T17" fmla="*/ 1 h 80"/>
                <a:gd name="T18" fmla="*/ 2 w 194"/>
                <a:gd name="T19" fmla="*/ 1 h 80"/>
                <a:gd name="T20" fmla="*/ 2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7" name="Freeform 29"/>
            <p:cNvSpPr>
              <a:spLocks/>
            </p:cNvSpPr>
            <p:nvPr userDrawn="1"/>
          </p:nvSpPr>
          <p:spPr bwMode="invGray">
            <a:xfrm>
              <a:off x="1711" y="2069"/>
              <a:ext cx="233" cy="190"/>
            </a:xfrm>
            <a:custGeom>
              <a:avLst/>
              <a:gdLst>
                <a:gd name="T0" fmla="*/ 2 w 310"/>
                <a:gd name="T1" fmla="*/ 1 h 254"/>
                <a:gd name="T2" fmla="*/ 2 w 310"/>
                <a:gd name="T3" fmla="*/ 1 h 254"/>
                <a:gd name="T4" fmla="*/ 2 w 310"/>
                <a:gd name="T5" fmla="*/ 1 h 254"/>
                <a:gd name="T6" fmla="*/ 2 w 310"/>
                <a:gd name="T7" fmla="*/ 1 h 254"/>
                <a:gd name="T8" fmla="*/ 2 w 310"/>
                <a:gd name="T9" fmla="*/ 1 h 254"/>
                <a:gd name="T10" fmla="*/ 2 w 310"/>
                <a:gd name="T11" fmla="*/ 1 h 254"/>
                <a:gd name="T12" fmla="*/ 2 w 310"/>
                <a:gd name="T13" fmla="*/ 1 h 254"/>
                <a:gd name="T14" fmla="*/ 2 w 310"/>
                <a:gd name="T15" fmla="*/ 1 h 254"/>
                <a:gd name="T16" fmla="*/ 2 w 310"/>
                <a:gd name="T17" fmla="*/ 1 h 254"/>
                <a:gd name="T18" fmla="*/ 2 w 310"/>
                <a:gd name="T19" fmla="*/ 1 h 254"/>
                <a:gd name="T20" fmla="*/ 2 w 310"/>
                <a:gd name="T21" fmla="*/ 1 h 254"/>
                <a:gd name="T22" fmla="*/ 2 w 310"/>
                <a:gd name="T23" fmla="*/ 1 h 254"/>
                <a:gd name="T24" fmla="*/ 2 w 310"/>
                <a:gd name="T25" fmla="*/ 1 h 254"/>
                <a:gd name="T26" fmla="*/ 2 w 310"/>
                <a:gd name="T27" fmla="*/ 1 h 254"/>
                <a:gd name="T28" fmla="*/ 2 w 310"/>
                <a:gd name="T29" fmla="*/ 1 h 254"/>
                <a:gd name="T30" fmla="*/ 2 w 310"/>
                <a:gd name="T31" fmla="*/ 1 h 254"/>
                <a:gd name="T32" fmla="*/ 2 w 310"/>
                <a:gd name="T33" fmla="*/ 1 h 254"/>
                <a:gd name="T34" fmla="*/ 2 w 310"/>
                <a:gd name="T35" fmla="*/ 1 h 254"/>
                <a:gd name="T36" fmla="*/ 2 w 310"/>
                <a:gd name="T37" fmla="*/ 1 h 254"/>
                <a:gd name="T38" fmla="*/ 2 w 310"/>
                <a:gd name="T39" fmla="*/ 1 h 254"/>
                <a:gd name="T40" fmla="*/ 2 w 310"/>
                <a:gd name="T41" fmla="*/ 1 h 254"/>
                <a:gd name="T42" fmla="*/ 2 w 310"/>
                <a:gd name="T43" fmla="*/ 1 h 254"/>
                <a:gd name="T44" fmla="*/ 2 w 310"/>
                <a:gd name="T45" fmla="*/ 1 h 254"/>
                <a:gd name="T46" fmla="*/ 2 w 310"/>
                <a:gd name="T47" fmla="*/ 1 h 254"/>
                <a:gd name="T48" fmla="*/ 2 w 310"/>
                <a:gd name="T49" fmla="*/ 1 h 254"/>
                <a:gd name="T50" fmla="*/ 2 w 310"/>
                <a:gd name="T51" fmla="*/ 1 h 254"/>
                <a:gd name="T52" fmla="*/ 2 w 310"/>
                <a:gd name="T53" fmla="*/ 1 h 254"/>
                <a:gd name="T54" fmla="*/ 2 w 310"/>
                <a:gd name="T55" fmla="*/ 1 h 254"/>
                <a:gd name="T56" fmla="*/ 2 w 310"/>
                <a:gd name="T57" fmla="*/ 1 h 254"/>
                <a:gd name="T58" fmla="*/ 2 w 310"/>
                <a:gd name="T59" fmla="*/ 1 h 254"/>
                <a:gd name="T60" fmla="*/ 2 w 310"/>
                <a:gd name="T61" fmla="*/ 1 h 254"/>
                <a:gd name="T62" fmla="*/ 2 w 310"/>
                <a:gd name="T63" fmla="*/ 1 h 254"/>
                <a:gd name="T64" fmla="*/ 2 w 310"/>
                <a:gd name="T65" fmla="*/ 1 h 254"/>
                <a:gd name="T66" fmla="*/ 2 w 310"/>
                <a:gd name="T67" fmla="*/ 1 h 254"/>
                <a:gd name="T68" fmla="*/ 2 w 310"/>
                <a:gd name="T69" fmla="*/ 1 h 254"/>
                <a:gd name="T70" fmla="*/ 2 w 310"/>
                <a:gd name="T71" fmla="*/ 1 h 254"/>
                <a:gd name="T72" fmla="*/ 2 w 310"/>
                <a:gd name="T73" fmla="*/ 1 h 254"/>
                <a:gd name="T74" fmla="*/ 2 w 310"/>
                <a:gd name="T75" fmla="*/ 1 h 254"/>
                <a:gd name="T76" fmla="*/ 2 w 310"/>
                <a:gd name="T77" fmla="*/ 1 h 254"/>
                <a:gd name="T78" fmla="*/ 2 w 310"/>
                <a:gd name="T79" fmla="*/ 1 h 254"/>
                <a:gd name="T80" fmla="*/ 2 w 310"/>
                <a:gd name="T81" fmla="*/ 1 h 254"/>
                <a:gd name="T82" fmla="*/ 2 w 310"/>
                <a:gd name="T83" fmla="*/ 1 h 254"/>
                <a:gd name="T84" fmla="*/ 2 w 310"/>
                <a:gd name="T85" fmla="*/ 1 h 254"/>
                <a:gd name="T86" fmla="*/ 2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8" name="Freeform 30"/>
            <p:cNvSpPr>
              <a:spLocks/>
            </p:cNvSpPr>
            <p:nvPr userDrawn="1"/>
          </p:nvSpPr>
          <p:spPr bwMode="invGray">
            <a:xfrm>
              <a:off x="1709" y="1987"/>
              <a:ext cx="44" cy="39"/>
            </a:xfrm>
            <a:custGeom>
              <a:avLst/>
              <a:gdLst>
                <a:gd name="T0" fmla="*/ 1 w 59"/>
                <a:gd name="T1" fmla="*/ 0 h 50"/>
                <a:gd name="T2" fmla="*/ 0 w 59"/>
                <a:gd name="T3" fmla="*/ 2 h 50"/>
                <a:gd name="T4" fmla="*/ 1 w 59"/>
                <a:gd name="T5" fmla="*/ 2 h 50"/>
                <a:gd name="T6" fmla="*/ 1 w 59"/>
                <a:gd name="T7" fmla="*/ 2 h 50"/>
                <a:gd name="T8" fmla="*/ 1 w 59"/>
                <a:gd name="T9" fmla="*/ 2 h 50"/>
                <a:gd name="T10" fmla="*/ 1 w 59"/>
                <a:gd name="T11" fmla="*/ 2 h 50"/>
                <a:gd name="T12" fmla="*/ 1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9" name="Freeform 31"/>
            <p:cNvSpPr>
              <a:spLocks/>
            </p:cNvSpPr>
            <p:nvPr userDrawn="1"/>
          </p:nvSpPr>
          <p:spPr bwMode="invGray">
            <a:xfrm>
              <a:off x="1625" y="2057"/>
              <a:ext cx="64" cy="42"/>
            </a:xfrm>
            <a:custGeom>
              <a:avLst/>
              <a:gdLst>
                <a:gd name="T0" fmla="*/ 1 w 86"/>
                <a:gd name="T1" fmla="*/ 1 h 57"/>
                <a:gd name="T2" fmla="*/ 1 w 86"/>
                <a:gd name="T3" fmla="*/ 1 h 57"/>
                <a:gd name="T4" fmla="*/ 1 w 86"/>
                <a:gd name="T5" fmla="*/ 1 h 57"/>
                <a:gd name="T6" fmla="*/ 1 w 86"/>
                <a:gd name="T7" fmla="*/ 1 h 57"/>
                <a:gd name="T8" fmla="*/ 1 w 86"/>
                <a:gd name="T9" fmla="*/ 1 h 57"/>
                <a:gd name="T10" fmla="*/ 1 w 86"/>
                <a:gd name="T11" fmla="*/ 1 h 57"/>
                <a:gd name="T12" fmla="*/ 1 w 86"/>
                <a:gd name="T13" fmla="*/ 1 h 57"/>
                <a:gd name="T14" fmla="*/ 1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0" name="Freeform 32"/>
            <p:cNvSpPr>
              <a:spLocks/>
            </p:cNvSpPr>
            <p:nvPr userDrawn="1"/>
          </p:nvSpPr>
          <p:spPr bwMode="invGray">
            <a:xfrm>
              <a:off x="1693" y="2065"/>
              <a:ext cx="54" cy="25"/>
            </a:xfrm>
            <a:custGeom>
              <a:avLst/>
              <a:gdLst>
                <a:gd name="T0" fmla="*/ 1 w 73"/>
                <a:gd name="T1" fmla="*/ 0 h 34"/>
                <a:gd name="T2" fmla="*/ 1 w 73"/>
                <a:gd name="T3" fmla="*/ 1 h 34"/>
                <a:gd name="T4" fmla="*/ 1 w 73"/>
                <a:gd name="T5" fmla="*/ 1 h 34"/>
                <a:gd name="T6" fmla="*/ 1 w 73"/>
                <a:gd name="T7" fmla="*/ 1 h 34"/>
                <a:gd name="T8" fmla="*/ 1 w 73"/>
                <a:gd name="T9" fmla="*/ 1 h 34"/>
                <a:gd name="T10" fmla="*/ 1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1" name="Freeform 33"/>
            <p:cNvSpPr>
              <a:spLocks/>
            </p:cNvSpPr>
            <p:nvPr userDrawn="1"/>
          </p:nvSpPr>
          <p:spPr bwMode="invGray">
            <a:xfrm>
              <a:off x="1664" y="2029"/>
              <a:ext cx="64" cy="37"/>
            </a:xfrm>
            <a:custGeom>
              <a:avLst/>
              <a:gdLst>
                <a:gd name="T0" fmla="*/ 2 w 85"/>
                <a:gd name="T1" fmla="*/ 2 h 45"/>
                <a:gd name="T2" fmla="*/ 2 w 85"/>
                <a:gd name="T3" fmla="*/ 2 h 45"/>
                <a:gd name="T4" fmla="*/ 0 w 85"/>
                <a:gd name="T5" fmla="*/ 2 h 45"/>
                <a:gd name="T6" fmla="*/ 2 w 85"/>
                <a:gd name="T7" fmla="*/ 2 h 45"/>
                <a:gd name="T8" fmla="*/ 2 w 85"/>
                <a:gd name="T9" fmla="*/ 2 h 45"/>
                <a:gd name="T10" fmla="*/ 2 w 85"/>
                <a:gd name="T11" fmla="*/ 2 h 45"/>
                <a:gd name="T12" fmla="*/ 2 w 85"/>
                <a:gd name="T13" fmla="*/ 2 h 45"/>
                <a:gd name="T14" fmla="*/ 2 w 85"/>
                <a:gd name="T15" fmla="*/ 0 h 45"/>
                <a:gd name="T16" fmla="*/ 2 w 85"/>
                <a:gd name="T17" fmla="*/ 2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2" name="Freeform 34"/>
            <p:cNvSpPr>
              <a:spLocks/>
            </p:cNvSpPr>
            <p:nvPr userDrawn="1"/>
          </p:nvSpPr>
          <p:spPr bwMode="invGray">
            <a:xfrm>
              <a:off x="1637" y="1997"/>
              <a:ext cx="45" cy="24"/>
            </a:xfrm>
            <a:custGeom>
              <a:avLst/>
              <a:gdLst>
                <a:gd name="T0" fmla="*/ 2 w 58"/>
                <a:gd name="T1" fmla="*/ 2 h 31"/>
                <a:gd name="T2" fmla="*/ 0 w 58"/>
                <a:gd name="T3" fmla="*/ 2 h 31"/>
                <a:gd name="T4" fmla="*/ 2 w 58"/>
                <a:gd name="T5" fmla="*/ 2 h 31"/>
                <a:gd name="T6" fmla="*/ 2 w 58"/>
                <a:gd name="T7" fmla="*/ 2 h 31"/>
                <a:gd name="T8" fmla="*/ 2 w 58"/>
                <a:gd name="T9" fmla="*/ 2 h 31"/>
                <a:gd name="T10" fmla="*/ 2 w 58"/>
                <a:gd name="T11" fmla="*/ 0 h 31"/>
                <a:gd name="T12" fmla="*/ 2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3" name="Freeform 35"/>
            <p:cNvSpPr>
              <a:spLocks/>
            </p:cNvSpPr>
            <p:nvPr userDrawn="1"/>
          </p:nvSpPr>
          <p:spPr bwMode="invGray">
            <a:xfrm>
              <a:off x="1751" y="2000"/>
              <a:ext cx="116" cy="80"/>
            </a:xfrm>
            <a:custGeom>
              <a:avLst/>
              <a:gdLst>
                <a:gd name="T0" fmla="*/ 2 w 152"/>
                <a:gd name="T1" fmla="*/ 0 h 102"/>
                <a:gd name="T2" fmla="*/ 2 w 152"/>
                <a:gd name="T3" fmla="*/ 2 h 102"/>
                <a:gd name="T4" fmla="*/ 2 w 152"/>
                <a:gd name="T5" fmla="*/ 2 h 102"/>
                <a:gd name="T6" fmla="*/ 2 w 152"/>
                <a:gd name="T7" fmla="*/ 2 h 102"/>
                <a:gd name="T8" fmla="*/ 0 w 152"/>
                <a:gd name="T9" fmla="*/ 2 h 102"/>
                <a:gd name="T10" fmla="*/ 2 w 152"/>
                <a:gd name="T11" fmla="*/ 2 h 102"/>
                <a:gd name="T12" fmla="*/ 2 w 152"/>
                <a:gd name="T13" fmla="*/ 2 h 102"/>
                <a:gd name="T14" fmla="*/ 2 w 152"/>
                <a:gd name="T15" fmla="*/ 2 h 102"/>
                <a:gd name="T16" fmla="*/ 2 w 152"/>
                <a:gd name="T17" fmla="*/ 2 h 102"/>
                <a:gd name="T18" fmla="*/ 2 w 152"/>
                <a:gd name="T19" fmla="*/ 2 h 102"/>
                <a:gd name="T20" fmla="*/ 2 w 152"/>
                <a:gd name="T21" fmla="*/ 2 h 102"/>
                <a:gd name="T22" fmla="*/ 2 w 152"/>
                <a:gd name="T23" fmla="*/ 2 h 102"/>
                <a:gd name="T24" fmla="*/ 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4" name="Freeform 36"/>
            <p:cNvSpPr>
              <a:spLocks/>
            </p:cNvSpPr>
            <p:nvPr userDrawn="1"/>
          </p:nvSpPr>
          <p:spPr bwMode="invGray">
            <a:xfrm>
              <a:off x="664" y="2246"/>
              <a:ext cx="25" cy="14"/>
            </a:xfrm>
            <a:custGeom>
              <a:avLst/>
              <a:gdLst>
                <a:gd name="T0" fmla="*/ 1 w 34"/>
                <a:gd name="T1" fmla="*/ 0 h 20"/>
                <a:gd name="T2" fmla="*/ 1 w 34"/>
                <a:gd name="T3" fmla="*/ 1 h 20"/>
                <a:gd name="T4" fmla="*/ 1 w 34"/>
                <a:gd name="T5" fmla="*/ 1 h 20"/>
                <a:gd name="T6" fmla="*/ 1 w 34"/>
                <a:gd name="T7" fmla="*/ 1 h 20"/>
                <a:gd name="T8" fmla="*/ 1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5" name="Freeform 37"/>
            <p:cNvSpPr>
              <a:spLocks/>
            </p:cNvSpPr>
            <p:nvPr userDrawn="1"/>
          </p:nvSpPr>
          <p:spPr bwMode="invGray">
            <a:xfrm>
              <a:off x="1421" y="2756"/>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6" name="Freeform 38"/>
            <p:cNvSpPr>
              <a:spLocks/>
            </p:cNvSpPr>
            <p:nvPr userDrawn="1"/>
          </p:nvSpPr>
          <p:spPr bwMode="invGray">
            <a:xfrm>
              <a:off x="1424" y="2782"/>
              <a:ext cx="17" cy="13"/>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7" name="Freeform 39"/>
            <p:cNvSpPr>
              <a:spLocks/>
            </p:cNvSpPr>
            <p:nvPr userDrawn="1"/>
          </p:nvSpPr>
          <p:spPr bwMode="invGray">
            <a:xfrm>
              <a:off x="1628" y="2913"/>
              <a:ext cx="15" cy="12"/>
            </a:xfrm>
            <a:custGeom>
              <a:avLst/>
              <a:gdLst>
                <a:gd name="T0" fmla="*/ 1 w 21"/>
                <a:gd name="T1" fmla="*/ 0 h 16"/>
                <a:gd name="T2" fmla="*/ 1 w 21"/>
                <a:gd name="T3" fmla="*/ 2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8" name="Freeform 40"/>
            <p:cNvSpPr>
              <a:spLocks/>
            </p:cNvSpPr>
            <p:nvPr userDrawn="1"/>
          </p:nvSpPr>
          <p:spPr bwMode="invGray">
            <a:xfrm>
              <a:off x="1752" y="2429"/>
              <a:ext cx="38" cy="15"/>
            </a:xfrm>
            <a:custGeom>
              <a:avLst/>
              <a:gdLst>
                <a:gd name="T0" fmla="*/ 1 w 51"/>
                <a:gd name="T1" fmla="*/ 0 h 24"/>
                <a:gd name="T2" fmla="*/ 1 w 51"/>
                <a:gd name="T3" fmla="*/ 1 h 24"/>
                <a:gd name="T4" fmla="*/ 1 w 51"/>
                <a:gd name="T5" fmla="*/ 1 h 24"/>
                <a:gd name="T6" fmla="*/ 1 w 51"/>
                <a:gd name="T7" fmla="*/ 1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9" name="Freeform 41"/>
            <p:cNvSpPr>
              <a:spLocks/>
            </p:cNvSpPr>
            <p:nvPr userDrawn="1"/>
          </p:nvSpPr>
          <p:spPr bwMode="invGray">
            <a:xfrm>
              <a:off x="1652" y="2224"/>
              <a:ext cx="37" cy="17"/>
            </a:xfrm>
            <a:custGeom>
              <a:avLst/>
              <a:gdLst>
                <a:gd name="T0" fmla="*/ 1 w 51"/>
                <a:gd name="T1" fmla="*/ 0 h 24"/>
                <a:gd name="T2" fmla="*/ 1 w 51"/>
                <a:gd name="T3" fmla="*/ 1 h 24"/>
                <a:gd name="T4" fmla="*/ 1 w 51"/>
                <a:gd name="T5" fmla="*/ 1 h 24"/>
                <a:gd name="T6" fmla="*/ 1 w 51"/>
                <a:gd name="T7" fmla="*/ 1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0" name="Freeform 42"/>
            <p:cNvSpPr>
              <a:spLocks/>
            </p:cNvSpPr>
            <p:nvPr userDrawn="1"/>
          </p:nvSpPr>
          <p:spPr bwMode="invGray">
            <a:xfrm>
              <a:off x="1717" y="2045"/>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1" name="Freeform 43"/>
            <p:cNvSpPr>
              <a:spLocks/>
            </p:cNvSpPr>
            <p:nvPr userDrawn="1"/>
          </p:nvSpPr>
          <p:spPr bwMode="invGray">
            <a:xfrm>
              <a:off x="1780" y="2153"/>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2" name="Freeform 44"/>
            <p:cNvSpPr>
              <a:spLocks/>
            </p:cNvSpPr>
            <p:nvPr userDrawn="1"/>
          </p:nvSpPr>
          <p:spPr bwMode="invGray">
            <a:xfrm>
              <a:off x="1795" y="1951"/>
              <a:ext cx="697" cy="346"/>
            </a:xfrm>
            <a:custGeom>
              <a:avLst/>
              <a:gdLst>
                <a:gd name="T0" fmla="*/ 2 w 929"/>
                <a:gd name="T1" fmla="*/ 1 h 462"/>
                <a:gd name="T2" fmla="*/ 2 w 929"/>
                <a:gd name="T3" fmla="*/ 1 h 462"/>
                <a:gd name="T4" fmla="*/ 2 w 929"/>
                <a:gd name="T5" fmla="*/ 1 h 462"/>
                <a:gd name="T6" fmla="*/ 2 w 929"/>
                <a:gd name="T7" fmla="*/ 1 h 462"/>
                <a:gd name="T8" fmla="*/ 2 w 929"/>
                <a:gd name="T9" fmla="*/ 1 h 462"/>
                <a:gd name="T10" fmla="*/ 2 w 929"/>
                <a:gd name="T11" fmla="*/ 1 h 462"/>
                <a:gd name="T12" fmla="*/ 2 w 929"/>
                <a:gd name="T13" fmla="*/ 1 h 462"/>
                <a:gd name="T14" fmla="*/ 2 w 929"/>
                <a:gd name="T15" fmla="*/ 1 h 462"/>
                <a:gd name="T16" fmla="*/ 2 w 929"/>
                <a:gd name="T17" fmla="*/ 1 h 462"/>
                <a:gd name="T18" fmla="*/ 2 w 929"/>
                <a:gd name="T19" fmla="*/ 1 h 462"/>
                <a:gd name="T20" fmla="*/ 2 w 929"/>
                <a:gd name="T21" fmla="*/ 1 h 462"/>
                <a:gd name="T22" fmla="*/ 2 w 929"/>
                <a:gd name="T23" fmla="*/ 1 h 462"/>
                <a:gd name="T24" fmla="*/ 2 w 929"/>
                <a:gd name="T25" fmla="*/ 1 h 462"/>
                <a:gd name="T26" fmla="*/ 2 w 929"/>
                <a:gd name="T27" fmla="*/ 1 h 462"/>
                <a:gd name="T28" fmla="*/ 2 w 929"/>
                <a:gd name="T29" fmla="*/ 1 h 462"/>
                <a:gd name="T30" fmla="*/ 2 w 929"/>
                <a:gd name="T31" fmla="*/ 1 h 462"/>
                <a:gd name="T32" fmla="*/ 2 w 929"/>
                <a:gd name="T33" fmla="*/ 1 h 462"/>
                <a:gd name="T34" fmla="*/ 2 w 929"/>
                <a:gd name="T35" fmla="*/ 1 h 462"/>
                <a:gd name="T36" fmla="*/ 2 w 929"/>
                <a:gd name="T37" fmla="*/ 1 h 462"/>
                <a:gd name="T38" fmla="*/ 2 w 929"/>
                <a:gd name="T39" fmla="*/ 2 h 462"/>
                <a:gd name="T40" fmla="*/ 2 w 929"/>
                <a:gd name="T41" fmla="*/ 2 h 462"/>
                <a:gd name="T42" fmla="*/ 3 w 929"/>
                <a:gd name="T43" fmla="*/ 2 h 462"/>
                <a:gd name="T44" fmla="*/ 3 w 929"/>
                <a:gd name="T45" fmla="*/ 2 h 462"/>
                <a:gd name="T46" fmla="*/ 4 w 929"/>
                <a:gd name="T47" fmla="*/ 1 h 462"/>
                <a:gd name="T48" fmla="*/ 4 w 929"/>
                <a:gd name="T49" fmla="*/ 1 h 462"/>
                <a:gd name="T50" fmla="*/ 4 w 929"/>
                <a:gd name="T51" fmla="*/ 1 h 462"/>
                <a:gd name="T52" fmla="*/ 5 w 929"/>
                <a:gd name="T53" fmla="*/ 1 h 462"/>
                <a:gd name="T54" fmla="*/ 5 w 929"/>
                <a:gd name="T55" fmla="*/ 1 h 462"/>
                <a:gd name="T56" fmla="*/ 5 w 929"/>
                <a:gd name="T57" fmla="*/ 1 h 462"/>
                <a:gd name="T58" fmla="*/ 5 w 929"/>
                <a:gd name="T59" fmla="*/ 1 h 462"/>
                <a:gd name="T60" fmla="*/ 5 w 929"/>
                <a:gd name="T61" fmla="*/ 1 h 462"/>
                <a:gd name="T62" fmla="*/ 5 w 929"/>
                <a:gd name="T63" fmla="*/ 1 h 462"/>
                <a:gd name="T64" fmla="*/ 6 w 929"/>
                <a:gd name="T65" fmla="*/ 1 h 462"/>
                <a:gd name="T66" fmla="*/ 6 w 929"/>
                <a:gd name="T67" fmla="*/ 1 h 462"/>
                <a:gd name="T68" fmla="*/ 6 w 929"/>
                <a:gd name="T69" fmla="*/ 1 h 462"/>
                <a:gd name="T70" fmla="*/ 5 w 929"/>
                <a:gd name="T71" fmla="*/ 1 h 462"/>
                <a:gd name="T72" fmla="*/ 5 w 929"/>
                <a:gd name="T73" fmla="*/ 1 h 462"/>
                <a:gd name="T74" fmla="*/ 4 w 929"/>
                <a:gd name="T75" fmla="*/ 1 h 462"/>
                <a:gd name="T76" fmla="*/ 4 w 929"/>
                <a:gd name="T77" fmla="*/ 1 h 462"/>
                <a:gd name="T78" fmla="*/ 4 w 929"/>
                <a:gd name="T79" fmla="*/ 1 h 462"/>
                <a:gd name="T80" fmla="*/ 4 w 929"/>
                <a:gd name="T81" fmla="*/ 1 h 462"/>
                <a:gd name="T82" fmla="*/ 3 w 929"/>
                <a:gd name="T83" fmla="*/ 1 h 462"/>
                <a:gd name="T84" fmla="*/ 3 w 929"/>
                <a:gd name="T85" fmla="*/ 1 h 462"/>
                <a:gd name="T86" fmla="*/ 2 w 929"/>
                <a:gd name="T87" fmla="*/ 1 h 462"/>
                <a:gd name="T88" fmla="*/ 3 w 929"/>
                <a:gd name="T89" fmla="*/ 1 h 462"/>
                <a:gd name="T90" fmla="*/ 2 w 929"/>
                <a:gd name="T91" fmla="*/ 1 h 462"/>
                <a:gd name="T92" fmla="*/ 2 w 929"/>
                <a:gd name="T93" fmla="*/ 1 h 462"/>
                <a:gd name="T94" fmla="*/ 2 w 929"/>
                <a:gd name="T95" fmla="*/ 1 h 462"/>
                <a:gd name="T96" fmla="*/ 2 w 929"/>
                <a:gd name="T97" fmla="*/ 1 h 462"/>
                <a:gd name="T98" fmla="*/ 2 w 929"/>
                <a:gd name="T99" fmla="*/ 1 h 462"/>
                <a:gd name="T100" fmla="*/ 2 w 929"/>
                <a:gd name="T101" fmla="*/ 1 h 462"/>
                <a:gd name="T102" fmla="*/ 2 w 929"/>
                <a:gd name="T103" fmla="*/ 1 h 462"/>
                <a:gd name="T104" fmla="*/ 2 w 929"/>
                <a:gd name="T105" fmla="*/ 1 h 462"/>
                <a:gd name="T106" fmla="*/ 2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3" name="Freeform 45"/>
            <p:cNvSpPr>
              <a:spLocks/>
            </p:cNvSpPr>
            <p:nvPr userDrawn="1"/>
          </p:nvSpPr>
          <p:spPr bwMode="invGray">
            <a:xfrm>
              <a:off x="2009" y="2135"/>
              <a:ext cx="38" cy="26"/>
            </a:xfrm>
            <a:custGeom>
              <a:avLst/>
              <a:gdLst>
                <a:gd name="T0" fmla="*/ 1 w 52"/>
                <a:gd name="T1" fmla="*/ 0 h 32"/>
                <a:gd name="T2" fmla="*/ 1 w 52"/>
                <a:gd name="T3" fmla="*/ 2 h 32"/>
                <a:gd name="T4" fmla="*/ 1 w 52"/>
                <a:gd name="T5" fmla="*/ 2 h 32"/>
                <a:gd name="T6" fmla="*/ 1 w 52"/>
                <a:gd name="T7" fmla="*/ 2 h 32"/>
                <a:gd name="T8" fmla="*/ 1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4" name="Freeform 46"/>
            <p:cNvSpPr>
              <a:spLocks/>
            </p:cNvSpPr>
            <p:nvPr userDrawn="1"/>
          </p:nvSpPr>
          <p:spPr bwMode="invGray">
            <a:xfrm>
              <a:off x="2292" y="2200"/>
              <a:ext cx="128" cy="54"/>
            </a:xfrm>
            <a:custGeom>
              <a:avLst/>
              <a:gdLst>
                <a:gd name="T0" fmla="*/ 1 w 172"/>
                <a:gd name="T1" fmla="*/ 2 h 72"/>
                <a:gd name="T2" fmla="*/ 1 w 172"/>
                <a:gd name="T3" fmla="*/ 2 h 72"/>
                <a:gd name="T4" fmla="*/ 1 w 172"/>
                <a:gd name="T5" fmla="*/ 0 h 72"/>
                <a:gd name="T6" fmla="*/ 0 w 172"/>
                <a:gd name="T7" fmla="*/ 2 h 72"/>
                <a:gd name="T8" fmla="*/ 1 w 172"/>
                <a:gd name="T9" fmla="*/ 2 h 72"/>
                <a:gd name="T10" fmla="*/ 1 w 172"/>
                <a:gd name="T11" fmla="*/ 2 h 72"/>
                <a:gd name="T12" fmla="*/ 1 w 172"/>
                <a:gd name="T13" fmla="*/ 2 h 72"/>
                <a:gd name="T14" fmla="*/ 1 w 172"/>
                <a:gd name="T15" fmla="*/ 2 h 72"/>
                <a:gd name="T16" fmla="*/ 1 w 172"/>
                <a:gd name="T17" fmla="*/ 2 h 72"/>
                <a:gd name="T18" fmla="*/ 1 w 172"/>
                <a:gd name="T19" fmla="*/ 2 h 72"/>
                <a:gd name="T20" fmla="*/ 1 w 172"/>
                <a:gd name="T21" fmla="*/ 2 h 72"/>
                <a:gd name="T22" fmla="*/ 1 w 172"/>
                <a:gd name="T23" fmla="*/ 2 h 72"/>
                <a:gd name="T24" fmla="*/ 1 w 172"/>
                <a:gd name="T25" fmla="*/ 2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5" name="Freeform 47"/>
            <p:cNvSpPr>
              <a:spLocks/>
            </p:cNvSpPr>
            <p:nvPr userDrawn="1"/>
          </p:nvSpPr>
          <p:spPr bwMode="invGray">
            <a:xfrm>
              <a:off x="2393" y="2038"/>
              <a:ext cx="38" cy="24"/>
            </a:xfrm>
            <a:custGeom>
              <a:avLst/>
              <a:gdLst>
                <a:gd name="T0" fmla="*/ 1 w 52"/>
                <a:gd name="T1" fmla="*/ 0 h 32"/>
                <a:gd name="T2" fmla="*/ 1 w 52"/>
                <a:gd name="T3" fmla="*/ 2 h 32"/>
                <a:gd name="T4" fmla="*/ 1 w 52"/>
                <a:gd name="T5" fmla="*/ 2 h 32"/>
                <a:gd name="T6" fmla="*/ 1 w 52"/>
                <a:gd name="T7" fmla="*/ 2 h 32"/>
                <a:gd name="T8" fmla="*/ 1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6" name="Freeform 48"/>
            <p:cNvSpPr>
              <a:spLocks/>
            </p:cNvSpPr>
            <p:nvPr userDrawn="1"/>
          </p:nvSpPr>
          <p:spPr bwMode="invGray">
            <a:xfrm>
              <a:off x="2662" y="2006"/>
              <a:ext cx="156" cy="63"/>
            </a:xfrm>
            <a:custGeom>
              <a:avLst/>
              <a:gdLst>
                <a:gd name="T0" fmla="*/ 2 w 206"/>
                <a:gd name="T1" fmla="*/ 1 h 85"/>
                <a:gd name="T2" fmla="*/ 2 w 206"/>
                <a:gd name="T3" fmla="*/ 1 h 85"/>
                <a:gd name="T4" fmla="*/ 2 w 206"/>
                <a:gd name="T5" fmla="*/ 1 h 85"/>
                <a:gd name="T6" fmla="*/ 2 w 206"/>
                <a:gd name="T7" fmla="*/ 1 h 85"/>
                <a:gd name="T8" fmla="*/ 2 w 206"/>
                <a:gd name="T9" fmla="*/ 1 h 85"/>
                <a:gd name="T10" fmla="*/ 2 w 206"/>
                <a:gd name="T11" fmla="*/ 1 h 85"/>
                <a:gd name="T12" fmla="*/ 2 w 206"/>
                <a:gd name="T13" fmla="*/ 1 h 85"/>
                <a:gd name="T14" fmla="*/ 2 w 206"/>
                <a:gd name="T15" fmla="*/ 1 h 85"/>
                <a:gd name="T16" fmla="*/ 2 w 206"/>
                <a:gd name="T17" fmla="*/ 1 h 85"/>
                <a:gd name="T18" fmla="*/ 2 w 206"/>
                <a:gd name="T19" fmla="*/ 1 h 85"/>
                <a:gd name="T20" fmla="*/ 2 w 206"/>
                <a:gd name="T21" fmla="*/ 1 h 85"/>
                <a:gd name="T22" fmla="*/ 2 w 206"/>
                <a:gd name="T23" fmla="*/ 1 h 85"/>
                <a:gd name="T24" fmla="*/ 2 w 206"/>
                <a:gd name="T25" fmla="*/ 1 h 85"/>
                <a:gd name="T26" fmla="*/ 2 w 206"/>
                <a:gd name="T27" fmla="*/ 1 h 85"/>
                <a:gd name="T28" fmla="*/ 2 w 206"/>
                <a:gd name="T29" fmla="*/ 1 h 85"/>
                <a:gd name="T30" fmla="*/ 2 w 206"/>
                <a:gd name="T31" fmla="*/ 1 h 85"/>
                <a:gd name="T32" fmla="*/ 2 w 206"/>
                <a:gd name="T33" fmla="*/ 1 h 85"/>
                <a:gd name="T34" fmla="*/ 2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7" name="Freeform 49"/>
            <p:cNvSpPr>
              <a:spLocks/>
            </p:cNvSpPr>
            <p:nvPr userDrawn="1"/>
          </p:nvSpPr>
          <p:spPr bwMode="invGray">
            <a:xfrm>
              <a:off x="2759" y="2038"/>
              <a:ext cx="48" cy="17"/>
            </a:xfrm>
            <a:custGeom>
              <a:avLst/>
              <a:gdLst>
                <a:gd name="T0" fmla="*/ 2 w 64"/>
                <a:gd name="T1" fmla="*/ 1 h 28"/>
                <a:gd name="T2" fmla="*/ 2 w 64"/>
                <a:gd name="T3" fmla="*/ 1 h 28"/>
                <a:gd name="T4" fmla="*/ 2 w 64"/>
                <a:gd name="T5" fmla="*/ 1 h 28"/>
                <a:gd name="T6" fmla="*/ 2 w 64"/>
                <a:gd name="T7" fmla="*/ 1 h 28"/>
                <a:gd name="T8" fmla="*/ 2 w 64"/>
                <a:gd name="T9" fmla="*/ 1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8" name="Freeform 50"/>
            <p:cNvSpPr>
              <a:spLocks/>
            </p:cNvSpPr>
            <p:nvPr userDrawn="1"/>
          </p:nvSpPr>
          <p:spPr bwMode="invGray">
            <a:xfrm>
              <a:off x="2467" y="2311"/>
              <a:ext cx="110" cy="133"/>
            </a:xfrm>
            <a:custGeom>
              <a:avLst/>
              <a:gdLst>
                <a:gd name="T0" fmla="*/ 2 w 146"/>
                <a:gd name="T1" fmla="*/ 2 h 176"/>
                <a:gd name="T2" fmla="*/ 0 w 146"/>
                <a:gd name="T3" fmla="*/ 2 h 176"/>
                <a:gd name="T4" fmla="*/ 2 w 146"/>
                <a:gd name="T5" fmla="*/ 2 h 176"/>
                <a:gd name="T6" fmla="*/ 2 w 146"/>
                <a:gd name="T7" fmla="*/ 2 h 176"/>
                <a:gd name="T8" fmla="*/ 2 w 146"/>
                <a:gd name="T9" fmla="*/ 2 h 176"/>
                <a:gd name="T10" fmla="*/ 2 w 146"/>
                <a:gd name="T11" fmla="*/ 2 h 176"/>
                <a:gd name="T12" fmla="*/ 2 w 146"/>
                <a:gd name="T13" fmla="*/ 2 h 176"/>
                <a:gd name="T14" fmla="*/ 2 w 146"/>
                <a:gd name="T15" fmla="*/ 2 h 176"/>
                <a:gd name="T16" fmla="*/ 2 w 146"/>
                <a:gd name="T17" fmla="*/ 2 h 176"/>
                <a:gd name="T18" fmla="*/ 2 w 146"/>
                <a:gd name="T19" fmla="*/ 2 h 176"/>
                <a:gd name="T20" fmla="*/ 2 w 146"/>
                <a:gd name="T21" fmla="*/ 2 h 176"/>
                <a:gd name="T22" fmla="*/ 2 w 146"/>
                <a:gd name="T23" fmla="*/ 2 h 176"/>
                <a:gd name="T24" fmla="*/ 2 w 146"/>
                <a:gd name="T25" fmla="*/ 2 h 176"/>
                <a:gd name="T26" fmla="*/ 2 w 146"/>
                <a:gd name="T27" fmla="*/ 2 h 176"/>
                <a:gd name="T28" fmla="*/ 2 w 146"/>
                <a:gd name="T29" fmla="*/ 2 h 176"/>
                <a:gd name="T30" fmla="*/ 2 w 146"/>
                <a:gd name="T31" fmla="*/ 2 h 176"/>
                <a:gd name="T32" fmla="*/ 2 w 146"/>
                <a:gd name="T33" fmla="*/ 2 h 176"/>
                <a:gd name="T34" fmla="*/ 2 w 146"/>
                <a:gd name="T35" fmla="*/ 2 h 176"/>
                <a:gd name="T36" fmla="*/ 2 w 146"/>
                <a:gd name="T37" fmla="*/ 2 h 176"/>
                <a:gd name="T38" fmla="*/ 2 w 146"/>
                <a:gd name="T39" fmla="*/ 2 h 176"/>
                <a:gd name="T40" fmla="*/ 2 w 146"/>
                <a:gd name="T41" fmla="*/ 2 h 176"/>
                <a:gd name="T42" fmla="*/ 2 w 146"/>
                <a:gd name="T43" fmla="*/ 2 h 176"/>
                <a:gd name="T44" fmla="*/ 2 w 146"/>
                <a:gd name="T45" fmla="*/ 2 h 176"/>
                <a:gd name="T46" fmla="*/ 2 w 146"/>
                <a:gd name="T47" fmla="*/ 2 h 176"/>
                <a:gd name="T48" fmla="*/ 2 w 146"/>
                <a:gd name="T49" fmla="*/ 2 h 176"/>
                <a:gd name="T50" fmla="*/ 2 w 146"/>
                <a:gd name="T51" fmla="*/ 2 h 176"/>
                <a:gd name="T52" fmla="*/ 2 w 146"/>
                <a:gd name="T53" fmla="*/ 1 h 176"/>
                <a:gd name="T54" fmla="*/ 2 w 146"/>
                <a:gd name="T55" fmla="*/ 2 h 176"/>
                <a:gd name="T56" fmla="*/ 2 w 146"/>
                <a:gd name="T57" fmla="*/ 2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9" name="Freeform 51"/>
            <p:cNvSpPr>
              <a:spLocks/>
            </p:cNvSpPr>
            <p:nvPr userDrawn="1"/>
          </p:nvSpPr>
          <p:spPr bwMode="invGray">
            <a:xfrm>
              <a:off x="2413" y="2359"/>
              <a:ext cx="70" cy="68"/>
            </a:xfrm>
            <a:custGeom>
              <a:avLst/>
              <a:gdLst>
                <a:gd name="T0" fmla="*/ 2 w 92"/>
                <a:gd name="T1" fmla="*/ 1 h 92"/>
                <a:gd name="T2" fmla="*/ 2 w 92"/>
                <a:gd name="T3" fmla="*/ 1 h 92"/>
                <a:gd name="T4" fmla="*/ 2 w 92"/>
                <a:gd name="T5" fmla="*/ 1 h 92"/>
                <a:gd name="T6" fmla="*/ 2 w 92"/>
                <a:gd name="T7" fmla="*/ 1 h 92"/>
                <a:gd name="T8" fmla="*/ 2 w 92"/>
                <a:gd name="T9" fmla="*/ 1 h 92"/>
                <a:gd name="T10" fmla="*/ 2 w 92"/>
                <a:gd name="T11" fmla="*/ 1 h 92"/>
                <a:gd name="T12" fmla="*/ 2 w 92"/>
                <a:gd name="T13" fmla="*/ 1 h 92"/>
                <a:gd name="T14" fmla="*/ 2 w 92"/>
                <a:gd name="T15" fmla="*/ 1 h 92"/>
                <a:gd name="T16" fmla="*/ 2 w 92"/>
                <a:gd name="T17" fmla="*/ 1 h 92"/>
                <a:gd name="T18" fmla="*/ 2 w 92"/>
                <a:gd name="T19" fmla="*/ 1 h 92"/>
                <a:gd name="T20" fmla="*/ 2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0" name="Freeform 52"/>
            <p:cNvSpPr>
              <a:spLocks/>
            </p:cNvSpPr>
            <p:nvPr userDrawn="1"/>
          </p:nvSpPr>
          <p:spPr bwMode="invGray">
            <a:xfrm>
              <a:off x="4099" y="3502"/>
              <a:ext cx="474" cy="495"/>
            </a:xfrm>
            <a:custGeom>
              <a:avLst/>
              <a:gdLst>
                <a:gd name="T0" fmla="*/ 1 w 633"/>
                <a:gd name="T1" fmla="*/ 2 h 660"/>
                <a:gd name="T2" fmla="*/ 1 w 633"/>
                <a:gd name="T3" fmla="*/ 2 h 660"/>
                <a:gd name="T4" fmla="*/ 1 w 633"/>
                <a:gd name="T5" fmla="*/ 2 h 660"/>
                <a:gd name="T6" fmla="*/ 1 w 633"/>
                <a:gd name="T7" fmla="*/ 2 h 660"/>
                <a:gd name="T8" fmla="*/ 1 w 633"/>
                <a:gd name="T9" fmla="*/ 2 h 660"/>
                <a:gd name="T10" fmla="*/ 1 w 633"/>
                <a:gd name="T11" fmla="*/ 2 h 660"/>
                <a:gd name="T12" fmla="*/ 1 w 633"/>
                <a:gd name="T13" fmla="*/ 2 h 660"/>
                <a:gd name="T14" fmla="*/ 0 w 633"/>
                <a:gd name="T15" fmla="*/ 2 h 660"/>
                <a:gd name="T16" fmla="*/ 1 w 633"/>
                <a:gd name="T17" fmla="*/ 2 h 660"/>
                <a:gd name="T18" fmla="*/ 1 w 633"/>
                <a:gd name="T19" fmla="*/ 3 h 660"/>
                <a:gd name="T20" fmla="*/ 1 w 633"/>
                <a:gd name="T21" fmla="*/ 3 h 660"/>
                <a:gd name="T22" fmla="*/ 1 w 633"/>
                <a:gd name="T23" fmla="*/ 3 h 660"/>
                <a:gd name="T24" fmla="*/ 1 w 633"/>
                <a:gd name="T25" fmla="*/ 3 h 660"/>
                <a:gd name="T26" fmla="*/ 1 w 633"/>
                <a:gd name="T27" fmla="*/ 3 h 660"/>
                <a:gd name="T28" fmla="*/ 1 w 633"/>
                <a:gd name="T29" fmla="*/ 3 h 660"/>
                <a:gd name="T30" fmla="*/ 1 w 633"/>
                <a:gd name="T31" fmla="*/ 4 h 660"/>
                <a:gd name="T32" fmla="*/ 1 w 633"/>
                <a:gd name="T33" fmla="*/ 4 h 660"/>
                <a:gd name="T34" fmla="*/ 1 w 633"/>
                <a:gd name="T35" fmla="*/ 4 h 660"/>
                <a:gd name="T36" fmla="*/ 2 w 633"/>
                <a:gd name="T37" fmla="*/ 4 h 660"/>
                <a:gd name="T38" fmla="*/ 2 w 633"/>
                <a:gd name="T39" fmla="*/ 4 h 660"/>
                <a:gd name="T40" fmla="*/ 2 w 633"/>
                <a:gd name="T41" fmla="*/ 4 h 660"/>
                <a:gd name="T42" fmla="*/ 2 w 633"/>
                <a:gd name="T43" fmla="*/ 4 h 660"/>
                <a:gd name="T44" fmla="*/ 2 w 633"/>
                <a:gd name="T45" fmla="*/ 4 h 660"/>
                <a:gd name="T46" fmla="*/ 2 w 633"/>
                <a:gd name="T47" fmla="*/ 4 h 660"/>
                <a:gd name="T48" fmla="*/ 3 w 633"/>
                <a:gd name="T49" fmla="*/ 4 h 660"/>
                <a:gd name="T50" fmla="*/ 3 w 633"/>
                <a:gd name="T51" fmla="*/ 5 h 660"/>
                <a:gd name="T52" fmla="*/ 3 w 633"/>
                <a:gd name="T53" fmla="*/ 4 h 660"/>
                <a:gd name="T54" fmla="*/ 3 w 633"/>
                <a:gd name="T55" fmla="*/ 4 h 660"/>
                <a:gd name="T56" fmla="*/ 3 w 633"/>
                <a:gd name="T57" fmla="*/ 3 h 660"/>
                <a:gd name="T58" fmla="*/ 3 w 633"/>
                <a:gd name="T59" fmla="*/ 2 h 660"/>
                <a:gd name="T60" fmla="*/ 3 w 633"/>
                <a:gd name="T61" fmla="*/ 2 h 660"/>
                <a:gd name="T62" fmla="*/ 3 w 633"/>
                <a:gd name="T63" fmla="*/ 2 h 660"/>
                <a:gd name="T64" fmla="*/ 2 w 633"/>
                <a:gd name="T65" fmla="*/ 2 h 660"/>
                <a:gd name="T66" fmla="*/ 2 w 633"/>
                <a:gd name="T67" fmla="*/ 2 h 660"/>
                <a:gd name="T68" fmla="*/ 2 w 633"/>
                <a:gd name="T69" fmla="*/ 2 h 660"/>
                <a:gd name="T70" fmla="*/ 2 w 633"/>
                <a:gd name="T71" fmla="*/ 2 h 660"/>
                <a:gd name="T72" fmla="*/ 2 w 633"/>
                <a:gd name="T73" fmla="*/ 2 h 660"/>
                <a:gd name="T74" fmla="*/ 2 w 633"/>
                <a:gd name="T75" fmla="*/ 2 h 660"/>
                <a:gd name="T76" fmla="*/ 1 w 633"/>
                <a:gd name="T77" fmla="*/ 2 h 660"/>
                <a:gd name="T78" fmla="*/ 1 w 633"/>
                <a:gd name="T79" fmla="*/ 2 h 660"/>
                <a:gd name="T80" fmla="*/ 1 w 633"/>
                <a:gd name="T81" fmla="*/ 2 h 660"/>
                <a:gd name="T82" fmla="*/ 1 w 633"/>
                <a:gd name="T83" fmla="*/ 2 h 660"/>
                <a:gd name="T84" fmla="*/ 1 w 633"/>
                <a:gd name="T85" fmla="*/ 2 h 660"/>
                <a:gd name="T86" fmla="*/ 1 w 633"/>
                <a:gd name="T87" fmla="*/ 2 h 660"/>
                <a:gd name="T88" fmla="*/ 1 w 633"/>
                <a:gd name="T89" fmla="*/ 2 h 660"/>
                <a:gd name="T90" fmla="*/ 1 w 633"/>
                <a:gd name="T91" fmla="*/ 2 h 660"/>
                <a:gd name="T92" fmla="*/ 1 w 633"/>
                <a:gd name="T93" fmla="*/ 2 h 660"/>
                <a:gd name="T94" fmla="*/ 1 w 633"/>
                <a:gd name="T95" fmla="*/ 2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1" name="Freeform 53"/>
            <p:cNvSpPr>
              <a:spLocks/>
            </p:cNvSpPr>
            <p:nvPr userDrawn="1"/>
          </p:nvSpPr>
          <p:spPr bwMode="invGray">
            <a:xfrm>
              <a:off x="4246" y="3240"/>
              <a:ext cx="319" cy="206"/>
            </a:xfrm>
            <a:custGeom>
              <a:avLst/>
              <a:gdLst>
                <a:gd name="T0" fmla="*/ 1 w 426"/>
                <a:gd name="T1" fmla="*/ 1 h 280"/>
                <a:gd name="T2" fmla="*/ 1 w 426"/>
                <a:gd name="T3" fmla="*/ 1 h 280"/>
                <a:gd name="T4" fmla="*/ 1 w 426"/>
                <a:gd name="T5" fmla="*/ 1 h 280"/>
                <a:gd name="T6" fmla="*/ 1 w 426"/>
                <a:gd name="T7" fmla="*/ 1 h 280"/>
                <a:gd name="T8" fmla="*/ 1 w 426"/>
                <a:gd name="T9" fmla="*/ 1 h 280"/>
                <a:gd name="T10" fmla="*/ 1 w 426"/>
                <a:gd name="T11" fmla="*/ 1 h 280"/>
                <a:gd name="T12" fmla="*/ 1 w 426"/>
                <a:gd name="T13" fmla="*/ 1 h 280"/>
                <a:gd name="T14" fmla="*/ 1 w 426"/>
                <a:gd name="T15" fmla="*/ 1 h 280"/>
                <a:gd name="T16" fmla="*/ 1 w 426"/>
                <a:gd name="T17" fmla="*/ 1 h 280"/>
                <a:gd name="T18" fmla="*/ 1 w 426"/>
                <a:gd name="T19" fmla="*/ 1 h 280"/>
                <a:gd name="T20" fmla="*/ 1 w 426"/>
                <a:gd name="T21" fmla="*/ 1 h 280"/>
                <a:gd name="T22" fmla="*/ 1 w 426"/>
                <a:gd name="T23" fmla="*/ 1 h 280"/>
                <a:gd name="T24" fmla="*/ 1 w 426"/>
                <a:gd name="T25" fmla="*/ 1 h 280"/>
                <a:gd name="T26" fmla="*/ 1 w 426"/>
                <a:gd name="T27" fmla="*/ 1 h 280"/>
                <a:gd name="T28" fmla="*/ 1 w 426"/>
                <a:gd name="T29" fmla="*/ 1 h 280"/>
                <a:gd name="T30" fmla="*/ 1 w 426"/>
                <a:gd name="T31" fmla="*/ 1 h 280"/>
                <a:gd name="T32" fmla="*/ 1 w 426"/>
                <a:gd name="T33" fmla="*/ 1 h 280"/>
                <a:gd name="T34" fmla="*/ 1 w 426"/>
                <a:gd name="T35" fmla="*/ 1 h 280"/>
                <a:gd name="T36" fmla="*/ 1 w 426"/>
                <a:gd name="T37" fmla="*/ 1 h 280"/>
                <a:gd name="T38" fmla="*/ 1 w 426"/>
                <a:gd name="T39" fmla="*/ 1 h 280"/>
                <a:gd name="T40" fmla="*/ 1 w 426"/>
                <a:gd name="T41" fmla="*/ 1 h 280"/>
                <a:gd name="T42" fmla="*/ 1 w 426"/>
                <a:gd name="T43" fmla="*/ 1 h 280"/>
                <a:gd name="T44" fmla="*/ 1 w 426"/>
                <a:gd name="T45" fmla="*/ 1 h 280"/>
                <a:gd name="T46" fmla="*/ 1 w 426"/>
                <a:gd name="T47" fmla="*/ 1 h 280"/>
                <a:gd name="T48" fmla="*/ 2 w 426"/>
                <a:gd name="T49" fmla="*/ 1 h 280"/>
                <a:gd name="T50" fmla="*/ 2 w 426"/>
                <a:gd name="T51" fmla="*/ 1 h 280"/>
                <a:gd name="T52" fmla="*/ 2 w 426"/>
                <a:gd name="T53" fmla="*/ 1 h 280"/>
                <a:gd name="T54" fmla="*/ 2 w 426"/>
                <a:gd name="T55" fmla="*/ 1 h 280"/>
                <a:gd name="T56" fmla="*/ 1 w 426"/>
                <a:gd name="T57" fmla="*/ 1 h 280"/>
                <a:gd name="T58" fmla="*/ 1 w 426"/>
                <a:gd name="T59" fmla="*/ 1 h 280"/>
                <a:gd name="T60" fmla="*/ 1 w 426"/>
                <a:gd name="T61" fmla="*/ 1 h 280"/>
                <a:gd name="T62" fmla="*/ 1 w 426"/>
                <a:gd name="T63" fmla="*/ 1 h 280"/>
                <a:gd name="T64" fmla="*/ 1 w 426"/>
                <a:gd name="T65" fmla="*/ 1 h 280"/>
                <a:gd name="T66" fmla="*/ 1 w 426"/>
                <a:gd name="T67" fmla="*/ 1 h 280"/>
                <a:gd name="T68" fmla="*/ 1 w 426"/>
                <a:gd name="T69" fmla="*/ 1 h 280"/>
                <a:gd name="T70" fmla="*/ 1 w 426"/>
                <a:gd name="T71" fmla="*/ 1 h 280"/>
                <a:gd name="T72" fmla="*/ 1 w 426"/>
                <a:gd name="T73" fmla="*/ 1 h 280"/>
                <a:gd name="T74" fmla="*/ 1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2" name="Freeform 54"/>
            <p:cNvSpPr>
              <a:spLocks/>
            </p:cNvSpPr>
            <p:nvPr userDrawn="1"/>
          </p:nvSpPr>
          <p:spPr bwMode="invGray">
            <a:xfrm>
              <a:off x="4255" y="3243"/>
              <a:ext cx="311" cy="212"/>
            </a:xfrm>
            <a:custGeom>
              <a:avLst/>
              <a:gdLst>
                <a:gd name="T0" fmla="*/ 0 w 416"/>
                <a:gd name="T1" fmla="*/ 1 h 282"/>
                <a:gd name="T2" fmla="*/ 1 w 416"/>
                <a:gd name="T3" fmla="*/ 2 h 282"/>
                <a:gd name="T4" fmla="*/ 1 w 416"/>
                <a:gd name="T5" fmla="*/ 2 h 282"/>
                <a:gd name="T6" fmla="*/ 1 w 416"/>
                <a:gd name="T7" fmla="*/ 2 h 282"/>
                <a:gd name="T8" fmla="*/ 1 w 416"/>
                <a:gd name="T9" fmla="*/ 2 h 282"/>
                <a:gd name="T10" fmla="*/ 1 w 416"/>
                <a:gd name="T11" fmla="*/ 2 h 282"/>
                <a:gd name="T12" fmla="*/ 1 w 416"/>
                <a:gd name="T13" fmla="*/ 2 h 282"/>
                <a:gd name="T14" fmla="*/ 1 w 416"/>
                <a:gd name="T15" fmla="*/ 2 h 282"/>
                <a:gd name="T16" fmla="*/ 1 w 416"/>
                <a:gd name="T17" fmla="*/ 2 h 282"/>
                <a:gd name="T18" fmla="*/ 1 w 416"/>
                <a:gd name="T19" fmla="*/ 2 h 282"/>
                <a:gd name="T20" fmla="*/ 1 w 416"/>
                <a:gd name="T21" fmla="*/ 2 h 282"/>
                <a:gd name="T22" fmla="*/ 1 w 416"/>
                <a:gd name="T23" fmla="*/ 2 h 282"/>
                <a:gd name="T24" fmla="*/ 1 w 416"/>
                <a:gd name="T25" fmla="*/ 2 h 282"/>
                <a:gd name="T26" fmla="*/ 1 w 416"/>
                <a:gd name="T27" fmla="*/ 2 h 282"/>
                <a:gd name="T28" fmla="*/ 1 w 416"/>
                <a:gd name="T29" fmla="*/ 2 h 282"/>
                <a:gd name="T30" fmla="*/ 1 w 416"/>
                <a:gd name="T31" fmla="*/ 2 h 282"/>
                <a:gd name="T32" fmla="*/ 1 w 416"/>
                <a:gd name="T33" fmla="*/ 2 h 282"/>
                <a:gd name="T34" fmla="*/ 1 w 416"/>
                <a:gd name="T35" fmla="*/ 2 h 282"/>
                <a:gd name="T36" fmla="*/ 1 w 416"/>
                <a:gd name="T37" fmla="*/ 2 h 282"/>
                <a:gd name="T38" fmla="*/ 1 w 416"/>
                <a:gd name="T39" fmla="*/ 2 h 282"/>
                <a:gd name="T40" fmla="*/ 1 w 416"/>
                <a:gd name="T41" fmla="*/ 2 h 282"/>
                <a:gd name="T42" fmla="*/ 1 w 416"/>
                <a:gd name="T43" fmla="*/ 2 h 282"/>
                <a:gd name="T44" fmla="*/ 2 w 416"/>
                <a:gd name="T45" fmla="*/ 2 h 282"/>
                <a:gd name="T46" fmla="*/ 2 w 416"/>
                <a:gd name="T47" fmla="*/ 2 h 282"/>
                <a:gd name="T48" fmla="*/ 1 w 416"/>
                <a:gd name="T49" fmla="*/ 2 h 282"/>
                <a:gd name="T50" fmla="*/ 1 w 416"/>
                <a:gd name="T51" fmla="*/ 2 h 282"/>
                <a:gd name="T52" fmla="*/ 1 w 416"/>
                <a:gd name="T53" fmla="*/ 2 h 282"/>
                <a:gd name="T54" fmla="*/ 1 w 416"/>
                <a:gd name="T55" fmla="*/ 2 h 282"/>
                <a:gd name="T56" fmla="*/ 1 w 416"/>
                <a:gd name="T57" fmla="*/ 2 h 282"/>
                <a:gd name="T58" fmla="*/ 1 w 416"/>
                <a:gd name="T59" fmla="*/ 2 h 282"/>
                <a:gd name="T60" fmla="*/ 1 w 416"/>
                <a:gd name="T61" fmla="*/ 2 h 282"/>
                <a:gd name="T62" fmla="*/ 1 w 416"/>
                <a:gd name="T63" fmla="*/ 2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3" name="Freeform 55"/>
            <p:cNvSpPr>
              <a:spLocks/>
            </p:cNvSpPr>
            <p:nvPr userDrawn="1"/>
          </p:nvSpPr>
          <p:spPr bwMode="invGray">
            <a:xfrm>
              <a:off x="4485" y="4013"/>
              <a:ext cx="44" cy="58"/>
            </a:xfrm>
            <a:custGeom>
              <a:avLst/>
              <a:gdLst>
                <a:gd name="T0" fmla="*/ 1 w 60"/>
                <a:gd name="T1" fmla="*/ 1 h 78"/>
                <a:gd name="T2" fmla="*/ 0 w 60"/>
                <a:gd name="T3" fmla="*/ 1 h 78"/>
                <a:gd name="T4" fmla="*/ 1 w 60"/>
                <a:gd name="T5" fmla="*/ 1 h 78"/>
                <a:gd name="T6" fmla="*/ 1 w 60"/>
                <a:gd name="T7" fmla="*/ 1 h 78"/>
                <a:gd name="T8" fmla="*/ 1 w 60"/>
                <a:gd name="T9" fmla="*/ 1 h 78"/>
                <a:gd name="T10" fmla="*/ 1 w 60"/>
                <a:gd name="T11" fmla="*/ 1 h 78"/>
                <a:gd name="T12" fmla="*/ 1 w 60"/>
                <a:gd name="T13" fmla="*/ 1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4" name="Freeform 56"/>
            <p:cNvSpPr>
              <a:spLocks/>
            </p:cNvSpPr>
            <p:nvPr userDrawn="1"/>
          </p:nvSpPr>
          <p:spPr bwMode="invGray">
            <a:xfrm>
              <a:off x="4621" y="3923"/>
              <a:ext cx="163" cy="85"/>
            </a:xfrm>
            <a:custGeom>
              <a:avLst/>
              <a:gdLst>
                <a:gd name="T0" fmla="*/ 1 w 219"/>
                <a:gd name="T1" fmla="*/ 2 h 113"/>
                <a:gd name="T2" fmla="*/ 1 w 219"/>
                <a:gd name="T3" fmla="*/ 2 h 113"/>
                <a:gd name="T4" fmla="*/ 1 w 219"/>
                <a:gd name="T5" fmla="*/ 2 h 113"/>
                <a:gd name="T6" fmla="*/ 1 w 219"/>
                <a:gd name="T7" fmla="*/ 2 h 113"/>
                <a:gd name="T8" fmla="*/ 1 w 219"/>
                <a:gd name="T9" fmla="*/ 2 h 113"/>
                <a:gd name="T10" fmla="*/ 1 w 219"/>
                <a:gd name="T11" fmla="*/ 2 h 113"/>
                <a:gd name="T12" fmla="*/ 1 w 219"/>
                <a:gd name="T13" fmla="*/ 2 h 113"/>
                <a:gd name="T14" fmla="*/ 1 w 219"/>
                <a:gd name="T15" fmla="*/ 2 h 113"/>
                <a:gd name="T16" fmla="*/ 1 w 219"/>
                <a:gd name="T17" fmla="*/ 0 h 113"/>
                <a:gd name="T18" fmla="*/ 1 w 219"/>
                <a:gd name="T19" fmla="*/ 2 h 113"/>
                <a:gd name="T20" fmla="*/ 1 w 219"/>
                <a:gd name="T21" fmla="*/ 2 h 113"/>
                <a:gd name="T22" fmla="*/ 1 w 219"/>
                <a:gd name="T23" fmla="*/ 2 h 113"/>
                <a:gd name="T24" fmla="*/ 1 w 219"/>
                <a:gd name="T25" fmla="*/ 2 h 113"/>
                <a:gd name="T26" fmla="*/ 1 w 219"/>
                <a:gd name="T27" fmla="*/ 2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5" name="Freeform 57"/>
            <p:cNvSpPr>
              <a:spLocks/>
            </p:cNvSpPr>
            <p:nvPr userDrawn="1"/>
          </p:nvSpPr>
          <p:spPr bwMode="invGray">
            <a:xfrm>
              <a:off x="4791" y="3872"/>
              <a:ext cx="104" cy="93"/>
            </a:xfrm>
            <a:custGeom>
              <a:avLst/>
              <a:gdLst>
                <a:gd name="T0" fmla="*/ 1 w 139"/>
                <a:gd name="T1" fmla="*/ 2 h 122"/>
                <a:gd name="T2" fmla="*/ 1 w 139"/>
                <a:gd name="T3" fmla="*/ 2 h 122"/>
                <a:gd name="T4" fmla="*/ 0 w 139"/>
                <a:gd name="T5" fmla="*/ 2 h 122"/>
                <a:gd name="T6" fmla="*/ 1 w 139"/>
                <a:gd name="T7" fmla="*/ 2 h 122"/>
                <a:gd name="T8" fmla="*/ 1 w 139"/>
                <a:gd name="T9" fmla="*/ 2 h 122"/>
                <a:gd name="T10" fmla="*/ 1 w 139"/>
                <a:gd name="T11" fmla="*/ 2 h 122"/>
                <a:gd name="T12" fmla="*/ 1 w 139"/>
                <a:gd name="T13" fmla="*/ 2 h 122"/>
                <a:gd name="T14" fmla="*/ 1 w 139"/>
                <a:gd name="T15" fmla="*/ 2 h 122"/>
                <a:gd name="T16" fmla="*/ 1 w 139"/>
                <a:gd name="T17" fmla="*/ 2 h 122"/>
                <a:gd name="T18" fmla="*/ 1 w 139"/>
                <a:gd name="T19" fmla="*/ 2 h 122"/>
                <a:gd name="T20" fmla="*/ 1 w 139"/>
                <a:gd name="T21" fmla="*/ 2 h 122"/>
                <a:gd name="T22" fmla="*/ 1 w 139"/>
                <a:gd name="T23" fmla="*/ 2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6" name="Freeform 58"/>
            <p:cNvSpPr>
              <a:spLocks/>
            </p:cNvSpPr>
            <p:nvPr userDrawn="1"/>
          </p:nvSpPr>
          <p:spPr bwMode="invGray">
            <a:xfrm>
              <a:off x="4846" y="3831"/>
              <a:ext cx="36" cy="27"/>
            </a:xfrm>
            <a:custGeom>
              <a:avLst/>
              <a:gdLst>
                <a:gd name="T0" fmla="*/ 1 w 49"/>
                <a:gd name="T1" fmla="*/ 0 h 35"/>
                <a:gd name="T2" fmla="*/ 1 w 49"/>
                <a:gd name="T3" fmla="*/ 2 h 35"/>
                <a:gd name="T4" fmla="*/ 1 w 49"/>
                <a:gd name="T5" fmla="*/ 2 h 35"/>
                <a:gd name="T6" fmla="*/ 1 w 49"/>
                <a:gd name="T7" fmla="*/ 2 h 35"/>
                <a:gd name="T8" fmla="*/ 1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7" name="Freeform 59"/>
            <p:cNvSpPr>
              <a:spLocks/>
            </p:cNvSpPr>
            <p:nvPr userDrawn="1"/>
          </p:nvSpPr>
          <p:spPr bwMode="invGray">
            <a:xfrm>
              <a:off x="3123" y="3346"/>
              <a:ext cx="122" cy="201"/>
            </a:xfrm>
            <a:custGeom>
              <a:avLst/>
              <a:gdLst>
                <a:gd name="T0" fmla="*/ 1 w 164"/>
                <a:gd name="T1" fmla="*/ 0 h 268"/>
                <a:gd name="T2" fmla="*/ 1 w 164"/>
                <a:gd name="T3" fmla="*/ 2 h 268"/>
                <a:gd name="T4" fmla="*/ 1 w 164"/>
                <a:gd name="T5" fmla="*/ 2 h 268"/>
                <a:gd name="T6" fmla="*/ 1 w 164"/>
                <a:gd name="T7" fmla="*/ 2 h 268"/>
                <a:gd name="T8" fmla="*/ 1 w 164"/>
                <a:gd name="T9" fmla="*/ 2 h 268"/>
                <a:gd name="T10" fmla="*/ 1 w 164"/>
                <a:gd name="T11" fmla="*/ 2 h 268"/>
                <a:gd name="T12" fmla="*/ 1 w 164"/>
                <a:gd name="T13" fmla="*/ 2 h 268"/>
                <a:gd name="T14" fmla="*/ 1 w 164"/>
                <a:gd name="T15" fmla="*/ 2 h 268"/>
                <a:gd name="T16" fmla="*/ 0 w 164"/>
                <a:gd name="T17" fmla="*/ 2 h 268"/>
                <a:gd name="T18" fmla="*/ 1 w 164"/>
                <a:gd name="T19" fmla="*/ 2 h 268"/>
                <a:gd name="T20" fmla="*/ 1 w 164"/>
                <a:gd name="T21" fmla="*/ 2 h 268"/>
                <a:gd name="T22" fmla="*/ 1 w 164"/>
                <a:gd name="T23" fmla="*/ 2 h 268"/>
                <a:gd name="T24" fmla="*/ 1 w 164"/>
                <a:gd name="T25" fmla="*/ 2 h 268"/>
                <a:gd name="T26" fmla="*/ 1 w 164"/>
                <a:gd name="T27" fmla="*/ 2 h 268"/>
                <a:gd name="T28" fmla="*/ 1 w 164"/>
                <a:gd name="T29" fmla="*/ 2 h 268"/>
                <a:gd name="T30" fmla="*/ 1 w 164"/>
                <a:gd name="T31" fmla="*/ 2 h 268"/>
                <a:gd name="T32" fmla="*/ 1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8" name="Freeform 60"/>
            <p:cNvSpPr>
              <a:spLocks/>
            </p:cNvSpPr>
            <p:nvPr userDrawn="1"/>
          </p:nvSpPr>
          <p:spPr bwMode="invGray">
            <a:xfrm>
              <a:off x="3655" y="3034"/>
              <a:ext cx="50" cy="58"/>
            </a:xfrm>
            <a:custGeom>
              <a:avLst/>
              <a:gdLst>
                <a:gd name="T0" fmla="*/ 2 w 66"/>
                <a:gd name="T1" fmla="*/ 0 h 81"/>
                <a:gd name="T2" fmla="*/ 2 w 66"/>
                <a:gd name="T3" fmla="*/ 1 h 81"/>
                <a:gd name="T4" fmla="*/ 2 w 66"/>
                <a:gd name="T5" fmla="*/ 1 h 81"/>
                <a:gd name="T6" fmla="*/ 2 w 66"/>
                <a:gd name="T7" fmla="*/ 1 h 81"/>
                <a:gd name="T8" fmla="*/ 2 w 66"/>
                <a:gd name="T9" fmla="*/ 1 h 81"/>
                <a:gd name="T10" fmla="*/ 2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9" name="Freeform 61"/>
            <p:cNvSpPr>
              <a:spLocks/>
            </p:cNvSpPr>
            <p:nvPr userDrawn="1"/>
          </p:nvSpPr>
          <p:spPr bwMode="invGray">
            <a:xfrm>
              <a:off x="3988" y="3100"/>
              <a:ext cx="111" cy="183"/>
            </a:xfrm>
            <a:custGeom>
              <a:avLst/>
              <a:gdLst>
                <a:gd name="T0" fmla="*/ 2 w 148"/>
                <a:gd name="T1" fmla="*/ 0 h 244"/>
                <a:gd name="T2" fmla="*/ 2 w 148"/>
                <a:gd name="T3" fmla="*/ 2 h 244"/>
                <a:gd name="T4" fmla="*/ 2 w 148"/>
                <a:gd name="T5" fmla="*/ 2 h 244"/>
                <a:gd name="T6" fmla="*/ 2 w 148"/>
                <a:gd name="T7" fmla="*/ 2 h 244"/>
                <a:gd name="T8" fmla="*/ 2 w 148"/>
                <a:gd name="T9" fmla="*/ 2 h 244"/>
                <a:gd name="T10" fmla="*/ 2 w 148"/>
                <a:gd name="T11" fmla="*/ 2 h 244"/>
                <a:gd name="T12" fmla="*/ 2 w 148"/>
                <a:gd name="T13" fmla="*/ 2 h 244"/>
                <a:gd name="T14" fmla="*/ 2 w 148"/>
                <a:gd name="T15" fmla="*/ 2 h 244"/>
                <a:gd name="T16" fmla="*/ 2 w 148"/>
                <a:gd name="T17" fmla="*/ 2 h 244"/>
                <a:gd name="T18" fmla="*/ 2 w 148"/>
                <a:gd name="T19" fmla="*/ 2 h 244"/>
                <a:gd name="T20" fmla="*/ 2 w 148"/>
                <a:gd name="T21" fmla="*/ 2 h 244"/>
                <a:gd name="T22" fmla="*/ 2 w 148"/>
                <a:gd name="T23" fmla="*/ 2 h 244"/>
                <a:gd name="T24" fmla="*/ 2 w 148"/>
                <a:gd name="T25" fmla="*/ 2 h 244"/>
                <a:gd name="T26" fmla="*/ 2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0" name="Freeform 62"/>
            <p:cNvSpPr>
              <a:spLocks/>
            </p:cNvSpPr>
            <p:nvPr userDrawn="1"/>
          </p:nvSpPr>
          <p:spPr bwMode="invGray">
            <a:xfrm>
              <a:off x="3894" y="3043"/>
              <a:ext cx="72" cy="137"/>
            </a:xfrm>
            <a:custGeom>
              <a:avLst/>
              <a:gdLst>
                <a:gd name="T0" fmla="*/ 2 w 96"/>
                <a:gd name="T1" fmla="*/ 1 h 183"/>
                <a:gd name="T2" fmla="*/ 2 w 96"/>
                <a:gd name="T3" fmla="*/ 1 h 183"/>
                <a:gd name="T4" fmla="*/ 2 w 96"/>
                <a:gd name="T5" fmla="*/ 1 h 183"/>
                <a:gd name="T6" fmla="*/ 2 w 96"/>
                <a:gd name="T7" fmla="*/ 1 h 183"/>
                <a:gd name="T8" fmla="*/ 2 w 96"/>
                <a:gd name="T9" fmla="*/ 1 h 183"/>
                <a:gd name="T10" fmla="*/ 2 w 96"/>
                <a:gd name="T11" fmla="*/ 1 h 183"/>
                <a:gd name="T12" fmla="*/ 2 w 96"/>
                <a:gd name="T13" fmla="*/ 1 h 183"/>
                <a:gd name="T14" fmla="*/ 2 w 96"/>
                <a:gd name="T15" fmla="*/ 1 h 183"/>
                <a:gd name="T16" fmla="*/ 2 w 96"/>
                <a:gd name="T17" fmla="*/ 1 h 183"/>
                <a:gd name="T18" fmla="*/ 2 w 96"/>
                <a:gd name="T19" fmla="*/ 1 h 183"/>
                <a:gd name="T20" fmla="*/ 2 w 96"/>
                <a:gd name="T21" fmla="*/ 1 h 183"/>
                <a:gd name="T22" fmla="*/ 2 w 96"/>
                <a:gd name="T23" fmla="*/ 1 h 183"/>
                <a:gd name="T24" fmla="*/ 2 w 96"/>
                <a:gd name="T25" fmla="*/ 1 h 183"/>
                <a:gd name="T26" fmla="*/ 2 w 96"/>
                <a:gd name="T27" fmla="*/ 1 h 183"/>
                <a:gd name="T28" fmla="*/ 2 w 96"/>
                <a:gd name="T29" fmla="*/ 1 h 183"/>
                <a:gd name="T30" fmla="*/ 2 w 96"/>
                <a:gd name="T31" fmla="*/ 1 h 183"/>
                <a:gd name="T32" fmla="*/ 2 w 96"/>
                <a:gd name="T33" fmla="*/ 1 h 183"/>
                <a:gd name="T34" fmla="*/ 2 w 96"/>
                <a:gd name="T35" fmla="*/ 1 h 183"/>
                <a:gd name="T36" fmla="*/ 2 w 96"/>
                <a:gd name="T37" fmla="*/ 1 h 183"/>
                <a:gd name="T38" fmla="*/ 2 w 96"/>
                <a:gd name="T39" fmla="*/ 1 h 183"/>
                <a:gd name="T40" fmla="*/ 2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1" name="Freeform 63"/>
            <p:cNvSpPr>
              <a:spLocks/>
            </p:cNvSpPr>
            <p:nvPr userDrawn="1"/>
          </p:nvSpPr>
          <p:spPr bwMode="invGray">
            <a:xfrm>
              <a:off x="3943" y="3153"/>
              <a:ext cx="39" cy="132"/>
            </a:xfrm>
            <a:custGeom>
              <a:avLst/>
              <a:gdLst>
                <a:gd name="T0" fmla="*/ 1 w 54"/>
                <a:gd name="T1" fmla="*/ 0 h 175"/>
                <a:gd name="T2" fmla="*/ 0 w 54"/>
                <a:gd name="T3" fmla="*/ 2 h 175"/>
                <a:gd name="T4" fmla="*/ 1 w 54"/>
                <a:gd name="T5" fmla="*/ 2 h 175"/>
                <a:gd name="T6" fmla="*/ 1 w 54"/>
                <a:gd name="T7" fmla="*/ 2 h 175"/>
                <a:gd name="T8" fmla="*/ 1 w 54"/>
                <a:gd name="T9" fmla="*/ 2 h 175"/>
                <a:gd name="T10" fmla="*/ 1 w 54"/>
                <a:gd name="T11" fmla="*/ 2 h 175"/>
                <a:gd name="T12" fmla="*/ 1 w 54"/>
                <a:gd name="T13" fmla="*/ 2 h 175"/>
                <a:gd name="T14" fmla="*/ 1 w 54"/>
                <a:gd name="T15" fmla="*/ 2 h 175"/>
                <a:gd name="T16" fmla="*/ 1 w 54"/>
                <a:gd name="T17" fmla="*/ 2 h 175"/>
                <a:gd name="T18" fmla="*/ 1 w 54"/>
                <a:gd name="T19" fmla="*/ 2 h 175"/>
                <a:gd name="T20" fmla="*/ 1 w 54"/>
                <a:gd name="T21" fmla="*/ 2 h 175"/>
                <a:gd name="T22" fmla="*/ 1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2" name="Freeform 64"/>
            <p:cNvSpPr>
              <a:spLocks/>
            </p:cNvSpPr>
            <p:nvPr userDrawn="1"/>
          </p:nvSpPr>
          <p:spPr bwMode="invGray">
            <a:xfrm>
              <a:off x="3988" y="3290"/>
              <a:ext cx="65" cy="54"/>
            </a:xfrm>
            <a:custGeom>
              <a:avLst/>
              <a:gdLst>
                <a:gd name="T0" fmla="*/ 2 w 86"/>
                <a:gd name="T1" fmla="*/ 0 h 73"/>
                <a:gd name="T2" fmla="*/ 2 w 86"/>
                <a:gd name="T3" fmla="*/ 1 h 73"/>
                <a:gd name="T4" fmla="*/ 2 w 86"/>
                <a:gd name="T5" fmla="*/ 1 h 73"/>
                <a:gd name="T6" fmla="*/ 2 w 86"/>
                <a:gd name="T7" fmla="*/ 1 h 73"/>
                <a:gd name="T8" fmla="*/ 2 w 86"/>
                <a:gd name="T9" fmla="*/ 1 h 73"/>
                <a:gd name="T10" fmla="*/ 2 w 86"/>
                <a:gd name="T11" fmla="*/ 1 h 73"/>
                <a:gd name="T12" fmla="*/ 2 w 86"/>
                <a:gd name="T13" fmla="*/ 1 h 73"/>
                <a:gd name="T14" fmla="*/ 2 w 86"/>
                <a:gd name="T15" fmla="*/ 1 h 73"/>
                <a:gd name="T16" fmla="*/ 2 w 86"/>
                <a:gd name="T17" fmla="*/ 1 h 73"/>
                <a:gd name="T18" fmla="*/ 2 w 86"/>
                <a:gd name="T19" fmla="*/ 1 h 73"/>
                <a:gd name="T20" fmla="*/ 2 w 86"/>
                <a:gd name="T21" fmla="*/ 1 h 73"/>
                <a:gd name="T22" fmla="*/ 2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3" name="Freeform 65"/>
            <p:cNvSpPr>
              <a:spLocks/>
            </p:cNvSpPr>
            <p:nvPr userDrawn="1"/>
          </p:nvSpPr>
          <p:spPr bwMode="invGray">
            <a:xfrm>
              <a:off x="4092" y="3195"/>
              <a:ext cx="85" cy="117"/>
            </a:xfrm>
            <a:custGeom>
              <a:avLst/>
              <a:gdLst>
                <a:gd name="T0" fmla="*/ 2 w 111"/>
                <a:gd name="T1" fmla="*/ 0 h 156"/>
                <a:gd name="T2" fmla="*/ 2 w 111"/>
                <a:gd name="T3" fmla="*/ 2 h 156"/>
                <a:gd name="T4" fmla="*/ 2 w 111"/>
                <a:gd name="T5" fmla="*/ 2 h 156"/>
                <a:gd name="T6" fmla="*/ 2 w 111"/>
                <a:gd name="T7" fmla="*/ 2 h 156"/>
                <a:gd name="T8" fmla="*/ 2 w 111"/>
                <a:gd name="T9" fmla="*/ 2 h 156"/>
                <a:gd name="T10" fmla="*/ 2 w 111"/>
                <a:gd name="T11" fmla="*/ 2 h 156"/>
                <a:gd name="T12" fmla="*/ 2 w 111"/>
                <a:gd name="T13" fmla="*/ 2 h 156"/>
                <a:gd name="T14" fmla="*/ 2 w 111"/>
                <a:gd name="T15" fmla="*/ 2 h 156"/>
                <a:gd name="T16" fmla="*/ 2 w 111"/>
                <a:gd name="T17" fmla="*/ 2 h 156"/>
                <a:gd name="T18" fmla="*/ 2 w 111"/>
                <a:gd name="T19" fmla="*/ 2 h 156"/>
                <a:gd name="T20" fmla="*/ 2 w 111"/>
                <a:gd name="T21" fmla="*/ 2 h 156"/>
                <a:gd name="T22" fmla="*/ 2 w 111"/>
                <a:gd name="T23" fmla="*/ 2 h 156"/>
                <a:gd name="T24" fmla="*/ 2 w 111"/>
                <a:gd name="T25" fmla="*/ 2 h 156"/>
                <a:gd name="T26" fmla="*/ 2 w 111"/>
                <a:gd name="T27" fmla="*/ 2 h 156"/>
                <a:gd name="T28" fmla="*/ 2 w 111"/>
                <a:gd name="T29" fmla="*/ 2 h 156"/>
                <a:gd name="T30" fmla="*/ 2 w 111"/>
                <a:gd name="T31" fmla="*/ 2 h 156"/>
                <a:gd name="T32" fmla="*/ 2 w 111"/>
                <a:gd name="T33" fmla="*/ 2 h 156"/>
                <a:gd name="T34" fmla="*/ 2 w 111"/>
                <a:gd name="T35" fmla="*/ 2 h 156"/>
                <a:gd name="T36" fmla="*/ 2 w 111"/>
                <a:gd name="T37" fmla="*/ 2 h 156"/>
                <a:gd name="T38" fmla="*/ 2 w 111"/>
                <a:gd name="T39" fmla="*/ 2 h 156"/>
                <a:gd name="T40" fmla="*/ 2 w 111"/>
                <a:gd name="T41" fmla="*/ 2 h 156"/>
                <a:gd name="T42" fmla="*/ 2 w 111"/>
                <a:gd name="T43" fmla="*/ 2 h 156"/>
                <a:gd name="T44" fmla="*/ 2 w 111"/>
                <a:gd name="T45" fmla="*/ 2 h 156"/>
                <a:gd name="T46" fmla="*/ 2 w 111"/>
                <a:gd name="T47" fmla="*/ 2 h 156"/>
                <a:gd name="T48" fmla="*/ 2 w 111"/>
                <a:gd name="T49" fmla="*/ 2 h 156"/>
                <a:gd name="T50" fmla="*/ 2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4" name="Freeform 66"/>
            <p:cNvSpPr>
              <a:spLocks/>
            </p:cNvSpPr>
            <p:nvPr userDrawn="1"/>
          </p:nvSpPr>
          <p:spPr bwMode="invGray">
            <a:xfrm>
              <a:off x="4064" y="2777"/>
              <a:ext cx="22" cy="69"/>
            </a:xfrm>
            <a:custGeom>
              <a:avLst/>
              <a:gdLst>
                <a:gd name="T0" fmla="*/ 1 w 30"/>
                <a:gd name="T1" fmla="*/ 0 h 94"/>
                <a:gd name="T2" fmla="*/ 0 w 30"/>
                <a:gd name="T3" fmla="*/ 1 h 94"/>
                <a:gd name="T4" fmla="*/ 1 w 30"/>
                <a:gd name="T5" fmla="*/ 1 h 94"/>
                <a:gd name="T6" fmla="*/ 1 w 30"/>
                <a:gd name="T7" fmla="*/ 1 h 94"/>
                <a:gd name="T8" fmla="*/ 1 w 30"/>
                <a:gd name="T9" fmla="*/ 1 h 94"/>
                <a:gd name="T10" fmla="*/ 1 w 30"/>
                <a:gd name="T11" fmla="*/ 1 h 94"/>
                <a:gd name="T12" fmla="*/ 1 w 30"/>
                <a:gd name="T13" fmla="*/ 1 h 94"/>
                <a:gd name="T14" fmla="*/ 1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5" name="Freeform 67"/>
            <p:cNvSpPr>
              <a:spLocks/>
            </p:cNvSpPr>
            <p:nvPr userDrawn="1"/>
          </p:nvSpPr>
          <p:spPr bwMode="invGray">
            <a:xfrm>
              <a:off x="4078" y="2896"/>
              <a:ext cx="61" cy="118"/>
            </a:xfrm>
            <a:custGeom>
              <a:avLst/>
              <a:gdLst>
                <a:gd name="T0" fmla="*/ 2 w 81"/>
                <a:gd name="T1" fmla="*/ 1 h 158"/>
                <a:gd name="T2" fmla="*/ 0 w 81"/>
                <a:gd name="T3" fmla="*/ 1 h 158"/>
                <a:gd name="T4" fmla="*/ 2 w 81"/>
                <a:gd name="T5" fmla="*/ 1 h 158"/>
                <a:gd name="T6" fmla="*/ 2 w 81"/>
                <a:gd name="T7" fmla="*/ 1 h 158"/>
                <a:gd name="T8" fmla="*/ 2 w 81"/>
                <a:gd name="T9" fmla="*/ 1 h 158"/>
                <a:gd name="T10" fmla="*/ 2 w 81"/>
                <a:gd name="T11" fmla="*/ 1 h 158"/>
                <a:gd name="T12" fmla="*/ 2 w 81"/>
                <a:gd name="T13" fmla="*/ 1 h 158"/>
                <a:gd name="T14" fmla="*/ 2 w 81"/>
                <a:gd name="T15" fmla="*/ 1 h 158"/>
                <a:gd name="T16" fmla="*/ 2 w 81"/>
                <a:gd name="T17" fmla="*/ 1 h 158"/>
                <a:gd name="T18" fmla="*/ 2 w 81"/>
                <a:gd name="T19" fmla="*/ 1 h 158"/>
                <a:gd name="T20" fmla="*/ 2 w 81"/>
                <a:gd name="T21" fmla="*/ 1 h 158"/>
                <a:gd name="T22" fmla="*/ 2 w 81"/>
                <a:gd name="T23" fmla="*/ 1 h 158"/>
                <a:gd name="T24" fmla="*/ 2 w 81"/>
                <a:gd name="T25" fmla="*/ 1 h 158"/>
                <a:gd name="T26" fmla="*/ 2 w 81"/>
                <a:gd name="T27" fmla="*/ 1 h 158"/>
                <a:gd name="T28" fmla="*/ 2 w 81"/>
                <a:gd name="T29" fmla="*/ 1 h 158"/>
                <a:gd name="T30" fmla="*/ 2 w 81"/>
                <a:gd name="T31" fmla="*/ 1 h 158"/>
                <a:gd name="T32" fmla="*/ 2 w 81"/>
                <a:gd name="T33" fmla="*/ 1 h 158"/>
                <a:gd name="T34" fmla="*/ 2 w 81"/>
                <a:gd name="T35" fmla="*/ 1 h 158"/>
                <a:gd name="T36" fmla="*/ 2 w 81"/>
                <a:gd name="T37" fmla="*/ 1 h 158"/>
                <a:gd name="T38" fmla="*/ 2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6" name="Freeform 68"/>
            <p:cNvSpPr>
              <a:spLocks/>
            </p:cNvSpPr>
            <p:nvPr userDrawn="1"/>
          </p:nvSpPr>
          <p:spPr bwMode="invGray">
            <a:xfrm>
              <a:off x="4121" y="3053"/>
              <a:ext cx="64" cy="80"/>
            </a:xfrm>
            <a:custGeom>
              <a:avLst/>
              <a:gdLst>
                <a:gd name="T0" fmla="*/ 2 w 85"/>
                <a:gd name="T1" fmla="*/ 0 h 105"/>
                <a:gd name="T2" fmla="*/ 2 w 85"/>
                <a:gd name="T3" fmla="*/ 2 h 105"/>
                <a:gd name="T4" fmla="*/ 2 w 85"/>
                <a:gd name="T5" fmla="*/ 2 h 105"/>
                <a:gd name="T6" fmla="*/ 2 w 85"/>
                <a:gd name="T7" fmla="*/ 2 h 105"/>
                <a:gd name="T8" fmla="*/ 2 w 85"/>
                <a:gd name="T9" fmla="*/ 2 h 105"/>
                <a:gd name="T10" fmla="*/ 2 w 85"/>
                <a:gd name="T11" fmla="*/ 2 h 105"/>
                <a:gd name="T12" fmla="*/ 2 w 85"/>
                <a:gd name="T13" fmla="*/ 2 h 105"/>
                <a:gd name="T14" fmla="*/ 2 w 85"/>
                <a:gd name="T15" fmla="*/ 2 h 105"/>
                <a:gd name="T16" fmla="*/ 2 w 85"/>
                <a:gd name="T17" fmla="*/ 2 h 105"/>
                <a:gd name="T18" fmla="*/ 2 w 85"/>
                <a:gd name="T19" fmla="*/ 2 h 105"/>
                <a:gd name="T20" fmla="*/ 2 w 85"/>
                <a:gd name="T21" fmla="*/ 2 h 105"/>
                <a:gd name="T22" fmla="*/ 2 w 85"/>
                <a:gd name="T23" fmla="*/ 2 h 105"/>
                <a:gd name="T24" fmla="*/ 2 w 85"/>
                <a:gd name="T25" fmla="*/ 2 h 105"/>
                <a:gd name="T26" fmla="*/ 2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7" name="Freeform 69"/>
            <p:cNvSpPr>
              <a:spLocks/>
            </p:cNvSpPr>
            <p:nvPr userDrawn="1"/>
          </p:nvSpPr>
          <p:spPr bwMode="invGray">
            <a:xfrm>
              <a:off x="4197" y="3193"/>
              <a:ext cx="29" cy="51"/>
            </a:xfrm>
            <a:custGeom>
              <a:avLst/>
              <a:gdLst>
                <a:gd name="T0" fmla="*/ 2 w 38"/>
                <a:gd name="T1" fmla="*/ 2 h 66"/>
                <a:gd name="T2" fmla="*/ 2 w 38"/>
                <a:gd name="T3" fmla="*/ 2 h 66"/>
                <a:gd name="T4" fmla="*/ 2 w 38"/>
                <a:gd name="T5" fmla="*/ 2 h 66"/>
                <a:gd name="T6" fmla="*/ 2 w 38"/>
                <a:gd name="T7" fmla="*/ 2 h 66"/>
                <a:gd name="T8" fmla="*/ 2 w 38"/>
                <a:gd name="T9" fmla="*/ 2 h 66"/>
                <a:gd name="T10" fmla="*/ 2 w 38"/>
                <a:gd name="T11" fmla="*/ 2 h 66"/>
                <a:gd name="T12" fmla="*/ 2 w 38"/>
                <a:gd name="T13" fmla="*/ 1 h 66"/>
                <a:gd name="T14" fmla="*/ 2 w 38"/>
                <a:gd name="T15" fmla="*/ 2 h 66"/>
                <a:gd name="T16" fmla="*/ 2 w 38"/>
                <a:gd name="T17" fmla="*/ 2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8" name="Freeform 70"/>
            <p:cNvSpPr>
              <a:spLocks/>
            </p:cNvSpPr>
            <p:nvPr userDrawn="1"/>
          </p:nvSpPr>
          <p:spPr bwMode="invGray">
            <a:xfrm>
              <a:off x="4181" y="3275"/>
              <a:ext cx="18" cy="17"/>
            </a:xfrm>
            <a:custGeom>
              <a:avLst/>
              <a:gdLst>
                <a:gd name="T0" fmla="*/ 0 w 24"/>
                <a:gd name="T1" fmla="*/ 0 h 23"/>
                <a:gd name="T2" fmla="*/ 2 w 24"/>
                <a:gd name="T3" fmla="*/ 1 h 23"/>
                <a:gd name="T4" fmla="*/ 2 w 24"/>
                <a:gd name="T5" fmla="*/ 1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9" name="Freeform 71"/>
            <p:cNvSpPr>
              <a:spLocks/>
            </p:cNvSpPr>
            <p:nvPr userDrawn="1"/>
          </p:nvSpPr>
          <p:spPr bwMode="invGray">
            <a:xfrm>
              <a:off x="4208" y="3265"/>
              <a:ext cx="46" cy="37"/>
            </a:xfrm>
            <a:custGeom>
              <a:avLst/>
              <a:gdLst>
                <a:gd name="T0" fmla="*/ 2 w 60"/>
                <a:gd name="T1" fmla="*/ 0 h 49"/>
                <a:gd name="T2" fmla="*/ 0 w 60"/>
                <a:gd name="T3" fmla="*/ 2 h 49"/>
                <a:gd name="T4" fmla="*/ 2 w 60"/>
                <a:gd name="T5" fmla="*/ 2 h 49"/>
                <a:gd name="T6" fmla="*/ 2 w 60"/>
                <a:gd name="T7" fmla="*/ 2 h 49"/>
                <a:gd name="T8" fmla="*/ 2 w 60"/>
                <a:gd name="T9" fmla="*/ 2 h 49"/>
                <a:gd name="T10" fmla="*/ 2 w 60"/>
                <a:gd name="T11" fmla="*/ 2 h 49"/>
                <a:gd name="T12" fmla="*/ 2 w 60"/>
                <a:gd name="T13" fmla="*/ 2 h 49"/>
                <a:gd name="T14" fmla="*/ 2 w 60"/>
                <a:gd name="T15" fmla="*/ 2 h 49"/>
                <a:gd name="T16" fmla="*/ 2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0" name="Freeform 72"/>
            <p:cNvSpPr>
              <a:spLocks/>
            </p:cNvSpPr>
            <p:nvPr userDrawn="1"/>
          </p:nvSpPr>
          <p:spPr bwMode="invGray">
            <a:xfrm>
              <a:off x="4276" y="3336"/>
              <a:ext cx="25" cy="30"/>
            </a:xfrm>
            <a:custGeom>
              <a:avLst/>
              <a:gdLst>
                <a:gd name="T0" fmla="*/ 2 w 32"/>
                <a:gd name="T1" fmla="*/ 0 h 44"/>
                <a:gd name="T2" fmla="*/ 2 w 32"/>
                <a:gd name="T3" fmla="*/ 1 h 44"/>
                <a:gd name="T4" fmla="*/ 2 w 32"/>
                <a:gd name="T5" fmla="*/ 1 h 44"/>
                <a:gd name="T6" fmla="*/ 2 w 32"/>
                <a:gd name="T7" fmla="*/ 1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1" name="Freeform 73"/>
            <p:cNvSpPr>
              <a:spLocks/>
            </p:cNvSpPr>
            <p:nvPr userDrawn="1"/>
          </p:nvSpPr>
          <p:spPr bwMode="invGray">
            <a:xfrm>
              <a:off x="4544" y="3293"/>
              <a:ext cx="46" cy="43"/>
            </a:xfrm>
            <a:custGeom>
              <a:avLst/>
              <a:gdLst>
                <a:gd name="T0" fmla="*/ 2 w 61"/>
                <a:gd name="T1" fmla="*/ 0 h 63"/>
                <a:gd name="T2" fmla="*/ 0 w 61"/>
                <a:gd name="T3" fmla="*/ 1 h 63"/>
                <a:gd name="T4" fmla="*/ 2 w 61"/>
                <a:gd name="T5" fmla="*/ 1 h 63"/>
                <a:gd name="T6" fmla="*/ 2 w 61"/>
                <a:gd name="T7" fmla="*/ 1 h 63"/>
                <a:gd name="T8" fmla="*/ 2 w 61"/>
                <a:gd name="T9" fmla="*/ 1 h 63"/>
                <a:gd name="T10" fmla="*/ 2 w 61"/>
                <a:gd name="T11" fmla="*/ 1 h 63"/>
                <a:gd name="T12" fmla="*/ 2 w 61"/>
                <a:gd name="T13" fmla="*/ 1 h 63"/>
                <a:gd name="T14" fmla="*/ 2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2" name="Freeform 74"/>
            <p:cNvSpPr>
              <a:spLocks/>
            </p:cNvSpPr>
            <p:nvPr userDrawn="1"/>
          </p:nvSpPr>
          <p:spPr bwMode="invGray">
            <a:xfrm>
              <a:off x="4147" y="3352"/>
              <a:ext cx="47" cy="51"/>
            </a:xfrm>
            <a:custGeom>
              <a:avLst/>
              <a:gdLst>
                <a:gd name="T0" fmla="*/ 2 w 61"/>
                <a:gd name="T1" fmla="*/ 2 h 67"/>
                <a:gd name="T2" fmla="*/ 2 w 61"/>
                <a:gd name="T3" fmla="*/ 2 h 67"/>
                <a:gd name="T4" fmla="*/ 2 w 61"/>
                <a:gd name="T5" fmla="*/ 2 h 67"/>
                <a:gd name="T6" fmla="*/ 2 w 61"/>
                <a:gd name="T7" fmla="*/ 2 h 67"/>
                <a:gd name="T8" fmla="*/ 2 w 61"/>
                <a:gd name="T9" fmla="*/ 2 h 67"/>
                <a:gd name="T10" fmla="*/ 2 w 61"/>
                <a:gd name="T11" fmla="*/ 2 h 67"/>
                <a:gd name="T12" fmla="*/ 2 w 61"/>
                <a:gd name="T13" fmla="*/ 2 h 67"/>
                <a:gd name="T14" fmla="*/ 2 w 61"/>
                <a:gd name="T15" fmla="*/ 2 h 67"/>
                <a:gd name="T16" fmla="*/ 2 w 61"/>
                <a:gd name="T17" fmla="*/ 2 h 67"/>
                <a:gd name="T18" fmla="*/ 2 w 61"/>
                <a:gd name="T19" fmla="*/ 2 h 67"/>
                <a:gd name="T20" fmla="*/ 2 w 61"/>
                <a:gd name="T21" fmla="*/ 2 h 67"/>
                <a:gd name="T22" fmla="*/ 2 w 61"/>
                <a:gd name="T23" fmla="*/ 2 h 67"/>
                <a:gd name="T24" fmla="*/ 2 w 61"/>
                <a:gd name="T25" fmla="*/ 2 h 67"/>
                <a:gd name="T26" fmla="*/ 2 w 61"/>
                <a:gd name="T27" fmla="*/ 2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3" name="Freeform 75"/>
            <p:cNvSpPr>
              <a:spLocks/>
            </p:cNvSpPr>
            <p:nvPr userDrawn="1"/>
          </p:nvSpPr>
          <p:spPr bwMode="invGray">
            <a:xfrm>
              <a:off x="4098" y="3371"/>
              <a:ext cx="32" cy="27"/>
            </a:xfrm>
            <a:custGeom>
              <a:avLst/>
              <a:gdLst>
                <a:gd name="T0" fmla="*/ 1 w 43"/>
                <a:gd name="T1" fmla="*/ 2 h 36"/>
                <a:gd name="T2" fmla="*/ 1 w 43"/>
                <a:gd name="T3" fmla="*/ 2 h 36"/>
                <a:gd name="T4" fmla="*/ 1 w 43"/>
                <a:gd name="T5" fmla="*/ 2 h 36"/>
                <a:gd name="T6" fmla="*/ 1 w 43"/>
                <a:gd name="T7" fmla="*/ 2 h 36"/>
                <a:gd name="T8" fmla="*/ 1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4" name="Freeform 76"/>
            <p:cNvSpPr>
              <a:spLocks/>
            </p:cNvSpPr>
            <p:nvPr userDrawn="1"/>
          </p:nvSpPr>
          <p:spPr bwMode="invGray">
            <a:xfrm>
              <a:off x="4077" y="3342"/>
              <a:ext cx="24" cy="31"/>
            </a:xfrm>
            <a:custGeom>
              <a:avLst/>
              <a:gdLst>
                <a:gd name="T0" fmla="*/ 2 w 32"/>
                <a:gd name="T1" fmla="*/ 0 h 41"/>
                <a:gd name="T2" fmla="*/ 0 w 32"/>
                <a:gd name="T3" fmla="*/ 2 h 41"/>
                <a:gd name="T4" fmla="*/ 2 w 32"/>
                <a:gd name="T5" fmla="*/ 2 h 41"/>
                <a:gd name="T6" fmla="*/ 2 w 32"/>
                <a:gd name="T7" fmla="*/ 2 h 41"/>
                <a:gd name="T8" fmla="*/ 2 w 32"/>
                <a:gd name="T9" fmla="*/ 2 h 41"/>
                <a:gd name="T10" fmla="*/ 2 w 32"/>
                <a:gd name="T11" fmla="*/ 2 h 41"/>
                <a:gd name="T12" fmla="*/ 2 w 32"/>
                <a:gd name="T13" fmla="*/ 2 h 41"/>
                <a:gd name="T14" fmla="*/ 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5" name="Freeform 77"/>
            <p:cNvSpPr>
              <a:spLocks/>
            </p:cNvSpPr>
            <p:nvPr userDrawn="1"/>
          </p:nvSpPr>
          <p:spPr bwMode="invGray">
            <a:xfrm>
              <a:off x="4111" y="3352"/>
              <a:ext cx="32" cy="25"/>
            </a:xfrm>
            <a:custGeom>
              <a:avLst/>
              <a:gdLst>
                <a:gd name="T0" fmla="*/ 1 w 45"/>
                <a:gd name="T1" fmla="*/ 0 h 32"/>
                <a:gd name="T2" fmla="*/ 0 w 45"/>
                <a:gd name="T3" fmla="*/ 2 h 32"/>
                <a:gd name="T4" fmla="*/ 1 w 45"/>
                <a:gd name="T5" fmla="*/ 2 h 32"/>
                <a:gd name="T6" fmla="*/ 1 w 45"/>
                <a:gd name="T7" fmla="*/ 2 h 32"/>
                <a:gd name="T8" fmla="*/ 1 w 45"/>
                <a:gd name="T9" fmla="*/ 2 h 32"/>
                <a:gd name="T10" fmla="*/ 1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6" name="Freeform 78"/>
            <p:cNvSpPr>
              <a:spLocks/>
            </p:cNvSpPr>
            <p:nvPr userDrawn="1"/>
          </p:nvSpPr>
          <p:spPr bwMode="invGray">
            <a:xfrm>
              <a:off x="4062" y="3021"/>
              <a:ext cx="27" cy="55"/>
            </a:xfrm>
            <a:custGeom>
              <a:avLst/>
              <a:gdLst>
                <a:gd name="T0" fmla="*/ 2 w 35"/>
                <a:gd name="T1" fmla="*/ 0 h 74"/>
                <a:gd name="T2" fmla="*/ 2 w 35"/>
                <a:gd name="T3" fmla="*/ 1 h 74"/>
                <a:gd name="T4" fmla="*/ 2 w 35"/>
                <a:gd name="T5" fmla="*/ 1 h 74"/>
                <a:gd name="T6" fmla="*/ 0 w 35"/>
                <a:gd name="T7" fmla="*/ 1 h 74"/>
                <a:gd name="T8" fmla="*/ 2 w 35"/>
                <a:gd name="T9" fmla="*/ 1 h 74"/>
                <a:gd name="T10" fmla="*/ 2 w 35"/>
                <a:gd name="T11" fmla="*/ 1 h 74"/>
                <a:gd name="T12" fmla="*/ 2 w 35"/>
                <a:gd name="T13" fmla="*/ 1 h 74"/>
                <a:gd name="T14" fmla="*/ 2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7" name="Freeform 79"/>
            <p:cNvSpPr>
              <a:spLocks/>
            </p:cNvSpPr>
            <p:nvPr userDrawn="1"/>
          </p:nvSpPr>
          <p:spPr bwMode="invGray">
            <a:xfrm>
              <a:off x="4114" y="3012"/>
              <a:ext cx="19" cy="55"/>
            </a:xfrm>
            <a:custGeom>
              <a:avLst/>
              <a:gdLst>
                <a:gd name="T0" fmla="*/ 2 w 25"/>
                <a:gd name="T1" fmla="*/ 2 h 73"/>
                <a:gd name="T2" fmla="*/ 2 w 25"/>
                <a:gd name="T3" fmla="*/ 2 h 73"/>
                <a:gd name="T4" fmla="*/ 0 w 25"/>
                <a:gd name="T5" fmla="*/ 2 h 73"/>
                <a:gd name="T6" fmla="*/ 2 w 25"/>
                <a:gd name="T7" fmla="*/ 2 h 73"/>
                <a:gd name="T8" fmla="*/ 2 w 25"/>
                <a:gd name="T9" fmla="*/ 2 h 73"/>
                <a:gd name="T10" fmla="*/ 2 w 25"/>
                <a:gd name="T11" fmla="*/ 2 h 73"/>
                <a:gd name="T12" fmla="*/ 2 w 25"/>
                <a:gd name="T13" fmla="*/ 2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8" name="Freeform 80"/>
            <p:cNvSpPr>
              <a:spLocks/>
            </p:cNvSpPr>
            <p:nvPr userDrawn="1"/>
          </p:nvSpPr>
          <p:spPr bwMode="invGray">
            <a:xfrm>
              <a:off x="4135" y="2995"/>
              <a:ext cx="8" cy="25"/>
            </a:xfrm>
            <a:custGeom>
              <a:avLst/>
              <a:gdLst>
                <a:gd name="T0" fmla="*/ 1 w 14"/>
                <a:gd name="T1" fmla="*/ 0 h 33"/>
                <a:gd name="T2" fmla="*/ 1 w 14"/>
                <a:gd name="T3" fmla="*/ 2 h 33"/>
                <a:gd name="T4" fmla="*/ 1 w 14"/>
                <a:gd name="T5" fmla="*/ 2 h 33"/>
                <a:gd name="T6" fmla="*/ 1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9" name="Freeform 81"/>
            <p:cNvSpPr>
              <a:spLocks/>
            </p:cNvSpPr>
            <p:nvPr userDrawn="1"/>
          </p:nvSpPr>
          <p:spPr bwMode="invGray">
            <a:xfrm>
              <a:off x="4145" y="3007"/>
              <a:ext cx="22" cy="44"/>
            </a:xfrm>
            <a:custGeom>
              <a:avLst/>
              <a:gdLst>
                <a:gd name="T0" fmla="*/ 2 w 28"/>
                <a:gd name="T1" fmla="*/ 0 h 64"/>
                <a:gd name="T2" fmla="*/ 2 w 28"/>
                <a:gd name="T3" fmla="*/ 1 h 64"/>
                <a:gd name="T4" fmla="*/ 2 w 28"/>
                <a:gd name="T5" fmla="*/ 1 h 64"/>
                <a:gd name="T6" fmla="*/ 2 w 28"/>
                <a:gd name="T7" fmla="*/ 1 h 64"/>
                <a:gd name="T8" fmla="*/ 0 w 28"/>
                <a:gd name="T9" fmla="*/ 1 h 64"/>
                <a:gd name="T10" fmla="*/ 2 w 28"/>
                <a:gd name="T11" fmla="*/ 1 h 64"/>
                <a:gd name="T12" fmla="*/ 2 w 28"/>
                <a:gd name="T13" fmla="*/ 1 h 64"/>
                <a:gd name="T14" fmla="*/ 2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0" name="Freeform 82"/>
            <p:cNvSpPr>
              <a:spLocks/>
            </p:cNvSpPr>
            <p:nvPr userDrawn="1"/>
          </p:nvSpPr>
          <p:spPr bwMode="invGray">
            <a:xfrm>
              <a:off x="3876" y="3076"/>
              <a:ext cx="12" cy="27"/>
            </a:xfrm>
            <a:custGeom>
              <a:avLst/>
              <a:gdLst>
                <a:gd name="T0" fmla="*/ 2 w 16"/>
                <a:gd name="T1" fmla="*/ 2 h 36"/>
                <a:gd name="T2" fmla="*/ 0 w 16"/>
                <a:gd name="T3" fmla="*/ 2 h 36"/>
                <a:gd name="T4" fmla="*/ 2 w 16"/>
                <a:gd name="T5" fmla="*/ 2 h 36"/>
                <a:gd name="T6" fmla="*/ 2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1" name="Freeform 83"/>
            <p:cNvSpPr>
              <a:spLocks/>
            </p:cNvSpPr>
            <p:nvPr userDrawn="1"/>
          </p:nvSpPr>
          <p:spPr bwMode="invGray">
            <a:xfrm>
              <a:off x="3866" y="3053"/>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2" name="Freeform 84"/>
            <p:cNvSpPr>
              <a:spLocks/>
            </p:cNvSpPr>
            <p:nvPr userDrawn="1"/>
          </p:nvSpPr>
          <p:spPr bwMode="invGray">
            <a:xfrm>
              <a:off x="3862" y="3035"/>
              <a:ext cx="11" cy="14"/>
            </a:xfrm>
            <a:custGeom>
              <a:avLst/>
              <a:gdLst>
                <a:gd name="T0" fmla="*/ 1 w 16"/>
                <a:gd name="T1" fmla="*/ 1 h 19"/>
                <a:gd name="T2" fmla="*/ 0 w 16"/>
                <a:gd name="T3" fmla="*/ 1 h 19"/>
                <a:gd name="T4" fmla="*/ 1 w 16"/>
                <a:gd name="T5" fmla="*/ 1 h 19"/>
                <a:gd name="T6" fmla="*/ 1 w 16"/>
                <a:gd name="T7" fmla="*/ 1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3" name="Freeform 85"/>
            <p:cNvSpPr>
              <a:spLocks/>
            </p:cNvSpPr>
            <p:nvPr userDrawn="1"/>
          </p:nvSpPr>
          <p:spPr bwMode="invGray">
            <a:xfrm>
              <a:off x="3850" y="2995"/>
              <a:ext cx="11" cy="16"/>
            </a:xfrm>
            <a:custGeom>
              <a:avLst/>
              <a:gdLst>
                <a:gd name="T0" fmla="*/ 2 w 14"/>
                <a:gd name="T1" fmla="*/ 0 h 25"/>
                <a:gd name="T2" fmla="*/ 0 w 14"/>
                <a:gd name="T3" fmla="*/ 1 h 25"/>
                <a:gd name="T4" fmla="*/ 2 w 14"/>
                <a:gd name="T5" fmla="*/ 1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4" name="Freeform 86"/>
            <p:cNvSpPr>
              <a:spLocks/>
            </p:cNvSpPr>
            <p:nvPr userDrawn="1"/>
          </p:nvSpPr>
          <p:spPr bwMode="invGray">
            <a:xfrm>
              <a:off x="3852" y="3020"/>
              <a:ext cx="16" cy="13"/>
            </a:xfrm>
            <a:custGeom>
              <a:avLst/>
              <a:gdLst>
                <a:gd name="T0" fmla="*/ 1 w 22"/>
                <a:gd name="T1" fmla="*/ 0 h 18"/>
                <a:gd name="T2" fmla="*/ 1 w 22"/>
                <a:gd name="T3" fmla="*/ 1 h 18"/>
                <a:gd name="T4" fmla="*/ 1 w 22"/>
                <a:gd name="T5" fmla="*/ 1 h 18"/>
                <a:gd name="T6" fmla="*/ 1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5" name="Freeform 87"/>
            <p:cNvSpPr>
              <a:spLocks/>
            </p:cNvSpPr>
            <p:nvPr userDrawn="1"/>
          </p:nvSpPr>
          <p:spPr bwMode="invGray">
            <a:xfrm>
              <a:off x="4688" y="3643"/>
              <a:ext cx="46" cy="57"/>
            </a:xfrm>
            <a:custGeom>
              <a:avLst/>
              <a:gdLst>
                <a:gd name="T0" fmla="*/ 2 w 60"/>
                <a:gd name="T1" fmla="*/ 1 h 81"/>
                <a:gd name="T2" fmla="*/ 2 w 60"/>
                <a:gd name="T3" fmla="*/ 1 h 81"/>
                <a:gd name="T4" fmla="*/ 2 w 60"/>
                <a:gd name="T5" fmla="*/ 1 h 81"/>
                <a:gd name="T6" fmla="*/ 2 w 60"/>
                <a:gd name="T7" fmla="*/ 1 h 81"/>
                <a:gd name="T8" fmla="*/ 2 w 60"/>
                <a:gd name="T9" fmla="*/ 1 h 81"/>
                <a:gd name="T10" fmla="*/ 2 w 60"/>
                <a:gd name="T11" fmla="*/ 1 h 81"/>
                <a:gd name="T12" fmla="*/ 2 w 60"/>
                <a:gd name="T13" fmla="*/ 1 h 81"/>
                <a:gd name="T14" fmla="*/ 2 w 60"/>
                <a:gd name="T15" fmla="*/ 1 h 81"/>
                <a:gd name="T16" fmla="*/ 2 w 60"/>
                <a:gd name="T17" fmla="*/ 1 h 81"/>
                <a:gd name="T18" fmla="*/ 2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6" name="Freeform 88"/>
            <p:cNvSpPr>
              <a:spLocks/>
            </p:cNvSpPr>
            <p:nvPr userDrawn="1"/>
          </p:nvSpPr>
          <p:spPr bwMode="invGray">
            <a:xfrm>
              <a:off x="4919" y="3594"/>
              <a:ext cx="53" cy="46"/>
            </a:xfrm>
            <a:custGeom>
              <a:avLst/>
              <a:gdLst>
                <a:gd name="T0" fmla="*/ 1 w 71"/>
                <a:gd name="T1" fmla="*/ 2 h 61"/>
                <a:gd name="T2" fmla="*/ 1 w 71"/>
                <a:gd name="T3" fmla="*/ 2 h 61"/>
                <a:gd name="T4" fmla="*/ 1 w 71"/>
                <a:gd name="T5" fmla="*/ 2 h 61"/>
                <a:gd name="T6" fmla="*/ 1 w 71"/>
                <a:gd name="T7" fmla="*/ 2 h 61"/>
                <a:gd name="T8" fmla="*/ 1 w 71"/>
                <a:gd name="T9" fmla="*/ 2 h 61"/>
                <a:gd name="T10" fmla="*/ 1 w 71"/>
                <a:gd name="T11" fmla="*/ 2 h 61"/>
                <a:gd name="T12" fmla="*/ 1 w 71"/>
                <a:gd name="T13" fmla="*/ 0 h 61"/>
                <a:gd name="T14" fmla="*/ 1 w 71"/>
                <a:gd name="T15" fmla="*/ 2 h 61"/>
                <a:gd name="T16" fmla="*/ 1 w 71"/>
                <a:gd name="T17" fmla="*/ 2 h 61"/>
                <a:gd name="T18" fmla="*/ 1 w 71"/>
                <a:gd name="T19" fmla="*/ 2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7" name="Freeform 89"/>
            <p:cNvSpPr>
              <a:spLocks/>
            </p:cNvSpPr>
            <p:nvPr userDrawn="1"/>
          </p:nvSpPr>
          <p:spPr bwMode="invGray">
            <a:xfrm>
              <a:off x="4759" y="3569"/>
              <a:ext cx="17" cy="23"/>
            </a:xfrm>
            <a:custGeom>
              <a:avLst/>
              <a:gdLst>
                <a:gd name="T0" fmla="*/ 1 w 23"/>
                <a:gd name="T1" fmla="*/ 0 h 30"/>
                <a:gd name="T2" fmla="*/ 0 w 23"/>
                <a:gd name="T3" fmla="*/ 2 h 30"/>
                <a:gd name="T4" fmla="*/ 1 w 23"/>
                <a:gd name="T5" fmla="*/ 2 h 30"/>
                <a:gd name="T6" fmla="*/ 1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8" name="Freeform 90"/>
            <p:cNvSpPr>
              <a:spLocks/>
            </p:cNvSpPr>
            <p:nvPr userDrawn="1"/>
          </p:nvSpPr>
          <p:spPr bwMode="invGray">
            <a:xfrm>
              <a:off x="4751" y="3547"/>
              <a:ext cx="19" cy="17"/>
            </a:xfrm>
            <a:custGeom>
              <a:avLst/>
              <a:gdLst>
                <a:gd name="T0" fmla="*/ 1 w 26"/>
                <a:gd name="T1" fmla="*/ 0 h 23"/>
                <a:gd name="T2" fmla="*/ 0 w 26"/>
                <a:gd name="T3" fmla="*/ 1 h 23"/>
                <a:gd name="T4" fmla="*/ 1 w 26"/>
                <a:gd name="T5" fmla="*/ 1 h 23"/>
                <a:gd name="T6" fmla="*/ 1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9" name="Freeform 91"/>
            <p:cNvSpPr>
              <a:spLocks/>
            </p:cNvSpPr>
            <p:nvPr userDrawn="1"/>
          </p:nvSpPr>
          <p:spPr bwMode="invGray">
            <a:xfrm>
              <a:off x="4598" y="3352"/>
              <a:ext cx="24" cy="32"/>
            </a:xfrm>
            <a:custGeom>
              <a:avLst/>
              <a:gdLst>
                <a:gd name="T0" fmla="*/ 2 w 32"/>
                <a:gd name="T1" fmla="*/ 0 h 44"/>
                <a:gd name="T2" fmla="*/ 2 w 32"/>
                <a:gd name="T3" fmla="*/ 1 h 44"/>
                <a:gd name="T4" fmla="*/ 2 w 32"/>
                <a:gd name="T5" fmla="*/ 1 h 44"/>
                <a:gd name="T6" fmla="*/ 2 w 32"/>
                <a:gd name="T7" fmla="*/ 1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0" name="Freeform 92"/>
            <p:cNvSpPr>
              <a:spLocks/>
            </p:cNvSpPr>
            <p:nvPr userDrawn="1"/>
          </p:nvSpPr>
          <p:spPr bwMode="invGray">
            <a:xfrm>
              <a:off x="4632" y="3396"/>
              <a:ext cx="27" cy="33"/>
            </a:xfrm>
            <a:custGeom>
              <a:avLst/>
              <a:gdLst>
                <a:gd name="T0" fmla="*/ 2 w 34"/>
                <a:gd name="T1" fmla="*/ 0 h 44"/>
                <a:gd name="T2" fmla="*/ 2 w 34"/>
                <a:gd name="T3" fmla="*/ 2 h 44"/>
                <a:gd name="T4" fmla="*/ 2 w 34"/>
                <a:gd name="T5" fmla="*/ 2 h 44"/>
                <a:gd name="T6" fmla="*/ 2 w 34"/>
                <a:gd name="T7" fmla="*/ 2 h 44"/>
                <a:gd name="T8" fmla="*/ 2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1" name="Freeform 93"/>
            <p:cNvSpPr>
              <a:spLocks/>
            </p:cNvSpPr>
            <p:nvPr userDrawn="1"/>
          </p:nvSpPr>
          <p:spPr bwMode="invGray">
            <a:xfrm>
              <a:off x="4659" y="3459"/>
              <a:ext cx="28" cy="28"/>
            </a:xfrm>
            <a:custGeom>
              <a:avLst/>
              <a:gdLst>
                <a:gd name="T0" fmla="*/ 1 w 38"/>
                <a:gd name="T1" fmla="*/ 2 h 37"/>
                <a:gd name="T2" fmla="*/ 1 w 38"/>
                <a:gd name="T3" fmla="*/ 2 h 37"/>
                <a:gd name="T4" fmla="*/ 1 w 38"/>
                <a:gd name="T5" fmla="*/ 2 h 37"/>
                <a:gd name="T6" fmla="*/ 1 w 38"/>
                <a:gd name="T7" fmla="*/ 2 h 37"/>
                <a:gd name="T8" fmla="*/ 1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2" name="Freeform 94"/>
            <p:cNvSpPr>
              <a:spLocks/>
            </p:cNvSpPr>
            <p:nvPr userDrawn="1"/>
          </p:nvSpPr>
          <p:spPr bwMode="invGray">
            <a:xfrm>
              <a:off x="4693" y="3448"/>
              <a:ext cx="28" cy="27"/>
            </a:xfrm>
            <a:custGeom>
              <a:avLst/>
              <a:gdLst>
                <a:gd name="T0" fmla="*/ 1 w 38"/>
                <a:gd name="T1" fmla="*/ 2 h 34"/>
                <a:gd name="T2" fmla="*/ 1 w 38"/>
                <a:gd name="T3" fmla="*/ 2 h 34"/>
                <a:gd name="T4" fmla="*/ 1 w 38"/>
                <a:gd name="T5" fmla="*/ 2 h 34"/>
                <a:gd name="T6" fmla="*/ 1 w 38"/>
                <a:gd name="T7" fmla="*/ 2 h 34"/>
                <a:gd name="T8" fmla="*/ 1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3" name="Freeform 95"/>
            <p:cNvSpPr>
              <a:spLocks/>
            </p:cNvSpPr>
            <p:nvPr userDrawn="1"/>
          </p:nvSpPr>
          <p:spPr bwMode="invGray">
            <a:xfrm>
              <a:off x="4683" y="3413"/>
              <a:ext cx="27" cy="17"/>
            </a:xfrm>
            <a:custGeom>
              <a:avLst/>
              <a:gdLst>
                <a:gd name="T0" fmla="*/ 2 w 35"/>
                <a:gd name="T1" fmla="*/ 1 h 27"/>
                <a:gd name="T2" fmla="*/ 2 w 35"/>
                <a:gd name="T3" fmla="*/ 1 h 27"/>
                <a:gd name="T4" fmla="*/ 2 w 35"/>
                <a:gd name="T5" fmla="*/ 1 h 27"/>
                <a:gd name="T6" fmla="*/ 2 w 35"/>
                <a:gd name="T7" fmla="*/ 1 h 27"/>
                <a:gd name="T8" fmla="*/ 2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4" name="Freeform 96"/>
            <p:cNvSpPr>
              <a:spLocks/>
            </p:cNvSpPr>
            <p:nvPr userDrawn="1"/>
          </p:nvSpPr>
          <p:spPr bwMode="invGray">
            <a:xfrm>
              <a:off x="4657" y="3388"/>
              <a:ext cx="26" cy="35"/>
            </a:xfrm>
            <a:custGeom>
              <a:avLst/>
              <a:gdLst>
                <a:gd name="T0" fmla="*/ 1 w 35"/>
                <a:gd name="T1" fmla="*/ 1 h 47"/>
                <a:gd name="T2" fmla="*/ 1 w 35"/>
                <a:gd name="T3" fmla="*/ 1 h 47"/>
                <a:gd name="T4" fmla="*/ 1 w 35"/>
                <a:gd name="T5" fmla="*/ 1 h 47"/>
                <a:gd name="T6" fmla="*/ 1 w 35"/>
                <a:gd name="T7" fmla="*/ 1 h 47"/>
                <a:gd name="T8" fmla="*/ 1 w 35"/>
                <a:gd name="T9" fmla="*/ 1 h 47"/>
                <a:gd name="T10" fmla="*/ 1 w 35"/>
                <a:gd name="T11" fmla="*/ 1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5" name="Freeform 97"/>
            <p:cNvSpPr>
              <a:spLocks/>
            </p:cNvSpPr>
            <p:nvPr userDrawn="1"/>
          </p:nvSpPr>
          <p:spPr bwMode="invGray">
            <a:xfrm>
              <a:off x="4625" y="3372"/>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6" name="Freeform 98"/>
            <p:cNvSpPr>
              <a:spLocks/>
            </p:cNvSpPr>
            <p:nvPr userDrawn="1"/>
          </p:nvSpPr>
          <p:spPr bwMode="invGray">
            <a:xfrm>
              <a:off x="4665" y="3425"/>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7" name="Freeform 99"/>
            <p:cNvSpPr>
              <a:spLocks/>
            </p:cNvSpPr>
            <p:nvPr userDrawn="1"/>
          </p:nvSpPr>
          <p:spPr bwMode="invGray">
            <a:xfrm>
              <a:off x="3055" y="2051"/>
              <a:ext cx="141" cy="108"/>
            </a:xfrm>
            <a:custGeom>
              <a:avLst/>
              <a:gdLst>
                <a:gd name="T0" fmla="*/ 1 w 189"/>
                <a:gd name="T1" fmla="*/ 2 h 144"/>
                <a:gd name="T2" fmla="*/ 1 w 189"/>
                <a:gd name="T3" fmla="*/ 2 h 144"/>
                <a:gd name="T4" fmla="*/ 1 w 189"/>
                <a:gd name="T5" fmla="*/ 2 h 144"/>
                <a:gd name="T6" fmla="*/ 1 w 189"/>
                <a:gd name="T7" fmla="*/ 2 h 144"/>
                <a:gd name="T8" fmla="*/ 1 w 189"/>
                <a:gd name="T9" fmla="*/ 2 h 144"/>
                <a:gd name="T10" fmla="*/ 1 w 189"/>
                <a:gd name="T11" fmla="*/ 2 h 144"/>
                <a:gd name="T12" fmla="*/ 1 w 189"/>
                <a:gd name="T13" fmla="*/ 2 h 144"/>
                <a:gd name="T14" fmla="*/ 1 w 189"/>
                <a:gd name="T15" fmla="*/ 2 h 144"/>
                <a:gd name="T16" fmla="*/ 1 w 189"/>
                <a:gd name="T17" fmla="*/ 2 h 144"/>
                <a:gd name="T18" fmla="*/ 1 w 189"/>
                <a:gd name="T19" fmla="*/ 2 h 144"/>
                <a:gd name="T20" fmla="*/ 1 w 189"/>
                <a:gd name="T21" fmla="*/ 2 h 144"/>
                <a:gd name="T22" fmla="*/ 1 w 189"/>
                <a:gd name="T23" fmla="*/ 2 h 144"/>
                <a:gd name="T24" fmla="*/ 1 w 189"/>
                <a:gd name="T25" fmla="*/ 2 h 144"/>
                <a:gd name="T26" fmla="*/ 1 w 189"/>
                <a:gd name="T27" fmla="*/ 2 h 144"/>
                <a:gd name="T28" fmla="*/ 1 w 189"/>
                <a:gd name="T29" fmla="*/ 2 h 144"/>
                <a:gd name="T30" fmla="*/ 1 w 189"/>
                <a:gd name="T31" fmla="*/ 2 h 144"/>
                <a:gd name="T32" fmla="*/ 1 w 189"/>
                <a:gd name="T33" fmla="*/ 2 h 144"/>
                <a:gd name="T34" fmla="*/ 1 w 189"/>
                <a:gd name="T35" fmla="*/ 2 h 144"/>
                <a:gd name="T36" fmla="*/ 1 w 189"/>
                <a:gd name="T37" fmla="*/ 2 h 144"/>
                <a:gd name="T38" fmla="*/ 1 w 189"/>
                <a:gd name="T39" fmla="*/ 2 h 144"/>
                <a:gd name="T40" fmla="*/ 1 w 189"/>
                <a:gd name="T41" fmla="*/ 2 h 144"/>
                <a:gd name="T42" fmla="*/ 1 w 189"/>
                <a:gd name="T43" fmla="*/ 2 h 144"/>
                <a:gd name="T44" fmla="*/ 1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8" name="Freeform 100"/>
            <p:cNvSpPr>
              <a:spLocks/>
            </p:cNvSpPr>
            <p:nvPr userDrawn="1"/>
          </p:nvSpPr>
          <p:spPr bwMode="invGray">
            <a:xfrm>
              <a:off x="3139" y="2155"/>
              <a:ext cx="39" cy="12"/>
            </a:xfrm>
            <a:custGeom>
              <a:avLst/>
              <a:gdLst>
                <a:gd name="T0" fmla="*/ 1 w 53"/>
                <a:gd name="T1" fmla="*/ 0 h 17"/>
                <a:gd name="T2" fmla="*/ 1 w 53"/>
                <a:gd name="T3" fmla="*/ 1 h 17"/>
                <a:gd name="T4" fmla="*/ 1 w 53"/>
                <a:gd name="T5" fmla="*/ 1 h 17"/>
                <a:gd name="T6" fmla="*/ 1 w 53"/>
                <a:gd name="T7" fmla="*/ 1 h 17"/>
                <a:gd name="T8" fmla="*/ 1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9" name="Freeform 101"/>
            <p:cNvSpPr>
              <a:spLocks/>
            </p:cNvSpPr>
            <p:nvPr userDrawn="1"/>
          </p:nvSpPr>
          <p:spPr bwMode="invGray">
            <a:xfrm>
              <a:off x="3344" y="1999"/>
              <a:ext cx="42" cy="27"/>
            </a:xfrm>
            <a:custGeom>
              <a:avLst/>
              <a:gdLst>
                <a:gd name="T0" fmla="*/ 1 w 57"/>
                <a:gd name="T1" fmla="*/ 1 h 37"/>
                <a:gd name="T2" fmla="*/ 1 w 57"/>
                <a:gd name="T3" fmla="*/ 1 h 37"/>
                <a:gd name="T4" fmla="*/ 1 w 57"/>
                <a:gd name="T5" fmla="*/ 1 h 37"/>
                <a:gd name="T6" fmla="*/ 1 w 57"/>
                <a:gd name="T7" fmla="*/ 1 h 37"/>
                <a:gd name="T8" fmla="*/ 1 w 57"/>
                <a:gd name="T9" fmla="*/ 0 h 37"/>
                <a:gd name="T10" fmla="*/ 1 w 57"/>
                <a:gd name="T11" fmla="*/ 1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0" name="Freeform 102"/>
            <p:cNvSpPr>
              <a:spLocks/>
            </p:cNvSpPr>
            <p:nvPr userDrawn="1"/>
          </p:nvSpPr>
          <p:spPr bwMode="invGray">
            <a:xfrm>
              <a:off x="3374" y="2011"/>
              <a:ext cx="50" cy="16"/>
            </a:xfrm>
            <a:custGeom>
              <a:avLst/>
              <a:gdLst>
                <a:gd name="T0" fmla="*/ 1 w 68"/>
                <a:gd name="T1" fmla="*/ 0 h 26"/>
                <a:gd name="T2" fmla="*/ 1 w 68"/>
                <a:gd name="T3" fmla="*/ 1 h 26"/>
                <a:gd name="T4" fmla="*/ 1 w 68"/>
                <a:gd name="T5" fmla="*/ 1 h 26"/>
                <a:gd name="T6" fmla="*/ 1 w 68"/>
                <a:gd name="T7" fmla="*/ 1 h 26"/>
                <a:gd name="T8" fmla="*/ 1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1" name="Freeform 103"/>
            <p:cNvSpPr>
              <a:spLocks/>
            </p:cNvSpPr>
            <p:nvPr userDrawn="1"/>
          </p:nvSpPr>
          <p:spPr bwMode="invGray">
            <a:xfrm>
              <a:off x="3428" y="2015"/>
              <a:ext cx="49" cy="32"/>
            </a:xfrm>
            <a:custGeom>
              <a:avLst/>
              <a:gdLst>
                <a:gd name="T0" fmla="*/ 1 w 66"/>
                <a:gd name="T1" fmla="*/ 1 h 43"/>
                <a:gd name="T2" fmla="*/ 1 w 66"/>
                <a:gd name="T3" fmla="*/ 1 h 43"/>
                <a:gd name="T4" fmla="*/ 1 w 66"/>
                <a:gd name="T5" fmla="*/ 1 h 43"/>
                <a:gd name="T6" fmla="*/ 1 w 66"/>
                <a:gd name="T7" fmla="*/ 1 h 43"/>
                <a:gd name="T8" fmla="*/ 1 w 66"/>
                <a:gd name="T9" fmla="*/ 1 h 43"/>
                <a:gd name="T10" fmla="*/ 1 w 66"/>
                <a:gd name="T11" fmla="*/ 1 h 43"/>
                <a:gd name="T12" fmla="*/ 1 w 66"/>
                <a:gd name="T13" fmla="*/ 1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2" name="Freeform 104"/>
            <p:cNvSpPr>
              <a:spLocks/>
            </p:cNvSpPr>
            <p:nvPr userDrawn="1"/>
          </p:nvSpPr>
          <p:spPr bwMode="invGray">
            <a:xfrm>
              <a:off x="3777" y="2042"/>
              <a:ext cx="88" cy="31"/>
            </a:xfrm>
            <a:custGeom>
              <a:avLst/>
              <a:gdLst>
                <a:gd name="T0" fmla="*/ 2 w 117"/>
                <a:gd name="T1" fmla="*/ 0 h 41"/>
                <a:gd name="T2" fmla="*/ 2 w 117"/>
                <a:gd name="T3" fmla="*/ 2 h 41"/>
                <a:gd name="T4" fmla="*/ 2 w 117"/>
                <a:gd name="T5" fmla="*/ 2 h 41"/>
                <a:gd name="T6" fmla="*/ 2 w 117"/>
                <a:gd name="T7" fmla="*/ 2 h 41"/>
                <a:gd name="T8" fmla="*/ 2 w 117"/>
                <a:gd name="T9" fmla="*/ 2 h 41"/>
                <a:gd name="T10" fmla="*/ 2 w 117"/>
                <a:gd name="T11" fmla="*/ 2 h 41"/>
                <a:gd name="T12" fmla="*/ 2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3" name="Freeform 105"/>
            <p:cNvSpPr>
              <a:spLocks/>
            </p:cNvSpPr>
            <p:nvPr userDrawn="1"/>
          </p:nvSpPr>
          <p:spPr bwMode="invGray">
            <a:xfrm>
              <a:off x="3867" y="2041"/>
              <a:ext cx="43" cy="26"/>
            </a:xfrm>
            <a:custGeom>
              <a:avLst/>
              <a:gdLst>
                <a:gd name="T0" fmla="*/ 1 w 62"/>
                <a:gd name="T1" fmla="*/ 2 h 32"/>
                <a:gd name="T2" fmla="*/ 1 w 62"/>
                <a:gd name="T3" fmla="*/ 2 h 32"/>
                <a:gd name="T4" fmla="*/ 1 w 62"/>
                <a:gd name="T5" fmla="*/ 2 h 32"/>
                <a:gd name="T6" fmla="*/ 1 w 62"/>
                <a:gd name="T7" fmla="*/ 2 h 32"/>
                <a:gd name="T8" fmla="*/ 1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4" name="Freeform 106"/>
            <p:cNvSpPr>
              <a:spLocks/>
            </p:cNvSpPr>
            <p:nvPr userDrawn="1"/>
          </p:nvSpPr>
          <p:spPr bwMode="invGray">
            <a:xfrm>
              <a:off x="3846" y="2070"/>
              <a:ext cx="37" cy="17"/>
            </a:xfrm>
            <a:custGeom>
              <a:avLst/>
              <a:gdLst>
                <a:gd name="T0" fmla="*/ 2 w 49"/>
                <a:gd name="T1" fmla="*/ 1 h 23"/>
                <a:gd name="T2" fmla="*/ 2 w 49"/>
                <a:gd name="T3" fmla="*/ 1 h 23"/>
                <a:gd name="T4" fmla="*/ 2 w 49"/>
                <a:gd name="T5" fmla="*/ 1 h 23"/>
                <a:gd name="T6" fmla="*/ 2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5" name="Freeform 107"/>
            <p:cNvSpPr>
              <a:spLocks/>
            </p:cNvSpPr>
            <p:nvPr userDrawn="1"/>
          </p:nvSpPr>
          <p:spPr bwMode="invGray">
            <a:xfrm>
              <a:off x="4098" y="2294"/>
              <a:ext cx="74" cy="111"/>
            </a:xfrm>
            <a:custGeom>
              <a:avLst/>
              <a:gdLst>
                <a:gd name="T0" fmla="*/ 1 w 102"/>
                <a:gd name="T1" fmla="*/ 0 h 152"/>
                <a:gd name="T2" fmla="*/ 0 w 102"/>
                <a:gd name="T3" fmla="*/ 1 h 152"/>
                <a:gd name="T4" fmla="*/ 1 w 102"/>
                <a:gd name="T5" fmla="*/ 1 h 152"/>
                <a:gd name="T6" fmla="*/ 1 w 102"/>
                <a:gd name="T7" fmla="*/ 1 h 152"/>
                <a:gd name="T8" fmla="*/ 1 w 102"/>
                <a:gd name="T9" fmla="*/ 1 h 152"/>
                <a:gd name="T10" fmla="*/ 1 w 102"/>
                <a:gd name="T11" fmla="*/ 1 h 152"/>
                <a:gd name="T12" fmla="*/ 1 w 102"/>
                <a:gd name="T13" fmla="*/ 1 h 152"/>
                <a:gd name="T14" fmla="*/ 1 w 102"/>
                <a:gd name="T15" fmla="*/ 1 h 152"/>
                <a:gd name="T16" fmla="*/ 1 w 102"/>
                <a:gd name="T17" fmla="*/ 1 h 152"/>
                <a:gd name="T18" fmla="*/ 1 w 102"/>
                <a:gd name="T19" fmla="*/ 1 h 152"/>
                <a:gd name="T20" fmla="*/ 1 w 102"/>
                <a:gd name="T21" fmla="*/ 1 h 152"/>
                <a:gd name="T22" fmla="*/ 1 w 102"/>
                <a:gd name="T23" fmla="*/ 1 h 152"/>
                <a:gd name="T24" fmla="*/ 1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6" name="Freeform 108"/>
            <p:cNvSpPr>
              <a:spLocks/>
            </p:cNvSpPr>
            <p:nvPr userDrawn="1"/>
          </p:nvSpPr>
          <p:spPr bwMode="invGray">
            <a:xfrm>
              <a:off x="4159" y="2412"/>
              <a:ext cx="55" cy="80"/>
            </a:xfrm>
            <a:custGeom>
              <a:avLst/>
              <a:gdLst>
                <a:gd name="T0" fmla="*/ 1 w 74"/>
                <a:gd name="T1" fmla="*/ 2 h 103"/>
                <a:gd name="T2" fmla="*/ 1 w 74"/>
                <a:gd name="T3" fmla="*/ 2 h 103"/>
                <a:gd name="T4" fmla="*/ 1 w 74"/>
                <a:gd name="T5" fmla="*/ 2 h 103"/>
                <a:gd name="T6" fmla="*/ 1 w 74"/>
                <a:gd name="T7" fmla="*/ 2 h 103"/>
                <a:gd name="T8" fmla="*/ 1 w 74"/>
                <a:gd name="T9" fmla="*/ 2 h 103"/>
                <a:gd name="T10" fmla="*/ 1 w 74"/>
                <a:gd name="T11" fmla="*/ 2 h 103"/>
                <a:gd name="T12" fmla="*/ 0 w 74"/>
                <a:gd name="T13" fmla="*/ 2 h 103"/>
                <a:gd name="T14" fmla="*/ 1 w 74"/>
                <a:gd name="T15" fmla="*/ 2 h 103"/>
                <a:gd name="T16" fmla="*/ 1 w 74"/>
                <a:gd name="T17" fmla="*/ 2 h 103"/>
                <a:gd name="T18" fmla="*/ 1 w 74"/>
                <a:gd name="T19" fmla="*/ 2 h 103"/>
                <a:gd name="T20" fmla="*/ 1 w 74"/>
                <a:gd name="T21" fmla="*/ 2 h 103"/>
                <a:gd name="T22" fmla="*/ 1 w 74"/>
                <a:gd name="T23" fmla="*/ 2 h 103"/>
                <a:gd name="T24" fmla="*/ 1 w 74"/>
                <a:gd name="T25" fmla="*/ 2 h 103"/>
                <a:gd name="T26" fmla="*/ 1 w 74"/>
                <a:gd name="T27" fmla="*/ 2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7" name="Freeform 109"/>
            <p:cNvSpPr>
              <a:spLocks/>
            </p:cNvSpPr>
            <p:nvPr userDrawn="1"/>
          </p:nvSpPr>
          <p:spPr bwMode="invGray">
            <a:xfrm>
              <a:off x="4123" y="2492"/>
              <a:ext cx="109" cy="191"/>
            </a:xfrm>
            <a:custGeom>
              <a:avLst/>
              <a:gdLst>
                <a:gd name="T0" fmla="*/ 1 w 146"/>
                <a:gd name="T1" fmla="*/ 2 h 252"/>
                <a:gd name="T2" fmla="*/ 1 w 146"/>
                <a:gd name="T3" fmla="*/ 2 h 252"/>
                <a:gd name="T4" fmla="*/ 1 w 146"/>
                <a:gd name="T5" fmla="*/ 2 h 252"/>
                <a:gd name="T6" fmla="*/ 1 w 146"/>
                <a:gd name="T7" fmla="*/ 2 h 252"/>
                <a:gd name="T8" fmla="*/ 1 w 146"/>
                <a:gd name="T9" fmla="*/ 2 h 252"/>
                <a:gd name="T10" fmla="*/ 1 w 146"/>
                <a:gd name="T11" fmla="*/ 2 h 252"/>
                <a:gd name="T12" fmla="*/ 1 w 146"/>
                <a:gd name="T13" fmla="*/ 2 h 252"/>
                <a:gd name="T14" fmla="*/ 1 w 146"/>
                <a:gd name="T15" fmla="*/ 2 h 252"/>
                <a:gd name="T16" fmla="*/ 1 w 146"/>
                <a:gd name="T17" fmla="*/ 2 h 252"/>
                <a:gd name="T18" fmla="*/ 1 w 146"/>
                <a:gd name="T19" fmla="*/ 2 h 252"/>
                <a:gd name="T20" fmla="*/ 1 w 146"/>
                <a:gd name="T21" fmla="*/ 2 h 252"/>
                <a:gd name="T22" fmla="*/ 1 w 146"/>
                <a:gd name="T23" fmla="*/ 2 h 252"/>
                <a:gd name="T24" fmla="*/ 1 w 146"/>
                <a:gd name="T25" fmla="*/ 2 h 252"/>
                <a:gd name="T26" fmla="*/ 1 w 146"/>
                <a:gd name="T27" fmla="*/ 2 h 252"/>
                <a:gd name="T28" fmla="*/ 1 w 146"/>
                <a:gd name="T29" fmla="*/ 2 h 252"/>
                <a:gd name="T30" fmla="*/ 1 w 146"/>
                <a:gd name="T31" fmla="*/ 2 h 252"/>
                <a:gd name="T32" fmla="*/ 1 w 146"/>
                <a:gd name="T33" fmla="*/ 2 h 252"/>
                <a:gd name="T34" fmla="*/ 1 w 146"/>
                <a:gd name="T35" fmla="*/ 2 h 252"/>
                <a:gd name="T36" fmla="*/ 1 w 146"/>
                <a:gd name="T37" fmla="*/ 2 h 252"/>
                <a:gd name="T38" fmla="*/ 1 w 146"/>
                <a:gd name="T39" fmla="*/ 2 h 252"/>
                <a:gd name="T40" fmla="*/ 1 w 146"/>
                <a:gd name="T41" fmla="*/ 2 h 252"/>
                <a:gd name="T42" fmla="*/ 1 w 146"/>
                <a:gd name="T43" fmla="*/ 2 h 252"/>
                <a:gd name="T44" fmla="*/ 1 w 146"/>
                <a:gd name="T45" fmla="*/ 2 h 252"/>
                <a:gd name="T46" fmla="*/ 1 w 146"/>
                <a:gd name="T47" fmla="*/ 2 h 252"/>
                <a:gd name="T48" fmla="*/ 1 w 146"/>
                <a:gd name="T49" fmla="*/ 0 h 252"/>
                <a:gd name="T50" fmla="*/ 1 w 146"/>
                <a:gd name="T51" fmla="*/ 2 h 252"/>
                <a:gd name="T52" fmla="*/ 1 w 146"/>
                <a:gd name="T53" fmla="*/ 2 h 252"/>
                <a:gd name="T54" fmla="*/ 1 w 146"/>
                <a:gd name="T55" fmla="*/ 2 h 252"/>
                <a:gd name="T56" fmla="*/ 1 w 146"/>
                <a:gd name="T57" fmla="*/ 2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8" name="Freeform 110"/>
            <p:cNvSpPr>
              <a:spLocks/>
            </p:cNvSpPr>
            <p:nvPr userDrawn="1"/>
          </p:nvSpPr>
          <p:spPr bwMode="invGray">
            <a:xfrm>
              <a:off x="3062" y="1988"/>
              <a:ext cx="50" cy="30"/>
            </a:xfrm>
            <a:custGeom>
              <a:avLst/>
              <a:gdLst>
                <a:gd name="T0" fmla="*/ 1 w 70"/>
                <a:gd name="T1" fmla="*/ 0 h 40"/>
                <a:gd name="T2" fmla="*/ 1 w 70"/>
                <a:gd name="T3" fmla="*/ 2 h 40"/>
                <a:gd name="T4" fmla="*/ 1 w 70"/>
                <a:gd name="T5" fmla="*/ 2 h 40"/>
                <a:gd name="T6" fmla="*/ 1 w 70"/>
                <a:gd name="T7" fmla="*/ 2 h 40"/>
                <a:gd name="T8" fmla="*/ 1 w 70"/>
                <a:gd name="T9" fmla="*/ 2 h 40"/>
                <a:gd name="T10" fmla="*/ 1 w 70"/>
                <a:gd name="T11" fmla="*/ 2 h 40"/>
                <a:gd name="T12" fmla="*/ 1 w 70"/>
                <a:gd name="T13" fmla="*/ 2 h 40"/>
                <a:gd name="T14" fmla="*/ 1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9" name="Freeform 111"/>
            <p:cNvSpPr>
              <a:spLocks/>
            </p:cNvSpPr>
            <p:nvPr userDrawn="1"/>
          </p:nvSpPr>
          <p:spPr bwMode="invGray">
            <a:xfrm>
              <a:off x="2955" y="1997"/>
              <a:ext cx="19" cy="22"/>
            </a:xfrm>
            <a:custGeom>
              <a:avLst/>
              <a:gdLst>
                <a:gd name="T0" fmla="*/ 1 w 26"/>
                <a:gd name="T1" fmla="*/ 0 h 29"/>
                <a:gd name="T2" fmla="*/ 0 w 26"/>
                <a:gd name="T3" fmla="*/ 2 h 29"/>
                <a:gd name="T4" fmla="*/ 1 w 26"/>
                <a:gd name="T5" fmla="*/ 2 h 29"/>
                <a:gd name="T6" fmla="*/ 1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0" name="Freeform 112"/>
            <p:cNvSpPr>
              <a:spLocks/>
            </p:cNvSpPr>
            <p:nvPr userDrawn="1"/>
          </p:nvSpPr>
          <p:spPr bwMode="invGray">
            <a:xfrm>
              <a:off x="2979" y="1996"/>
              <a:ext cx="37" cy="27"/>
            </a:xfrm>
            <a:custGeom>
              <a:avLst/>
              <a:gdLst>
                <a:gd name="T0" fmla="*/ 2 w 49"/>
                <a:gd name="T1" fmla="*/ 2 h 36"/>
                <a:gd name="T2" fmla="*/ 0 w 49"/>
                <a:gd name="T3" fmla="*/ 2 h 36"/>
                <a:gd name="T4" fmla="*/ 2 w 49"/>
                <a:gd name="T5" fmla="*/ 2 h 36"/>
                <a:gd name="T6" fmla="*/ 2 w 49"/>
                <a:gd name="T7" fmla="*/ 2 h 36"/>
                <a:gd name="T8" fmla="*/ 2 w 49"/>
                <a:gd name="T9" fmla="*/ 2 h 36"/>
                <a:gd name="T10" fmla="*/ 2 w 49"/>
                <a:gd name="T11" fmla="*/ 2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1" name="Freeform 113"/>
            <p:cNvSpPr>
              <a:spLocks/>
            </p:cNvSpPr>
            <p:nvPr userDrawn="1"/>
          </p:nvSpPr>
          <p:spPr bwMode="invGray">
            <a:xfrm>
              <a:off x="3040" y="1987"/>
              <a:ext cx="20" cy="16"/>
            </a:xfrm>
            <a:custGeom>
              <a:avLst/>
              <a:gdLst>
                <a:gd name="T0" fmla="*/ 1 w 27"/>
                <a:gd name="T1" fmla="*/ 0 h 22"/>
                <a:gd name="T2" fmla="*/ 1 w 27"/>
                <a:gd name="T3" fmla="*/ 1 h 22"/>
                <a:gd name="T4" fmla="*/ 1 w 27"/>
                <a:gd name="T5" fmla="*/ 1 h 22"/>
                <a:gd name="T6" fmla="*/ 1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2" name="Freeform 114"/>
            <p:cNvSpPr>
              <a:spLocks/>
            </p:cNvSpPr>
            <p:nvPr userDrawn="1"/>
          </p:nvSpPr>
          <p:spPr bwMode="invGray">
            <a:xfrm>
              <a:off x="3023" y="2005"/>
              <a:ext cx="15" cy="13"/>
            </a:xfrm>
            <a:custGeom>
              <a:avLst/>
              <a:gdLst>
                <a:gd name="T0" fmla="*/ 2 w 20"/>
                <a:gd name="T1" fmla="*/ 0 h 18"/>
                <a:gd name="T2" fmla="*/ 2 w 20"/>
                <a:gd name="T3" fmla="*/ 1 h 18"/>
                <a:gd name="T4" fmla="*/ 2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3" name="Freeform 115"/>
            <p:cNvSpPr>
              <a:spLocks/>
            </p:cNvSpPr>
            <p:nvPr userDrawn="1"/>
          </p:nvSpPr>
          <p:spPr bwMode="invGray">
            <a:xfrm>
              <a:off x="4162" y="2021"/>
              <a:ext cx="18" cy="31"/>
            </a:xfrm>
            <a:custGeom>
              <a:avLst/>
              <a:gdLst>
                <a:gd name="T0" fmla="*/ 2 w 24"/>
                <a:gd name="T1" fmla="*/ 0 h 44"/>
                <a:gd name="T2" fmla="*/ 2 w 24"/>
                <a:gd name="T3" fmla="*/ 1 h 44"/>
                <a:gd name="T4" fmla="*/ 0 w 24"/>
                <a:gd name="T5" fmla="*/ 1 h 44"/>
                <a:gd name="T6" fmla="*/ 2 w 24"/>
                <a:gd name="T7" fmla="*/ 1 h 44"/>
                <a:gd name="T8" fmla="*/ 2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4" name="Freeform 116"/>
            <p:cNvSpPr>
              <a:spLocks/>
            </p:cNvSpPr>
            <p:nvPr userDrawn="1"/>
          </p:nvSpPr>
          <p:spPr bwMode="invGray">
            <a:xfrm>
              <a:off x="3278" y="3473"/>
              <a:ext cx="31" cy="16"/>
            </a:xfrm>
            <a:custGeom>
              <a:avLst/>
              <a:gdLst>
                <a:gd name="T0" fmla="*/ 2 w 41"/>
                <a:gd name="T1" fmla="*/ 0 h 24"/>
                <a:gd name="T2" fmla="*/ 2 w 41"/>
                <a:gd name="T3" fmla="*/ 1 h 24"/>
                <a:gd name="T4" fmla="*/ 2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5" name="Freeform 117"/>
            <p:cNvSpPr>
              <a:spLocks/>
            </p:cNvSpPr>
            <p:nvPr userDrawn="1"/>
          </p:nvSpPr>
          <p:spPr bwMode="invGray">
            <a:xfrm>
              <a:off x="3318" y="3466"/>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6" name="Freeform 118"/>
            <p:cNvSpPr>
              <a:spLocks/>
            </p:cNvSpPr>
            <p:nvPr userDrawn="1"/>
          </p:nvSpPr>
          <p:spPr bwMode="invGray">
            <a:xfrm>
              <a:off x="3251" y="3311"/>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7" name="Freeform 119"/>
            <p:cNvSpPr>
              <a:spLocks/>
            </p:cNvSpPr>
            <p:nvPr userDrawn="1"/>
          </p:nvSpPr>
          <p:spPr bwMode="invGray">
            <a:xfrm>
              <a:off x="3311" y="3239"/>
              <a:ext cx="11" cy="15"/>
            </a:xfrm>
            <a:custGeom>
              <a:avLst/>
              <a:gdLst>
                <a:gd name="T0" fmla="*/ 2 w 14"/>
                <a:gd name="T1" fmla="*/ 0 h 25"/>
                <a:gd name="T2" fmla="*/ 0 w 14"/>
                <a:gd name="T3" fmla="*/ 1 h 25"/>
                <a:gd name="T4" fmla="*/ 2 w 14"/>
                <a:gd name="T5" fmla="*/ 1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8" name="Freeform 120"/>
            <p:cNvSpPr>
              <a:spLocks/>
            </p:cNvSpPr>
            <p:nvPr userDrawn="1"/>
          </p:nvSpPr>
          <p:spPr bwMode="invGray">
            <a:xfrm>
              <a:off x="3287" y="3238"/>
              <a:ext cx="10" cy="16"/>
            </a:xfrm>
            <a:custGeom>
              <a:avLst/>
              <a:gdLst>
                <a:gd name="T0" fmla="*/ 1 w 14"/>
                <a:gd name="T1" fmla="*/ 0 h 25"/>
                <a:gd name="T2" fmla="*/ 0 w 14"/>
                <a:gd name="T3" fmla="*/ 1 h 25"/>
                <a:gd name="T4" fmla="*/ 1 w 14"/>
                <a:gd name="T5" fmla="*/ 1 h 25"/>
                <a:gd name="T6" fmla="*/ 1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9" name="Freeform 121"/>
            <p:cNvSpPr>
              <a:spLocks/>
            </p:cNvSpPr>
            <p:nvPr userDrawn="1"/>
          </p:nvSpPr>
          <p:spPr bwMode="invGray">
            <a:xfrm>
              <a:off x="3276" y="3260"/>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0" name="Freeform 122"/>
            <p:cNvSpPr>
              <a:spLocks/>
            </p:cNvSpPr>
            <p:nvPr userDrawn="1"/>
          </p:nvSpPr>
          <p:spPr bwMode="invGray">
            <a:xfrm>
              <a:off x="3251" y="3294"/>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1" name="Freeform 123"/>
            <p:cNvSpPr>
              <a:spLocks/>
            </p:cNvSpPr>
            <p:nvPr userDrawn="1"/>
          </p:nvSpPr>
          <p:spPr bwMode="invGray">
            <a:xfrm>
              <a:off x="3270" y="3282"/>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2" name="Freeform 124"/>
            <p:cNvSpPr>
              <a:spLocks/>
            </p:cNvSpPr>
            <p:nvPr userDrawn="1"/>
          </p:nvSpPr>
          <p:spPr bwMode="invGray">
            <a:xfrm>
              <a:off x="2537" y="2293"/>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3" name="Freeform 125"/>
            <p:cNvSpPr>
              <a:spLocks/>
            </p:cNvSpPr>
            <p:nvPr userDrawn="1"/>
          </p:nvSpPr>
          <p:spPr bwMode="invGray">
            <a:xfrm>
              <a:off x="2476" y="2258"/>
              <a:ext cx="8"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4" name="Freeform 126"/>
            <p:cNvSpPr>
              <a:spLocks/>
            </p:cNvSpPr>
            <p:nvPr userDrawn="1"/>
          </p:nvSpPr>
          <p:spPr bwMode="invGray">
            <a:xfrm>
              <a:off x="2238" y="2042"/>
              <a:ext cx="2058" cy="1645"/>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59 h 1644"/>
                <a:gd name="T10" fmla="*/ 146 w 2060"/>
                <a:gd name="T11" fmla="*/ 1077 h 1644"/>
                <a:gd name="T12" fmla="*/ 308 w 2060"/>
                <a:gd name="T13" fmla="*/ 1059 h 1644"/>
                <a:gd name="T14" fmla="*/ 396 w 2060"/>
                <a:gd name="T15" fmla="*/ 1156 h 1644"/>
                <a:gd name="T16" fmla="*/ 452 w 2060"/>
                <a:gd name="T17" fmla="*/ 1465 h 1644"/>
                <a:gd name="T18" fmla="*/ 497 w 2060"/>
                <a:gd name="T19" fmla="*/ 1646 h 1644"/>
                <a:gd name="T20" fmla="*/ 686 w 2060"/>
                <a:gd name="T21" fmla="*/ 1592 h 1644"/>
                <a:gd name="T22" fmla="*/ 799 w 2060"/>
                <a:gd name="T23" fmla="*/ 1398 h 1644"/>
                <a:gd name="T24" fmla="*/ 867 w 2060"/>
                <a:gd name="T25" fmla="*/ 1171 h 1644"/>
                <a:gd name="T26" fmla="*/ 980 w 2060"/>
                <a:gd name="T27" fmla="*/ 1017 h 1644"/>
                <a:gd name="T28" fmla="*/ 778 w 2060"/>
                <a:gd name="T29" fmla="*/ 874 h 1644"/>
                <a:gd name="T30" fmla="*/ 799 w 2060"/>
                <a:gd name="T31" fmla="*/ 819 h 1644"/>
                <a:gd name="T32" fmla="*/ 985 w 2060"/>
                <a:gd name="T33" fmla="*/ 934 h 1644"/>
                <a:gd name="T34" fmla="*/ 1080 w 2060"/>
                <a:gd name="T35" fmla="*/ 792 h 1644"/>
                <a:gd name="T36" fmla="*/ 1028 w 2060"/>
                <a:gd name="T37" fmla="*/ 763 h 1644"/>
                <a:gd name="T38" fmla="*/ 911 w 2060"/>
                <a:gd name="T39" fmla="*/ 716 h 1644"/>
                <a:gd name="T40" fmla="*/ 1123 w 2060"/>
                <a:gd name="T41" fmla="*/ 761 h 1644"/>
                <a:gd name="T42" fmla="*/ 1278 w 2060"/>
                <a:gd name="T43" fmla="*/ 870 h 1644"/>
                <a:gd name="T44" fmla="*/ 1355 w 2060"/>
                <a:gd name="T45" fmla="*/ 1051 h 1644"/>
                <a:gd name="T46" fmla="*/ 1572 w 2060"/>
                <a:gd name="T47" fmla="*/ 865 h 1644"/>
                <a:gd name="T48" fmla="*/ 1668 w 2060"/>
                <a:gd name="T49" fmla="*/ 1048 h 1644"/>
                <a:gd name="T50" fmla="*/ 1671 w 2060"/>
                <a:gd name="T51" fmla="*/ 892 h 1644"/>
                <a:gd name="T52" fmla="*/ 1723 w 2060"/>
                <a:gd name="T53" fmla="*/ 800 h 1644"/>
                <a:gd name="T54" fmla="*/ 1747 w 2060"/>
                <a:gd name="T55" fmla="*/ 544 h 1644"/>
                <a:gd name="T56" fmla="*/ 1788 w 2060"/>
                <a:gd name="T57" fmla="*/ 528 h 1644"/>
                <a:gd name="T58" fmla="*/ 1808 w 2060"/>
                <a:gd name="T59" fmla="*/ 427 h 1644"/>
                <a:gd name="T60" fmla="*/ 1769 w 2060"/>
                <a:gd name="T61" fmla="*/ 226 h 1644"/>
                <a:gd name="T62" fmla="*/ 1863 w 2060"/>
                <a:gd name="T63" fmla="*/ 108 h 1644"/>
                <a:gd name="T64" fmla="*/ 1911 w 2060"/>
                <a:gd name="T65" fmla="*/ 209 h 1644"/>
                <a:gd name="T66" fmla="*/ 1907 w 2060"/>
                <a:gd name="T67" fmla="*/ 123 h 1644"/>
                <a:gd name="T68" fmla="*/ 1939 w 2060"/>
                <a:gd name="T69" fmla="*/ 51 h 1644"/>
                <a:gd name="T70" fmla="*/ 2002 w 2060"/>
                <a:gd name="T71" fmla="*/ 0 h 1644"/>
                <a:gd name="T72" fmla="*/ 1784 w 2060"/>
                <a:gd name="T73" fmla="*/ 63 h 1644"/>
                <a:gd name="T74" fmla="*/ 1547 w 2060"/>
                <a:gd name="T75" fmla="*/ 83 h 1644"/>
                <a:gd name="T76" fmla="*/ 1331 w 2060"/>
                <a:gd name="T77" fmla="*/ 30 h 1644"/>
                <a:gd name="T78" fmla="*/ 1114 w 2060"/>
                <a:gd name="T79" fmla="*/ 65 h 1644"/>
                <a:gd name="T80" fmla="*/ 1022 w 2060"/>
                <a:gd name="T81" fmla="*/ 170 h 1644"/>
                <a:gd name="T82" fmla="*/ 908 w 2060"/>
                <a:gd name="T83" fmla="*/ 137 h 1644"/>
                <a:gd name="T84" fmla="*/ 740 w 2060"/>
                <a:gd name="T85" fmla="*/ 183 h 1644"/>
                <a:gd name="T86" fmla="*/ 649 w 2060"/>
                <a:gd name="T87" fmla="*/ 140 h 1644"/>
                <a:gd name="T88" fmla="*/ 364 w 2060"/>
                <a:gd name="T89" fmla="*/ 248 h 1644"/>
                <a:gd name="T90" fmla="*/ 517 w 2060"/>
                <a:gd name="T91" fmla="*/ 213 h 1644"/>
                <a:gd name="T92" fmla="*/ 620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74 w 2060"/>
                <a:gd name="T109" fmla="*/ 548 h 1644"/>
                <a:gd name="T110" fmla="*/ 668 w 2060"/>
                <a:gd name="T111" fmla="*/ 470 h 1644"/>
                <a:gd name="T112" fmla="*/ 754 w 2060"/>
                <a:gd name="T113" fmla="*/ 480 h 1644"/>
                <a:gd name="T114" fmla="*/ 621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grpSp>
      <p:sp>
        <p:nvSpPr>
          <p:cNvPr id="115" name="Rectangle 17"/>
          <p:cNvSpPr>
            <a:spLocks noChangeArrowheads="1"/>
          </p:cNvSpPr>
          <p:nvPr userDrawn="1"/>
        </p:nvSpPr>
        <p:spPr bwMode="gray">
          <a:xfrm>
            <a:off x="0" y="1"/>
            <a:ext cx="3453950" cy="2016125"/>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lIns="91433" tIns="45716" rIns="91433" bIns="45716" anchor="ctr"/>
          <a:lstStyle/>
          <a:p>
            <a:pPr>
              <a:defRPr/>
            </a:pPr>
            <a:endParaRPr lang="zh-CN" altLang="en-US" sz="1900">
              <a:solidFill>
                <a:srgbClr val="093575"/>
              </a:solidFill>
              <a:latin typeface="Arial" charset="0"/>
              <a:ea typeface="宋体" charset="-122"/>
            </a:endParaRPr>
          </a:p>
        </p:txBody>
      </p:sp>
      <p:sp>
        <p:nvSpPr>
          <p:cNvPr id="116" name="Rectangle 127"/>
          <p:cNvSpPr>
            <a:spLocks noChangeArrowheads="1"/>
          </p:cNvSpPr>
          <p:nvPr userDrawn="1"/>
        </p:nvSpPr>
        <p:spPr bwMode="invGray">
          <a:xfrm>
            <a:off x="0" y="2470793"/>
            <a:ext cx="12190413" cy="19122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0" algn="ctr">
            <a:noFill/>
            <a:miter lim="800000"/>
            <a:headEnd/>
            <a:tailEnd/>
          </a:ln>
          <a:effectLst/>
        </p:spPr>
        <p:txBody>
          <a:bodyPr wrap="none" lIns="91433" tIns="45716" rIns="91433" bIns="45716" anchor="ctr"/>
          <a:lstStyle/>
          <a:p>
            <a:pPr algn="l">
              <a:spcBef>
                <a:spcPct val="20000"/>
              </a:spcBef>
              <a:buClr>
                <a:srgbClr val="0066CC"/>
              </a:buClr>
              <a:buFont typeface="Wingdings" pitchFamily="2" charset="2"/>
              <a:buChar char="v"/>
              <a:defRPr/>
            </a:pPr>
            <a:endParaRPr lang="zh-CN" altLang="en-US" sz="1400" b="1">
              <a:solidFill>
                <a:srgbClr val="093575"/>
              </a:solidFill>
            </a:endParaRPr>
          </a:p>
        </p:txBody>
      </p:sp>
      <p:sp>
        <p:nvSpPr>
          <p:cNvPr id="117" name="AutoShape 16"/>
          <p:cNvSpPr>
            <a:spLocks noChangeArrowheads="1"/>
          </p:cNvSpPr>
          <p:nvPr userDrawn="1"/>
        </p:nvSpPr>
        <p:spPr bwMode="auto">
          <a:xfrm>
            <a:off x="0" y="2590800"/>
            <a:ext cx="12190413" cy="4267200"/>
          </a:xfrm>
          <a:prstGeom prst="parallelogram">
            <a:avLst>
              <a:gd name="adj" fmla="val 0"/>
            </a:avLst>
          </a:prstGeom>
          <a:gradFill rotWithShape="1">
            <a:gsLst>
              <a:gs pos="0">
                <a:srgbClr val="83ACC8">
                  <a:alpha val="0"/>
                </a:srgbClr>
              </a:gs>
              <a:gs pos="100000">
                <a:srgbClr val="00558E">
                  <a:alpha val="82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200">
                <a:solidFill>
                  <a:schemeClr val="tx1"/>
                </a:solidFill>
                <a:latin typeface="Arial" pitchFamily="34" charset="0"/>
                <a:ea typeface="宋体" pitchFamily="2" charset="-122"/>
              </a:defRPr>
            </a:lvl1pPr>
            <a:lvl2pPr marL="742950" indent="-285750" eaLnBrk="0" hangingPunct="0">
              <a:defRPr sz="2200">
                <a:solidFill>
                  <a:schemeClr val="tx1"/>
                </a:solidFill>
                <a:latin typeface="Arial" pitchFamily="34" charset="0"/>
                <a:ea typeface="宋体" pitchFamily="2" charset="-122"/>
              </a:defRPr>
            </a:lvl2pPr>
            <a:lvl3pPr marL="1143000" indent="-228600" eaLnBrk="0" hangingPunct="0">
              <a:defRPr sz="2200">
                <a:solidFill>
                  <a:schemeClr val="tx1"/>
                </a:solidFill>
                <a:latin typeface="Arial" pitchFamily="34" charset="0"/>
                <a:ea typeface="宋体" pitchFamily="2" charset="-122"/>
              </a:defRPr>
            </a:lvl3pPr>
            <a:lvl4pPr marL="1600200" indent="-228600" eaLnBrk="0" hangingPunct="0">
              <a:defRPr sz="2200">
                <a:solidFill>
                  <a:schemeClr val="tx1"/>
                </a:solidFill>
                <a:latin typeface="Arial" pitchFamily="34" charset="0"/>
                <a:ea typeface="宋体" pitchFamily="2" charset="-122"/>
              </a:defRPr>
            </a:lvl4pPr>
            <a:lvl5pPr marL="2057400" indent="-228600" eaLnBrk="0" hangingPunct="0">
              <a:defRPr sz="22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2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2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2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200">
                <a:solidFill>
                  <a:schemeClr val="tx1"/>
                </a:solidFill>
                <a:latin typeface="Arial" pitchFamily="34" charset="0"/>
                <a:ea typeface="宋体" pitchFamily="2" charset="-122"/>
              </a:defRPr>
            </a:lvl9pPr>
          </a:lstStyle>
          <a:p>
            <a:pPr eaLnBrk="1" hangingPunct="1">
              <a:defRPr/>
            </a:pPr>
            <a:endParaRPr lang="zh-CN" altLang="en-US" smtClean="0"/>
          </a:p>
        </p:txBody>
      </p:sp>
      <p:graphicFrame>
        <p:nvGraphicFramePr>
          <p:cNvPr id="118" name="Object 15"/>
          <p:cNvGraphicFramePr>
            <a:graphicFrameLocks noChangeAspect="1"/>
          </p:cNvGraphicFramePr>
          <p:nvPr userDrawn="1">
            <p:extLst>
              <p:ext uri="{D42A27DB-BD31-4B8C-83A1-F6EECF244321}">
                <p14:modId xmlns:p14="http://schemas.microsoft.com/office/powerpoint/2010/main" val="1360752620"/>
              </p:ext>
            </p:extLst>
          </p:nvPr>
        </p:nvGraphicFramePr>
        <p:xfrm>
          <a:off x="2370358" y="1646188"/>
          <a:ext cx="3115328" cy="774700"/>
        </p:xfrm>
        <a:graphic>
          <a:graphicData uri="http://schemas.openxmlformats.org/presentationml/2006/ole">
            <mc:AlternateContent xmlns:mc="http://schemas.openxmlformats.org/markup-compatibility/2006">
              <mc:Choice xmlns:v="urn:schemas-microsoft-com:vml" Requires="v">
                <p:oleObj spid="_x0000_s2387" name="Photo Editor 照片" r:id="rId4" imgW="4323810" imgH="1343212" progId="">
                  <p:embed/>
                </p:oleObj>
              </mc:Choice>
              <mc:Fallback>
                <p:oleObj name="Photo Editor 照片" r:id="rId4" imgW="4323810" imgH="134321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0358" y="1646188"/>
                        <a:ext cx="311532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8" name="Rectangle 2"/>
          <p:cNvSpPr>
            <a:spLocks noGrp="1" noChangeArrowheads="1"/>
          </p:cNvSpPr>
          <p:nvPr>
            <p:ph type="ctrTitle"/>
          </p:nvPr>
        </p:nvSpPr>
        <p:spPr>
          <a:xfrm>
            <a:off x="0" y="2568576"/>
            <a:ext cx="12190413" cy="1317625"/>
          </a:xfrm>
          <a:prstGeom prst="rect">
            <a:avLst/>
          </a:prstGeom>
        </p:spPr>
        <p:txBody>
          <a:bodyPr/>
          <a:lstStyle>
            <a:lvl1pPr algn="r">
              <a:defRPr sz="4800" b="1">
                <a:solidFill>
                  <a:schemeClr val="bg1"/>
                </a:solidFill>
              </a:defRPr>
            </a:lvl1pPr>
          </a:lstStyle>
          <a:p>
            <a:pPr lvl="0"/>
            <a:r>
              <a:rPr lang="zh-CN" altLang="en-US" noProof="0" smtClean="0"/>
              <a:t>单击此处编辑母版标题样式</a:t>
            </a:r>
          </a:p>
        </p:txBody>
      </p:sp>
    </p:spTree>
    <p:extLst>
      <p:ext uri="{BB962C8B-B14F-4D97-AF65-F5344CB8AC3E}">
        <p14:creationId xmlns:p14="http://schemas.microsoft.com/office/powerpoint/2010/main" val="42112937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Rectangle 17"/>
          <p:cNvSpPr>
            <a:spLocks noChangeArrowheads="1"/>
          </p:cNvSpPr>
          <p:nvPr userDrawn="1"/>
        </p:nvSpPr>
        <p:spPr bwMode="gray">
          <a:xfrm>
            <a:off x="3214800" y="0"/>
            <a:ext cx="8975614" cy="6858000"/>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lIns="91433" tIns="45716" rIns="91433" bIns="45716" anchor="ctr"/>
          <a:lstStyle/>
          <a:p>
            <a:pPr>
              <a:defRPr/>
            </a:pPr>
            <a:endParaRPr lang="zh-CN" altLang="en-US" sz="1900">
              <a:solidFill>
                <a:srgbClr val="093575"/>
              </a:solidFill>
              <a:latin typeface="Arial" charset="0"/>
              <a:ea typeface="宋体" charset="-122"/>
            </a:endParaRPr>
          </a:p>
        </p:txBody>
      </p:sp>
      <p:pic>
        <p:nvPicPr>
          <p:cNvPr id="5" name="Picture 118" descr="building剪裁"/>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55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8"/>
          <p:cNvGrpSpPr>
            <a:grpSpLocks/>
          </p:cNvGrpSpPr>
          <p:nvPr userDrawn="1"/>
        </p:nvGrpSpPr>
        <p:grpSpPr bwMode="auto">
          <a:xfrm>
            <a:off x="3623262" y="304800"/>
            <a:ext cx="9075085" cy="3424238"/>
            <a:chOff x="664" y="1951"/>
            <a:chExt cx="4308" cy="2120"/>
          </a:xfrm>
        </p:grpSpPr>
        <p:sp>
          <p:nvSpPr>
            <p:cNvPr id="7" name="Freeform 19"/>
            <p:cNvSpPr>
              <a:spLocks/>
            </p:cNvSpPr>
            <p:nvPr userDrawn="1"/>
          </p:nvSpPr>
          <p:spPr bwMode="invGray">
            <a:xfrm>
              <a:off x="743" y="2045"/>
              <a:ext cx="1267" cy="1939"/>
            </a:xfrm>
            <a:custGeom>
              <a:avLst/>
              <a:gdLst>
                <a:gd name="T0" fmla="*/ 1 w 1692"/>
                <a:gd name="T1" fmla="*/ 1 h 2586"/>
                <a:gd name="T2" fmla="*/ 1 w 1692"/>
                <a:gd name="T3" fmla="*/ 1 h 2586"/>
                <a:gd name="T4" fmla="*/ 2 w 1692"/>
                <a:gd name="T5" fmla="*/ 1 h 2586"/>
                <a:gd name="T6" fmla="*/ 2 w 1692"/>
                <a:gd name="T7" fmla="*/ 2 h 2586"/>
                <a:gd name="T8" fmla="*/ 1 w 1692"/>
                <a:gd name="T9" fmla="*/ 3 h 2586"/>
                <a:gd name="T10" fmla="*/ 1 w 1692"/>
                <a:gd name="T11" fmla="*/ 4 h 2586"/>
                <a:gd name="T12" fmla="*/ 1 w 1692"/>
                <a:gd name="T13" fmla="*/ 5 h 2586"/>
                <a:gd name="T14" fmla="*/ 1 w 1692"/>
                <a:gd name="T15" fmla="*/ 5 h 2586"/>
                <a:gd name="T16" fmla="*/ 1 w 1692"/>
                <a:gd name="T17" fmla="*/ 5 h 2586"/>
                <a:gd name="T18" fmla="*/ 2 w 1692"/>
                <a:gd name="T19" fmla="*/ 6 h 2586"/>
                <a:gd name="T20" fmla="*/ 3 w 1692"/>
                <a:gd name="T21" fmla="*/ 7 h 2586"/>
                <a:gd name="T22" fmla="*/ 4 w 1692"/>
                <a:gd name="T23" fmla="*/ 7 h 2586"/>
                <a:gd name="T24" fmla="*/ 4 w 1692"/>
                <a:gd name="T25" fmla="*/ 7 h 2586"/>
                <a:gd name="T26" fmla="*/ 4 w 1692"/>
                <a:gd name="T27" fmla="*/ 9 h 2586"/>
                <a:gd name="T28" fmla="*/ 5 w 1692"/>
                <a:gd name="T29" fmla="*/ 10 h 2586"/>
                <a:gd name="T30" fmla="*/ 5 w 1692"/>
                <a:gd name="T31" fmla="*/ 11 h 2586"/>
                <a:gd name="T32" fmla="*/ 5 w 1692"/>
                <a:gd name="T33" fmla="*/ 13 h 2586"/>
                <a:gd name="T34" fmla="*/ 7 w 1692"/>
                <a:gd name="T35" fmla="*/ 14 h 2586"/>
                <a:gd name="T36" fmla="*/ 7 w 1692"/>
                <a:gd name="T37" fmla="*/ 14 h 2586"/>
                <a:gd name="T38" fmla="*/ 7 w 1692"/>
                <a:gd name="T39" fmla="*/ 13 h 2586"/>
                <a:gd name="T40" fmla="*/ 7 w 1692"/>
                <a:gd name="T41" fmla="*/ 13 h 2586"/>
                <a:gd name="T42" fmla="*/ 7 w 1692"/>
                <a:gd name="T43" fmla="*/ 12 h 2586"/>
                <a:gd name="T44" fmla="*/ 7 w 1692"/>
                <a:gd name="T45" fmla="*/ 12 h 2586"/>
                <a:gd name="T46" fmla="*/ 9 w 1692"/>
                <a:gd name="T47" fmla="*/ 10 h 2586"/>
                <a:gd name="T48" fmla="*/ 9 w 1692"/>
                <a:gd name="T49" fmla="*/ 10 h 2586"/>
                <a:gd name="T50" fmla="*/ 8 w 1692"/>
                <a:gd name="T51" fmla="*/ 8 h 2586"/>
                <a:gd name="T52" fmla="*/ 7 w 1692"/>
                <a:gd name="T53" fmla="*/ 7 h 2586"/>
                <a:gd name="T54" fmla="*/ 5 w 1692"/>
                <a:gd name="T55" fmla="*/ 7 h 2586"/>
                <a:gd name="T56" fmla="*/ 5 w 1692"/>
                <a:gd name="T57" fmla="*/ 7 h 2586"/>
                <a:gd name="T58" fmla="*/ 5 w 1692"/>
                <a:gd name="T59" fmla="*/ 7 h 2586"/>
                <a:gd name="T60" fmla="*/ 4 w 1692"/>
                <a:gd name="T61" fmla="*/ 7 h 2586"/>
                <a:gd name="T62" fmla="*/ 4 w 1692"/>
                <a:gd name="T63" fmla="*/ 7 h 2586"/>
                <a:gd name="T64" fmla="*/ 4 w 1692"/>
                <a:gd name="T65" fmla="*/ 5 h 2586"/>
                <a:gd name="T66" fmla="*/ 3 w 1692"/>
                <a:gd name="T67" fmla="*/ 5 h 2586"/>
                <a:gd name="T68" fmla="*/ 3 w 1692"/>
                <a:gd name="T69" fmla="*/ 5 h 2586"/>
                <a:gd name="T70" fmla="*/ 4 w 1692"/>
                <a:gd name="T71" fmla="*/ 5 h 2586"/>
                <a:gd name="T72" fmla="*/ 4 w 1692"/>
                <a:gd name="T73" fmla="*/ 5 h 2586"/>
                <a:gd name="T74" fmla="*/ 5 w 1692"/>
                <a:gd name="T75" fmla="*/ 5 h 2586"/>
                <a:gd name="T76" fmla="*/ 5 w 1692"/>
                <a:gd name="T77" fmla="*/ 4 h 2586"/>
                <a:gd name="T78" fmla="*/ 7 w 1692"/>
                <a:gd name="T79" fmla="*/ 4 h 2586"/>
                <a:gd name="T80" fmla="*/ 7 w 1692"/>
                <a:gd name="T81" fmla="*/ 3 h 2586"/>
                <a:gd name="T82" fmla="*/ 7 w 1692"/>
                <a:gd name="T83" fmla="*/ 3 h 2586"/>
                <a:gd name="T84" fmla="*/ 7 w 1692"/>
                <a:gd name="T85" fmla="*/ 3 h 2586"/>
                <a:gd name="T86" fmla="*/ 8 w 1692"/>
                <a:gd name="T87" fmla="*/ 2 h 2586"/>
                <a:gd name="T88" fmla="*/ 7 w 1692"/>
                <a:gd name="T89" fmla="*/ 1 h 2586"/>
                <a:gd name="T90" fmla="*/ 7 w 1692"/>
                <a:gd name="T91" fmla="*/ 1 h 2586"/>
                <a:gd name="T92" fmla="*/ 7 w 1692"/>
                <a:gd name="T93" fmla="*/ 1 h 2586"/>
                <a:gd name="T94" fmla="*/ 5 w 1692"/>
                <a:gd name="T95" fmla="*/ 2 h 2586"/>
                <a:gd name="T96" fmla="*/ 5 w 1692"/>
                <a:gd name="T97" fmla="*/ 1 h 2586"/>
                <a:gd name="T98" fmla="*/ 7 w 1692"/>
                <a:gd name="T99" fmla="*/ 1 h 2586"/>
                <a:gd name="T100" fmla="*/ 7 w 1692"/>
                <a:gd name="T101" fmla="*/ 1 h 2586"/>
                <a:gd name="T102" fmla="*/ 7 w 1692"/>
                <a:gd name="T103" fmla="*/ 1 h 2586"/>
                <a:gd name="T104" fmla="*/ 7 w 1692"/>
                <a:gd name="T105" fmla="*/ 1 h 2586"/>
                <a:gd name="T106" fmla="*/ 7 w 1692"/>
                <a:gd name="T107" fmla="*/ 1 h 2586"/>
                <a:gd name="T108" fmla="*/ 7 w 1692"/>
                <a:gd name="T109" fmla="*/ 1 h 2586"/>
                <a:gd name="T110" fmla="*/ 5 w 1692"/>
                <a:gd name="T111" fmla="*/ 1 h 2586"/>
                <a:gd name="T112" fmla="*/ 5 w 1692"/>
                <a:gd name="T113" fmla="*/ 1 h 2586"/>
                <a:gd name="T114" fmla="*/ 3 w 1692"/>
                <a:gd name="T115" fmla="*/ 0 h 2586"/>
                <a:gd name="T116" fmla="*/ 1 w 1692"/>
                <a:gd name="T117" fmla="*/ 1 h 2586"/>
                <a:gd name="T118" fmla="*/ 1 w 1692"/>
                <a:gd name="T119" fmla="*/ 1 h 2586"/>
                <a:gd name="T120" fmla="*/ 1 w 1692"/>
                <a:gd name="T121" fmla="*/ 1 h 2586"/>
                <a:gd name="T122" fmla="*/ 1 w 1692"/>
                <a:gd name="T123" fmla="*/ 1 h 2586"/>
                <a:gd name="T124" fmla="*/ 1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 name="Freeform 20"/>
            <p:cNvSpPr>
              <a:spLocks/>
            </p:cNvSpPr>
            <p:nvPr userDrawn="1"/>
          </p:nvSpPr>
          <p:spPr bwMode="invGray">
            <a:xfrm>
              <a:off x="703" y="2230"/>
              <a:ext cx="32" cy="28"/>
            </a:xfrm>
            <a:custGeom>
              <a:avLst/>
              <a:gdLst>
                <a:gd name="T0" fmla="*/ 1 w 46"/>
                <a:gd name="T1" fmla="*/ 1 h 38"/>
                <a:gd name="T2" fmla="*/ 0 w 46"/>
                <a:gd name="T3" fmla="*/ 1 h 38"/>
                <a:gd name="T4" fmla="*/ 1 w 46"/>
                <a:gd name="T5" fmla="*/ 1 h 38"/>
                <a:gd name="T6" fmla="*/ 1 w 46"/>
                <a:gd name="T7" fmla="*/ 1 h 38"/>
                <a:gd name="T8" fmla="*/ 1 w 46"/>
                <a:gd name="T9" fmla="*/ 0 h 38"/>
                <a:gd name="T10" fmla="*/ 1 w 46"/>
                <a:gd name="T11" fmla="*/ 1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 name="Freeform 21"/>
            <p:cNvSpPr>
              <a:spLocks/>
            </p:cNvSpPr>
            <p:nvPr userDrawn="1"/>
          </p:nvSpPr>
          <p:spPr bwMode="invGray">
            <a:xfrm>
              <a:off x="1010" y="2353"/>
              <a:ext cx="39" cy="30"/>
            </a:xfrm>
            <a:custGeom>
              <a:avLst/>
              <a:gdLst>
                <a:gd name="T0" fmla="*/ 2 w 52"/>
                <a:gd name="T1" fmla="*/ 0 h 44"/>
                <a:gd name="T2" fmla="*/ 2 w 52"/>
                <a:gd name="T3" fmla="*/ 1 h 44"/>
                <a:gd name="T4" fmla="*/ 2 w 52"/>
                <a:gd name="T5" fmla="*/ 1 h 44"/>
                <a:gd name="T6" fmla="*/ 2 w 52"/>
                <a:gd name="T7" fmla="*/ 1 h 44"/>
                <a:gd name="T8" fmla="*/ 2 w 52"/>
                <a:gd name="T9" fmla="*/ 1 h 44"/>
                <a:gd name="T10" fmla="*/ 2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 name="Freeform 22"/>
            <p:cNvSpPr>
              <a:spLocks/>
            </p:cNvSpPr>
            <p:nvPr userDrawn="1"/>
          </p:nvSpPr>
          <p:spPr bwMode="invGray">
            <a:xfrm>
              <a:off x="1792" y="2410"/>
              <a:ext cx="98" cy="73"/>
            </a:xfrm>
            <a:custGeom>
              <a:avLst/>
              <a:gdLst>
                <a:gd name="T0" fmla="*/ 1 w 131"/>
                <a:gd name="T1" fmla="*/ 0 h 98"/>
                <a:gd name="T2" fmla="*/ 1 w 131"/>
                <a:gd name="T3" fmla="*/ 1 h 98"/>
                <a:gd name="T4" fmla="*/ 1 w 131"/>
                <a:gd name="T5" fmla="*/ 1 h 98"/>
                <a:gd name="T6" fmla="*/ 1 w 131"/>
                <a:gd name="T7" fmla="*/ 1 h 98"/>
                <a:gd name="T8" fmla="*/ 1 w 131"/>
                <a:gd name="T9" fmla="*/ 1 h 98"/>
                <a:gd name="T10" fmla="*/ 1 w 131"/>
                <a:gd name="T11" fmla="*/ 1 h 98"/>
                <a:gd name="T12" fmla="*/ 1 w 131"/>
                <a:gd name="T13" fmla="*/ 1 h 98"/>
                <a:gd name="T14" fmla="*/ 1 w 131"/>
                <a:gd name="T15" fmla="*/ 1 h 98"/>
                <a:gd name="T16" fmla="*/ 1 w 131"/>
                <a:gd name="T17" fmla="*/ 1 h 98"/>
                <a:gd name="T18" fmla="*/ 1 w 131"/>
                <a:gd name="T19" fmla="*/ 1 h 98"/>
                <a:gd name="T20" fmla="*/ 1 w 131"/>
                <a:gd name="T21" fmla="*/ 1 h 98"/>
                <a:gd name="T22" fmla="*/ 1 w 131"/>
                <a:gd name="T23" fmla="*/ 1 h 98"/>
                <a:gd name="T24" fmla="*/ 1 w 131"/>
                <a:gd name="T25" fmla="*/ 1 h 98"/>
                <a:gd name="T26" fmla="*/ 1 w 131"/>
                <a:gd name="T27" fmla="*/ 1 h 98"/>
                <a:gd name="T28" fmla="*/ 1 w 131"/>
                <a:gd name="T29" fmla="*/ 1 h 98"/>
                <a:gd name="T30" fmla="*/ 1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 name="Freeform 23"/>
            <p:cNvSpPr>
              <a:spLocks/>
            </p:cNvSpPr>
            <p:nvPr userDrawn="1"/>
          </p:nvSpPr>
          <p:spPr bwMode="invGray">
            <a:xfrm>
              <a:off x="1318" y="2793"/>
              <a:ext cx="159" cy="82"/>
            </a:xfrm>
            <a:custGeom>
              <a:avLst/>
              <a:gdLst>
                <a:gd name="T0" fmla="*/ 2 w 212"/>
                <a:gd name="T1" fmla="*/ 1 h 112"/>
                <a:gd name="T2" fmla="*/ 2 w 212"/>
                <a:gd name="T3" fmla="*/ 1 h 112"/>
                <a:gd name="T4" fmla="*/ 2 w 212"/>
                <a:gd name="T5" fmla="*/ 1 h 112"/>
                <a:gd name="T6" fmla="*/ 2 w 212"/>
                <a:gd name="T7" fmla="*/ 1 h 112"/>
                <a:gd name="T8" fmla="*/ 2 w 212"/>
                <a:gd name="T9" fmla="*/ 1 h 112"/>
                <a:gd name="T10" fmla="*/ 2 w 212"/>
                <a:gd name="T11" fmla="*/ 1 h 112"/>
                <a:gd name="T12" fmla="*/ 2 w 212"/>
                <a:gd name="T13" fmla="*/ 1 h 112"/>
                <a:gd name="T14" fmla="*/ 2 w 212"/>
                <a:gd name="T15" fmla="*/ 1 h 112"/>
                <a:gd name="T16" fmla="*/ 2 w 212"/>
                <a:gd name="T17" fmla="*/ 1 h 112"/>
                <a:gd name="T18" fmla="*/ 2 w 212"/>
                <a:gd name="T19" fmla="*/ 1 h 112"/>
                <a:gd name="T20" fmla="*/ 2 w 212"/>
                <a:gd name="T21" fmla="*/ 1 h 112"/>
                <a:gd name="T22" fmla="*/ 2 w 212"/>
                <a:gd name="T23" fmla="*/ 1 h 112"/>
                <a:gd name="T24" fmla="*/ 2 w 212"/>
                <a:gd name="T25" fmla="*/ 1 h 112"/>
                <a:gd name="T26" fmla="*/ 2 w 212"/>
                <a:gd name="T27" fmla="*/ 1 h 112"/>
                <a:gd name="T28" fmla="*/ 2 w 212"/>
                <a:gd name="T29" fmla="*/ 1 h 112"/>
                <a:gd name="T30" fmla="*/ 2 w 212"/>
                <a:gd name="T31" fmla="*/ 1 h 112"/>
                <a:gd name="T32" fmla="*/ 2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2" name="Freeform 24"/>
            <p:cNvSpPr>
              <a:spLocks/>
            </p:cNvSpPr>
            <p:nvPr userDrawn="1"/>
          </p:nvSpPr>
          <p:spPr bwMode="invGray">
            <a:xfrm>
              <a:off x="1448" y="2857"/>
              <a:ext cx="100" cy="41"/>
            </a:xfrm>
            <a:custGeom>
              <a:avLst/>
              <a:gdLst>
                <a:gd name="T0" fmla="*/ 2 w 133"/>
                <a:gd name="T1" fmla="*/ 0 h 54"/>
                <a:gd name="T2" fmla="*/ 2 w 133"/>
                <a:gd name="T3" fmla="*/ 2 h 54"/>
                <a:gd name="T4" fmla="*/ 2 w 133"/>
                <a:gd name="T5" fmla="*/ 2 h 54"/>
                <a:gd name="T6" fmla="*/ 2 w 133"/>
                <a:gd name="T7" fmla="*/ 2 h 54"/>
                <a:gd name="T8" fmla="*/ 2 w 133"/>
                <a:gd name="T9" fmla="*/ 2 h 54"/>
                <a:gd name="T10" fmla="*/ 2 w 133"/>
                <a:gd name="T11" fmla="*/ 2 h 54"/>
                <a:gd name="T12" fmla="*/ 2 w 133"/>
                <a:gd name="T13" fmla="*/ 2 h 54"/>
                <a:gd name="T14" fmla="*/ 2 w 133"/>
                <a:gd name="T15" fmla="*/ 2 h 54"/>
                <a:gd name="T16" fmla="*/ 2 w 133"/>
                <a:gd name="T17" fmla="*/ 2 h 54"/>
                <a:gd name="T18" fmla="*/ 2 w 133"/>
                <a:gd name="T19" fmla="*/ 2 h 54"/>
                <a:gd name="T20" fmla="*/ 2 w 133"/>
                <a:gd name="T21" fmla="*/ 2 h 54"/>
                <a:gd name="T22" fmla="*/ 2 w 133"/>
                <a:gd name="T23" fmla="*/ 2 h 54"/>
                <a:gd name="T24" fmla="*/ 2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3" name="Freeform 25"/>
            <p:cNvSpPr>
              <a:spLocks/>
            </p:cNvSpPr>
            <p:nvPr userDrawn="1"/>
          </p:nvSpPr>
          <p:spPr bwMode="invGray">
            <a:xfrm>
              <a:off x="1553" y="2883"/>
              <a:ext cx="37"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4" name="Freeform 26"/>
            <p:cNvSpPr>
              <a:spLocks/>
            </p:cNvSpPr>
            <p:nvPr userDrawn="1"/>
          </p:nvSpPr>
          <p:spPr bwMode="invGray">
            <a:xfrm>
              <a:off x="1609" y="2886"/>
              <a:ext cx="12" cy="25"/>
            </a:xfrm>
            <a:custGeom>
              <a:avLst/>
              <a:gdLst>
                <a:gd name="T0" fmla="*/ 2 w 16"/>
                <a:gd name="T1" fmla="*/ 0 h 34"/>
                <a:gd name="T2" fmla="*/ 0 w 16"/>
                <a:gd name="T3" fmla="*/ 1 h 34"/>
                <a:gd name="T4" fmla="*/ 2 w 16"/>
                <a:gd name="T5" fmla="*/ 1 h 34"/>
                <a:gd name="T6" fmla="*/ 2 w 16"/>
                <a:gd name="T7" fmla="*/ 1 h 34"/>
                <a:gd name="T8" fmla="*/ 2 w 16"/>
                <a:gd name="T9" fmla="*/ 1 h 34"/>
                <a:gd name="T10" fmla="*/ 2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5" name="Freeform 27"/>
            <p:cNvSpPr>
              <a:spLocks/>
            </p:cNvSpPr>
            <p:nvPr userDrawn="1"/>
          </p:nvSpPr>
          <p:spPr bwMode="invGray">
            <a:xfrm>
              <a:off x="1426" y="2038"/>
              <a:ext cx="180" cy="85"/>
            </a:xfrm>
            <a:custGeom>
              <a:avLst/>
              <a:gdLst>
                <a:gd name="T0" fmla="*/ 2 w 240"/>
                <a:gd name="T1" fmla="*/ 1 h 117"/>
                <a:gd name="T2" fmla="*/ 2 w 240"/>
                <a:gd name="T3" fmla="*/ 1 h 117"/>
                <a:gd name="T4" fmla="*/ 2 w 240"/>
                <a:gd name="T5" fmla="*/ 1 h 117"/>
                <a:gd name="T6" fmla="*/ 0 w 240"/>
                <a:gd name="T7" fmla="*/ 1 h 117"/>
                <a:gd name="T8" fmla="*/ 2 w 240"/>
                <a:gd name="T9" fmla="*/ 1 h 117"/>
                <a:gd name="T10" fmla="*/ 2 w 240"/>
                <a:gd name="T11" fmla="*/ 1 h 117"/>
                <a:gd name="T12" fmla="*/ 2 w 240"/>
                <a:gd name="T13" fmla="*/ 1 h 117"/>
                <a:gd name="T14" fmla="*/ 2 w 240"/>
                <a:gd name="T15" fmla="*/ 1 h 117"/>
                <a:gd name="T16" fmla="*/ 2 w 240"/>
                <a:gd name="T17" fmla="*/ 1 h 117"/>
                <a:gd name="T18" fmla="*/ 2 w 240"/>
                <a:gd name="T19" fmla="*/ 1 h 117"/>
                <a:gd name="T20" fmla="*/ 2 w 240"/>
                <a:gd name="T21" fmla="*/ 1 h 117"/>
                <a:gd name="T22" fmla="*/ 2 w 240"/>
                <a:gd name="T23" fmla="*/ 1 h 117"/>
                <a:gd name="T24" fmla="*/ 2 w 240"/>
                <a:gd name="T25" fmla="*/ 1 h 117"/>
                <a:gd name="T26" fmla="*/ 2 w 240"/>
                <a:gd name="T27" fmla="*/ 1 h 117"/>
                <a:gd name="T28" fmla="*/ 2 w 240"/>
                <a:gd name="T29" fmla="*/ 1 h 117"/>
                <a:gd name="T30" fmla="*/ 2 w 240"/>
                <a:gd name="T31" fmla="*/ 1 h 117"/>
                <a:gd name="T32" fmla="*/ 2 w 240"/>
                <a:gd name="T33" fmla="*/ 1 h 117"/>
                <a:gd name="T34" fmla="*/ 2 w 240"/>
                <a:gd name="T35" fmla="*/ 1 h 117"/>
                <a:gd name="T36" fmla="*/ 2 w 240"/>
                <a:gd name="T37" fmla="*/ 1 h 117"/>
                <a:gd name="T38" fmla="*/ 2 w 240"/>
                <a:gd name="T39" fmla="*/ 1 h 117"/>
                <a:gd name="T40" fmla="*/ 2 w 240"/>
                <a:gd name="T41" fmla="*/ 1 h 117"/>
                <a:gd name="T42" fmla="*/ 2 w 240"/>
                <a:gd name="T43" fmla="*/ 1 h 117"/>
                <a:gd name="T44" fmla="*/ 2 w 240"/>
                <a:gd name="T45" fmla="*/ 1 h 117"/>
                <a:gd name="T46" fmla="*/ 2 w 240"/>
                <a:gd name="T47" fmla="*/ 1 h 117"/>
                <a:gd name="T48" fmla="*/ 2 w 240"/>
                <a:gd name="T49" fmla="*/ 1 h 117"/>
                <a:gd name="T50" fmla="*/ 2 w 240"/>
                <a:gd name="T51" fmla="*/ 1 h 117"/>
                <a:gd name="T52" fmla="*/ 2 w 240"/>
                <a:gd name="T53" fmla="*/ 1 h 117"/>
                <a:gd name="T54" fmla="*/ 2 w 240"/>
                <a:gd name="T55" fmla="*/ 1 h 117"/>
                <a:gd name="T56" fmla="*/ 2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6" name="Freeform 28"/>
            <p:cNvSpPr>
              <a:spLocks/>
            </p:cNvSpPr>
            <p:nvPr userDrawn="1"/>
          </p:nvSpPr>
          <p:spPr bwMode="invGray">
            <a:xfrm>
              <a:off x="1506" y="1999"/>
              <a:ext cx="146" cy="58"/>
            </a:xfrm>
            <a:custGeom>
              <a:avLst/>
              <a:gdLst>
                <a:gd name="T0" fmla="*/ 2 w 194"/>
                <a:gd name="T1" fmla="*/ 1 h 80"/>
                <a:gd name="T2" fmla="*/ 2 w 194"/>
                <a:gd name="T3" fmla="*/ 1 h 80"/>
                <a:gd name="T4" fmla="*/ 2 w 194"/>
                <a:gd name="T5" fmla="*/ 1 h 80"/>
                <a:gd name="T6" fmla="*/ 2 w 194"/>
                <a:gd name="T7" fmla="*/ 1 h 80"/>
                <a:gd name="T8" fmla="*/ 2 w 194"/>
                <a:gd name="T9" fmla="*/ 1 h 80"/>
                <a:gd name="T10" fmla="*/ 2 w 194"/>
                <a:gd name="T11" fmla="*/ 1 h 80"/>
                <a:gd name="T12" fmla="*/ 2 w 194"/>
                <a:gd name="T13" fmla="*/ 1 h 80"/>
                <a:gd name="T14" fmla="*/ 2 w 194"/>
                <a:gd name="T15" fmla="*/ 1 h 80"/>
                <a:gd name="T16" fmla="*/ 2 w 194"/>
                <a:gd name="T17" fmla="*/ 1 h 80"/>
                <a:gd name="T18" fmla="*/ 2 w 194"/>
                <a:gd name="T19" fmla="*/ 1 h 80"/>
                <a:gd name="T20" fmla="*/ 2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7" name="Freeform 29"/>
            <p:cNvSpPr>
              <a:spLocks/>
            </p:cNvSpPr>
            <p:nvPr userDrawn="1"/>
          </p:nvSpPr>
          <p:spPr bwMode="invGray">
            <a:xfrm>
              <a:off x="1711" y="2069"/>
              <a:ext cx="233" cy="190"/>
            </a:xfrm>
            <a:custGeom>
              <a:avLst/>
              <a:gdLst>
                <a:gd name="T0" fmla="*/ 2 w 310"/>
                <a:gd name="T1" fmla="*/ 1 h 254"/>
                <a:gd name="T2" fmla="*/ 2 w 310"/>
                <a:gd name="T3" fmla="*/ 1 h 254"/>
                <a:gd name="T4" fmla="*/ 2 w 310"/>
                <a:gd name="T5" fmla="*/ 1 h 254"/>
                <a:gd name="T6" fmla="*/ 2 w 310"/>
                <a:gd name="T7" fmla="*/ 1 h 254"/>
                <a:gd name="T8" fmla="*/ 2 w 310"/>
                <a:gd name="T9" fmla="*/ 1 h 254"/>
                <a:gd name="T10" fmla="*/ 2 w 310"/>
                <a:gd name="T11" fmla="*/ 1 h 254"/>
                <a:gd name="T12" fmla="*/ 2 w 310"/>
                <a:gd name="T13" fmla="*/ 1 h 254"/>
                <a:gd name="T14" fmla="*/ 2 w 310"/>
                <a:gd name="T15" fmla="*/ 1 h 254"/>
                <a:gd name="T16" fmla="*/ 2 w 310"/>
                <a:gd name="T17" fmla="*/ 1 h 254"/>
                <a:gd name="T18" fmla="*/ 2 w 310"/>
                <a:gd name="T19" fmla="*/ 1 h 254"/>
                <a:gd name="T20" fmla="*/ 2 w 310"/>
                <a:gd name="T21" fmla="*/ 1 h 254"/>
                <a:gd name="T22" fmla="*/ 2 w 310"/>
                <a:gd name="T23" fmla="*/ 1 h 254"/>
                <a:gd name="T24" fmla="*/ 2 w 310"/>
                <a:gd name="T25" fmla="*/ 1 h 254"/>
                <a:gd name="T26" fmla="*/ 2 w 310"/>
                <a:gd name="T27" fmla="*/ 1 h 254"/>
                <a:gd name="T28" fmla="*/ 2 w 310"/>
                <a:gd name="T29" fmla="*/ 1 h 254"/>
                <a:gd name="T30" fmla="*/ 2 w 310"/>
                <a:gd name="T31" fmla="*/ 1 h 254"/>
                <a:gd name="T32" fmla="*/ 2 w 310"/>
                <a:gd name="T33" fmla="*/ 1 h 254"/>
                <a:gd name="T34" fmla="*/ 2 w 310"/>
                <a:gd name="T35" fmla="*/ 1 h 254"/>
                <a:gd name="T36" fmla="*/ 2 w 310"/>
                <a:gd name="T37" fmla="*/ 1 h 254"/>
                <a:gd name="T38" fmla="*/ 2 w 310"/>
                <a:gd name="T39" fmla="*/ 1 h 254"/>
                <a:gd name="T40" fmla="*/ 2 w 310"/>
                <a:gd name="T41" fmla="*/ 1 h 254"/>
                <a:gd name="T42" fmla="*/ 2 w 310"/>
                <a:gd name="T43" fmla="*/ 1 h 254"/>
                <a:gd name="T44" fmla="*/ 2 w 310"/>
                <a:gd name="T45" fmla="*/ 1 h 254"/>
                <a:gd name="T46" fmla="*/ 2 w 310"/>
                <a:gd name="T47" fmla="*/ 1 h 254"/>
                <a:gd name="T48" fmla="*/ 2 w 310"/>
                <a:gd name="T49" fmla="*/ 1 h 254"/>
                <a:gd name="T50" fmla="*/ 2 w 310"/>
                <a:gd name="T51" fmla="*/ 1 h 254"/>
                <a:gd name="T52" fmla="*/ 2 w 310"/>
                <a:gd name="T53" fmla="*/ 1 h 254"/>
                <a:gd name="T54" fmla="*/ 2 w 310"/>
                <a:gd name="T55" fmla="*/ 1 h 254"/>
                <a:gd name="T56" fmla="*/ 2 w 310"/>
                <a:gd name="T57" fmla="*/ 1 h 254"/>
                <a:gd name="T58" fmla="*/ 2 w 310"/>
                <a:gd name="T59" fmla="*/ 1 h 254"/>
                <a:gd name="T60" fmla="*/ 2 w 310"/>
                <a:gd name="T61" fmla="*/ 1 h 254"/>
                <a:gd name="T62" fmla="*/ 2 w 310"/>
                <a:gd name="T63" fmla="*/ 1 h 254"/>
                <a:gd name="T64" fmla="*/ 2 w 310"/>
                <a:gd name="T65" fmla="*/ 1 h 254"/>
                <a:gd name="T66" fmla="*/ 2 w 310"/>
                <a:gd name="T67" fmla="*/ 1 h 254"/>
                <a:gd name="T68" fmla="*/ 2 w 310"/>
                <a:gd name="T69" fmla="*/ 1 h 254"/>
                <a:gd name="T70" fmla="*/ 2 w 310"/>
                <a:gd name="T71" fmla="*/ 1 h 254"/>
                <a:gd name="T72" fmla="*/ 2 w 310"/>
                <a:gd name="T73" fmla="*/ 1 h 254"/>
                <a:gd name="T74" fmla="*/ 2 w 310"/>
                <a:gd name="T75" fmla="*/ 1 h 254"/>
                <a:gd name="T76" fmla="*/ 2 w 310"/>
                <a:gd name="T77" fmla="*/ 1 h 254"/>
                <a:gd name="T78" fmla="*/ 2 w 310"/>
                <a:gd name="T79" fmla="*/ 1 h 254"/>
                <a:gd name="T80" fmla="*/ 2 w 310"/>
                <a:gd name="T81" fmla="*/ 1 h 254"/>
                <a:gd name="T82" fmla="*/ 2 w 310"/>
                <a:gd name="T83" fmla="*/ 1 h 254"/>
                <a:gd name="T84" fmla="*/ 2 w 310"/>
                <a:gd name="T85" fmla="*/ 1 h 254"/>
                <a:gd name="T86" fmla="*/ 2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8" name="Freeform 30"/>
            <p:cNvSpPr>
              <a:spLocks/>
            </p:cNvSpPr>
            <p:nvPr userDrawn="1"/>
          </p:nvSpPr>
          <p:spPr bwMode="invGray">
            <a:xfrm>
              <a:off x="1709" y="1987"/>
              <a:ext cx="44" cy="39"/>
            </a:xfrm>
            <a:custGeom>
              <a:avLst/>
              <a:gdLst>
                <a:gd name="T0" fmla="*/ 1 w 59"/>
                <a:gd name="T1" fmla="*/ 0 h 50"/>
                <a:gd name="T2" fmla="*/ 0 w 59"/>
                <a:gd name="T3" fmla="*/ 2 h 50"/>
                <a:gd name="T4" fmla="*/ 1 w 59"/>
                <a:gd name="T5" fmla="*/ 2 h 50"/>
                <a:gd name="T6" fmla="*/ 1 w 59"/>
                <a:gd name="T7" fmla="*/ 2 h 50"/>
                <a:gd name="T8" fmla="*/ 1 w 59"/>
                <a:gd name="T9" fmla="*/ 2 h 50"/>
                <a:gd name="T10" fmla="*/ 1 w 59"/>
                <a:gd name="T11" fmla="*/ 2 h 50"/>
                <a:gd name="T12" fmla="*/ 1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9" name="Freeform 31"/>
            <p:cNvSpPr>
              <a:spLocks/>
            </p:cNvSpPr>
            <p:nvPr userDrawn="1"/>
          </p:nvSpPr>
          <p:spPr bwMode="invGray">
            <a:xfrm>
              <a:off x="1625" y="2057"/>
              <a:ext cx="64" cy="42"/>
            </a:xfrm>
            <a:custGeom>
              <a:avLst/>
              <a:gdLst>
                <a:gd name="T0" fmla="*/ 1 w 86"/>
                <a:gd name="T1" fmla="*/ 1 h 57"/>
                <a:gd name="T2" fmla="*/ 1 w 86"/>
                <a:gd name="T3" fmla="*/ 1 h 57"/>
                <a:gd name="T4" fmla="*/ 1 w 86"/>
                <a:gd name="T5" fmla="*/ 1 h 57"/>
                <a:gd name="T6" fmla="*/ 1 w 86"/>
                <a:gd name="T7" fmla="*/ 1 h 57"/>
                <a:gd name="T8" fmla="*/ 1 w 86"/>
                <a:gd name="T9" fmla="*/ 1 h 57"/>
                <a:gd name="T10" fmla="*/ 1 w 86"/>
                <a:gd name="T11" fmla="*/ 1 h 57"/>
                <a:gd name="T12" fmla="*/ 1 w 86"/>
                <a:gd name="T13" fmla="*/ 1 h 57"/>
                <a:gd name="T14" fmla="*/ 1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0" name="Freeform 32"/>
            <p:cNvSpPr>
              <a:spLocks/>
            </p:cNvSpPr>
            <p:nvPr userDrawn="1"/>
          </p:nvSpPr>
          <p:spPr bwMode="invGray">
            <a:xfrm>
              <a:off x="1693" y="2065"/>
              <a:ext cx="54" cy="25"/>
            </a:xfrm>
            <a:custGeom>
              <a:avLst/>
              <a:gdLst>
                <a:gd name="T0" fmla="*/ 1 w 73"/>
                <a:gd name="T1" fmla="*/ 0 h 34"/>
                <a:gd name="T2" fmla="*/ 1 w 73"/>
                <a:gd name="T3" fmla="*/ 1 h 34"/>
                <a:gd name="T4" fmla="*/ 1 w 73"/>
                <a:gd name="T5" fmla="*/ 1 h 34"/>
                <a:gd name="T6" fmla="*/ 1 w 73"/>
                <a:gd name="T7" fmla="*/ 1 h 34"/>
                <a:gd name="T8" fmla="*/ 1 w 73"/>
                <a:gd name="T9" fmla="*/ 1 h 34"/>
                <a:gd name="T10" fmla="*/ 1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1" name="Freeform 33"/>
            <p:cNvSpPr>
              <a:spLocks/>
            </p:cNvSpPr>
            <p:nvPr userDrawn="1"/>
          </p:nvSpPr>
          <p:spPr bwMode="invGray">
            <a:xfrm>
              <a:off x="1664" y="2029"/>
              <a:ext cx="64" cy="37"/>
            </a:xfrm>
            <a:custGeom>
              <a:avLst/>
              <a:gdLst>
                <a:gd name="T0" fmla="*/ 2 w 85"/>
                <a:gd name="T1" fmla="*/ 2 h 45"/>
                <a:gd name="T2" fmla="*/ 2 w 85"/>
                <a:gd name="T3" fmla="*/ 2 h 45"/>
                <a:gd name="T4" fmla="*/ 0 w 85"/>
                <a:gd name="T5" fmla="*/ 2 h 45"/>
                <a:gd name="T6" fmla="*/ 2 w 85"/>
                <a:gd name="T7" fmla="*/ 2 h 45"/>
                <a:gd name="T8" fmla="*/ 2 w 85"/>
                <a:gd name="T9" fmla="*/ 2 h 45"/>
                <a:gd name="T10" fmla="*/ 2 w 85"/>
                <a:gd name="T11" fmla="*/ 2 h 45"/>
                <a:gd name="T12" fmla="*/ 2 w 85"/>
                <a:gd name="T13" fmla="*/ 2 h 45"/>
                <a:gd name="T14" fmla="*/ 2 w 85"/>
                <a:gd name="T15" fmla="*/ 0 h 45"/>
                <a:gd name="T16" fmla="*/ 2 w 85"/>
                <a:gd name="T17" fmla="*/ 2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2" name="Freeform 34"/>
            <p:cNvSpPr>
              <a:spLocks/>
            </p:cNvSpPr>
            <p:nvPr userDrawn="1"/>
          </p:nvSpPr>
          <p:spPr bwMode="invGray">
            <a:xfrm>
              <a:off x="1637" y="1997"/>
              <a:ext cx="45" cy="24"/>
            </a:xfrm>
            <a:custGeom>
              <a:avLst/>
              <a:gdLst>
                <a:gd name="T0" fmla="*/ 2 w 58"/>
                <a:gd name="T1" fmla="*/ 2 h 31"/>
                <a:gd name="T2" fmla="*/ 0 w 58"/>
                <a:gd name="T3" fmla="*/ 2 h 31"/>
                <a:gd name="T4" fmla="*/ 2 w 58"/>
                <a:gd name="T5" fmla="*/ 2 h 31"/>
                <a:gd name="T6" fmla="*/ 2 w 58"/>
                <a:gd name="T7" fmla="*/ 2 h 31"/>
                <a:gd name="T8" fmla="*/ 2 w 58"/>
                <a:gd name="T9" fmla="*/ 2 h 31"/>
                <a:gd name="T10" fmla="*/ 2 w 58"/>
                <a:gd name="T11" fmla="*/ 0 h 31"/>
                <a:gd name="T12" fmla="*/ 2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3" name="Freeform 35"/>
            <p:cNvSpPr>
              <a:spLocks/>
            </p:cNvSpPr>
            <p:nvPr userDrawn="1"/>
          </p:nvSpPr>
          <p:spPr bwMode="invGray">
            <a:xfrm>
              <a:off x="1751" y="2000"/>
              <a:ext cx="116" cy="80"/>
            </a:xfrm>
            <a:custGeom>
              <a:avLst/>
              <a:gdLst>
                <a:gd name="T0" fmla="*/ 2 w 152"/>
                <a:gd name="T1" fmla="*/ 0 h 102"/>
                <a:gd name="T2" fmla="*/ 2 w 152"/>
                <a:gd name="T3" fmla="*/ 2 h 102"/>
                <a:gd name="T4" fmla="*/ 2 w 152"/>
                <a:gd name="T5" fmla="*/ 2 h 102"/>
                <a:gd name="T6" fmla="*/ 2 w 152"/>
                <a:gd name="T7" fmla="*/ 2 h 102"/>
                <a:gd name="T8" fmla="*/ 0 w 152"/>
                <a:gd name="T9" fmla="*/ 2 h 102"/>
                <a:gd name="T10" fmla="*/ 2 w 152"/>
                <a:gd name="T11" fmla="*/ 2 h 102"/>
                <a:gd name="T12" fmla="*/ 2 w 152"/>
                <a:gd name="T13" fmla="*/ 2 h 102"/>
                <a:gd name="T14" fmla="*/ 2 w 152"/>
                <a:gd name="T15" fmla="*/ 2 h 102"/>
                <a:gd name="T16" fmla="*/ 2 w 152"/>
                <a:gd name="T17" fmla="*/ 2 h 102"/>
                <a:gd name="T18" fmla="*/ 2 w 152"/>
                <a:gd name="T19" fmla="*/ 2 h 102"/>
                <a:gd name="T20" fmla="*/ 2 w 152"/>
                <a:gd name="T21" fmla="*/ 2 h 102"/>
                <a:gd name="T22" fmla="*/ 2 w 152"/>
                <a:gd name="T23" fmla="*/ 2 h 102"/>
                <a:gd name="T24" fmla="*/ 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4" name="Freeform 36"/>
            <p:cNvSpPr>
              <a:spLocks/>
            </p:cNvSpPr>
            <p:nvPr userDrawn="1"/>
          </p:nvSpPr>
          <p:spPr bwMode="invGray">
            <a:xfrm>
              <a:off x="664" y="2246"/>
              <a:ext cx="25" cy="14"/>
            </a:xfrm>
            <a:custGeom>
              <a:avLst/>
              <a:gdLst>
                <a:gd name="T0" fmla="*/ 1 w 34"/>
                <a:gd name="T1" fmla="*/ 0 h 20"/>
                <a:gd name="T2" fmla="*/ 1 w 34"/>
                <a:gd name="T3" fmla="*/ 1 h 20"/>
                <a:gd name="T4" fmla="*/ 1 w 34"/>
                <a:gd name="T5" fmla="*/ 1 h 20"/>
                <a:gd name="T6" fmla="*/ 1 w 34"/>
                <a:gd name="T7" fmla="*/ 1 h 20"/>
                <a:gd name="T8" fmla="*/ 1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5" name="Freeform 37"/>
            <p:cNvSpPr>
              <a:spLocks/>
            </p:cNvSpPr>
            <p:nvPr userDrawn="1"/>
          </p:nvSpPr>
          <p:spPr bwMode="invGray">
            <a:xfrm>
              <a:off x="1421" y="2756"/>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6" name="Freeform 38"/>
            <p:cNvSpPr>
              <a:spLocks/>
            </p:cNvSpPr>
            <p:nvPr userDrawn="1"/>
          </p:nvSpPr>
          <p:spPr bwMode="invGray">
            <a:xfrm>
              <a:off x="1424" y="2782"/>
              <a:ext cx="17" cy="13"/>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7" name="Freeform 39"/>
            <p:cNvSpPr>
              <a:spLocks/>
            </p:cNvSpPr>
            <p:nvPr userDrawn="1"/>
          </p:nvSpPr>
          <p:spPr bwMode="invGray">
            <a:xfrm>
              <a:off x="1628" y="2913"/>
              <a:ext cx="15" cy="12"/>
            </a:xfrm>
            <a:custGeom>
              <a:avLst/>
              <a:gdLst>
                <a:gd name="T0" fmla="*/ 1 w 21"/>
                <a:gd name="T1" fmla="*/ 0 h 16"/>
                <a:gd name="T2" fmla="*/ 1 w 21"/>
                <a:gd name="T3" fmla="*/ 2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8" name="Freeform 40"/>
            <p:cNvSpPr>
              <a:spLocks/>
            </p:cNvSpPr>
            <p:nvPr userDrawn="1"/>
          </p:nvSpPr>
          <p:spPr bwMode="invGray">
            <a:xfrm>
              <a:off x="1752" y="2429"/>
              <a:ext cx="38" cy="15"/>
            </a:xfrm>
            <a:custGeom>
              <a:avLst/>
              <a:gdLst>
                <a:gd name="T0" fmla="*/ 1 w 51"/>
                <a:gd name="T1" fmla="*/ 0 h 24"/>
                <a:gd name="T2" fmla="*/ 1 w 51"/>
                <a:gd name="T3" fmla="*/ 1 h 24"/>
                <a:gd name="T4" fmla="*/ 1 w 51"/>
                <a:gd name="T5" fmla="*/ 1 h 24"/>
                <a:gd name="T6" fmla="*/ 1 w 51"/>
                <a:gd name="T7" fmla="*/ 1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29" name="Freeform 41"/>
            <p:cNvSpPr>
              <a:spLocks/>
            </p:cNvSpPr>
            <p:nvPr userDrawn="1"/>
          </p:nvSpPr>
          <p:spPr bwMode="invGray">
            <a:xfrm>
              <a:off x="1652" y="2224"/>
              <a:ext cx="37" cy="17"/>
            </a:xfrm>
            <a:custGeom>
              <a:avLst/>
              <a:gdLst>
                <a:gd name="T0" fmla="*/ 1 w 51"/>
                <a:gd name="T1" fmla="*/ 0 h 24"/>
                <a:gd name="T2" fmla="*/ 1 w 51"/>
                <a:gd name="T3" fmla="*/ 1 h 24"/>
                <a:gd name="T4" fmla="*/ 1 w 51"/>
                <a:gd name="T5" fmla="*/ 1 h 24"/>
                <a:gd name="T6" fmla="*/ 1 w 51"/>
                <a:gd name="T7" fmla="*/ 1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0" name="Freeform 42"/>
            <p:cNvSpPr>
              <a:spLocks/>
            </p:cNvSpPr>
            <p:nvPr userDrawn="1"/>
          </p:nvSpPr>
          <p:spPr bwMode="invGray">
            <a:xfrm>
              <a:off x="1717" y="2045"/>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1" name="Freeform 43"/>
            <p:cNvSpPr>
              <a:spLocks/>
            </p:cNvSpPr>
            <p:nvPr userDrawn="1"/>
          </p:nvSpPr>
          <p:spPr bwMode="invGray">
            <a:xfrm>
              <a:off x="1780" y="2153"/>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2" name="Freeform 44"/>
            <p:cNvSpPr>
              <a:spLocks/>
            </p:cNvSpPr>
            <p:nvPr userDrawn="1"/>
          </p:nvSpPr>
          <p:spPr bwMode="invGray">
            <a:xfrm>
              <a:off x="1795" y="1951"/>
              <a:ext cx="697" cy="346"/>
            </a:xfrm>
            <a:custGeom>
              <a:avLst/>
              <a:gdLst>
                <a:gd name="T0" fmla="*/ 2 w 929"/>
                <a:gd name="T1" fmla="*/ 1 h 462"/>
                <a:gd name="T2" fmla="*/ 2 w 929"/>
                <a:gd name="T3" fmla="*/ 1 h 462"/>
                <a:gd name="T4" fmla="*/ 2 w 929"/>
                <a:gd name="T5" fmla="*/ 1 h 462"/>
                <a:gd name="T6" fmla="*/ 2 w 929"/>
                <a:gd name="T7" fmla="*/ 1 h 462"/>
                <a:gd name="T8" fmla="*/ 2 w 929"/>
                <a:gd name="T9" fmla="*/ 1 h 462"/>
                <a:gd name="T10" fmla="*/ 2 w 929"/>
                <a:gd name="T11" fmla="*/ 1 h 462"/>
                <a:gd name="T12" fmla="*/ 2 w 929"/>
                <a:gd name="T13" fmla="*/ 1 h 462"/>
                <a:gd name="T14" fmla="*/ 2 w 929"/>
                <a:gd name="T15" fmla="*/ 1 h 462"/>
                <a:gd name="T16" fmla="*/ 2 w 929"/>
                <a:gd name="T17" fmla="*/ 1 h 462"/>
                <a:gd name="T18" fmla="*/ 2 w 929"/>
                <a:gd name="T19" fmla="*/ 1 h 462"/>
                <a:gd name="T20" fmla="*/ 2 w 929"/>
                <a:gd name="T21" fmla="*/ 1 h 462"/>
                <a:gd name="T22" fmla="*/ 2 w 929"/>
                <a:gd name="T23" fmla="*/ 1 h 462"/>
                <a:gd name="T24" fmla="*/ 2 w 929"/>
                <a:gd name="T25" fmla="*/ 1 h 462"/>
                <a:gd name="T26" fmla="*/ 2 w 929"/>
                <a:gd name="T27" fmla="*/ 1 h 462"/>
                <a:gd name="T28" fmla="*/ 2 w 929"/>
                <a:gd name="T29" fmla="*/ 1 h 462"/>
                <a:gd name="T30" fmla="*/ 2 w 929"/>
                <a:gd name="T31" fmla="*/ 1 h 462"/>
                <a:gd name="T32" fmla="*/ 2 w 929"/>
                <a:gd name="T33" fmla="*/ 1 h 462"/>
                <a:gd name="T34" fmla="*/ 2 w 929"/>
                <a:gd name="T35" fmla="*/ 1 h 462"/>
                <a:gd name="T36" fmla="*/ 2 w 929"/>
                <a:gd name="T37" fmla="*/ 1 h 462"/>
                <a:gd name="T38" fmla="*/ 2 w 929"/>
                <a:gd name="T39" fmla="*/ 2 h 462"/>
                <a:gd name="T40" fmla="*/ 2 w 929"/>
                <a:gd name="T41" fmla="*/ 2 h 462"/>
                <a:gd name="T42" fmla="*/ 3 w 929"/>
                <a:gd name="T43" fmla="*/ 2 h 462"/>
                <a:gd name="T44" fmla="*/ 3 w 929"/>
                <a:gd name="T45" fmla="*/ 2 h 462"/>
                <a:gd name="T46" fmla="*/ 4 w 929"/>
                <a:gd name="T47" fmla="*/ 1 h 462"/>
                <a:gd name="T48" fmla="*/ 4 w 929"/>
                <a:gd name="T49" fmla="*/ 1 h 462"/>
                <a:gd name="T50" fmla="*/ 4 w 929"/>
                <a:gd name="T51" fmla="*/ 1 h 462"/>
                <a:gd name="T52" fmla="*/ 5 w 929"/>
                <a:gd name="T53" fmla="*/ 1 h 462"/>
                <a:gd name="T54" fmla="*/ 5 w 929"/>
                <a:gd name="T55" fmla="*/ 1 h 462"/>
                <a:gd name="T56" fmla="*/ 5 w 929"/>
                <a:gd name="T57" fmla="*/ 1 h 462"/>
                <a:gd name="T58" fmla="*/ 5 w 929"/>
                <a:gd name="T59" fmla="*/ 1 h 462"/>
                <a:gd name="T60" fmla="*/ 5 w 929"/>
                <a:gd name="T61" fmla="*/ 1 h 462"/>
                <a:gd name="T62" fmla="*/ 5 w 929"/>
                <a:gd name="T63" fmla="*/ 1 h 462"/>
                <a:gd name="T64" fmla="*/ 6 w 929"/>
                <a:gd name="T65" fmla="*/ 1 h 462"/>
                <a:gd name="T66" fmla="*/ 6 w 929"/>
                <a:gd name="T67" fmla="*/ 1 h 462"/>
                <a:gd name="T68" fmla="*/ 6 w 929"/>
                <a:gd name="T69" fmla="*/ 1 h 462"/>
                <a:gd name="T70" fmla="*/ 5 w 929"/>
                <a:gd name="T71" fmla="*/ 1 h 462"/>
                <a:gd name="T72" fmla="*/ 5 w 929"/>
                <a:gd name="T73" fmla="*/ 1 h 462"/>
                <a:gd name="T74" fmla="*/ 4 w 929"/>
                <a:gd name="T75" fmla="*/ 1 h 462"/>
                <a:gd name="T76" fmla="*/ 4 w 929"/>
                <a:gd name="T77" fmla="*/ 1 h 462"/>
                <a:gd name="T78" fmla="*/ 4 w 929"/>
                <a:gd name="T79" fmla="*/ 1 h 462"/>
                <a:gd name="T80" fmla="*/ 4 w 929"/>
                <a:gd name="T81" fmla="*/ 1 h 462"/>
                <a:gd name="T82" fmla="*/ 3 w 929"/>
                <a:gd name="T83" fmla="*/ 1 h 462"/>
                <a:gd name="T84" fmla="*/ 3 w 929"/>
                <a:gd name="T85" fmla="*/ 1 h 462"/>
                <a:gd name="T86" fmla="*/ 2 w 929"/>
                <a:gd name="T87" fmla="*/ 1 h 462"/>
                <a:gd name="T88" fmla="*/ 3 w 929"/>
                <a:gd name="T89" fmla="*/ 1 h 462"/>
                <a:gd name="T90" fmla="*/ 2 w 929"/>
                <a:gd name="T91" fmla="*/ 1 h 462"/>
                <a:gd name="T92" fmla="*/ 2 w 929"/>
                <a:gd name="T93" fmla="*/ 1 h 462"/>
                <a:gd name="T94" fmla="*/ 2 w 929"/>
                <a:gd name="T95" fmla="*/ 1 h 462"/>
                <a:gd name="T96" fmla="*/ 2 w 929"/>
                <a:gd name="T97" fmla="*/ 1 h 462"/>
                <a:gd name="T98" fmla="*/ 2 w 929"/>
                <a:gd name="T99" fmla="*/ 1 h 462"/>
                <a:gd name="T100" fmla="*/ 2 w 929"/>
                <a:gd name="T101" fmla="*/ 1 h 462"/>
                <a:gd name="T102" fmla="*/ 2 w 929"/>
                <a:gd name="T103" fmla="*/ 1 h 462"/>
                <a:gd name="T104" fmla="*/ 2 w 929"/>
                <a:gd name="T105" fmla="*/ 1 h 462"/>
                <a:gd name="T106" fmla="*/ 2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3" name="Freeform 45"/>
            <p:cNvSpPr>
              <a:spLocks/>
            </p:cNvSpPr>
            <p:nvPr userDrawn="1"/>
          </p:nvSpPr>
          <p:spPr bwMode="invGray">
            <a:xfrm>
              <a:off x="2009" y="2135"/>
              <a:ext cx="38" cy="26"/>
            </a:xfrm>
            <a:custGeom>
              <a:avLst/>
              <a:gdLst>
                <a:gd name="T0" fmla="*/ 1 w 52"/>
                <a:gd name="T1" fmla="*/ 0 h 32"/>
                <a:gd name="T2" fmla="*/ 1 w 52"/>
                <a:gd name="T3" fmla="*/ 2 h 32"/>
                <a:gd name="T4" fmla="*/ 1 w 52"/>
                <a:gd name="T5" fmla="*/ 2 h 32"/>
                <a:gd name="T6" fmla="*/ 1 w 52"/>
                <a:gd name="T7" fmla="*/ 2 h 32"/>
                <a:gd name="T8" fmla="*/ 1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4" name="Freeform 46"/>
            <p:cNvSpPr>
              <a:spLocks/>
            </p:cNvSpPr>
            <p:nvPr userDrawn="1"/>
          </p:nvSpPr>
          <p:spPr bwMode="invGray">
            <a:xfrm>
              <a:off x="2292" y="2200"/>
              <a:ext cx="128" cy="54"/>
            </a:xfrm>
            <a:custGeom>
              <a:avLst/>
              <a:gdLst>
                <a:gd name="T0" fmla="*/ 1 w 172"/>
                <a:gd name="T1" fmla="*/ 2 h 72"/>
                <a:gd name="T2" fmla="*/ 1 w 172"/>
                <a:gd name="T3" fmla="*/ 2 h 72"/>
                <a:gd name="T4" fmla="*/ 1 w 172"/>
                <a:gd name="T5" fmla="*/ 0 h 72"/>
                <a:gd name="T6" fmla="*/ 0 w 172"/>
                <a:gd name="T7" fmla="*/ 2 h 72"/>
                <a:gd name="T8" fmla="*/ 1 w 172"/>
                <a:gd name="T9" fmla="*/ 2 h 72"/>
                <a:gd name="T10" fmla="*/ 1 w 172"/>
                <a:gd name="T11" fmla="*/ 2 h 72"/>
                <a:gd name="T12" fmla="*/ 1 w 172"/>
                <a:gd name="T13" fmla="*/ 2 h 72"/>
                <a:gd name="T14" fmla="*/ 1 w 172"/>
                <a:gd name="T15" fmla="*/ 2 h 72"/>
                <a:gd name="T16" fmla="*/ 1 w 172"/>
                <a:gd name="T17" fmla="*/ 2 h 72"/>
                <a:gd name="T18" fmla="*/ 1 w 172"/>
                <a:gd name="T19" fmla="*/ 2 h 72"/>
                <a:gd name="T20" fmla="*/ 1 w 172"/>
                <a:gd name="T21" fmla="*/ 2 h 72"/>
                <a:gd name="T22" fmla="*/ 1 w 172"/>
                <a:gd name="T23" fmla="*/ 2 h 72"/>
                <a:gd name="T24" fmla="*/ 1 w 172"/>
                <a:gd name="T25" fmla="*/ 2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5" name="Freeform 47"/>
            <p:cNvSpPr>
              <a:spLocks/>
            </p:cNvSpPr>
            <p:nvPr userDrawn="1"/>
          </p:nvSpPr>
          <p:spPr bwMode="invGray">
            <a:xfrm>
              <a:off x="2393" y="2038"/>
              <a:ext cx="38" cy="24"/>
            </a:xfrm>
            <a:custGeom>
              <a:avLst/>
              <a:gdLst>
                <a:gd name="T0" fmla="*/ 1 w 52"/>
                <a:gd name="T1" fmla="*/ 0 h 32"/>
                <a:gd name="T2" fmla="*/ 1 w 52"/>
                <a:gd name="T3" fmla="*/ 2 h 32"/>
                <a:gd name="T4" fmla="*/ 1 w 52"/>
                <a:gd name="T5" fmla="*/ 2 h 32"/>
                <a:gd name="T6" fmla="*/ 1 w 52"/>
                <a:gd name="T7" fmla="*/ 2 h 32"/>
                <a:gd name="T8" fmla="*/ 1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6" name="Freeform 48"/>
            <p:cNvSpPr>
              <a:spLocks/>
            </p:cNvSpPr>
            <p:nvPr userDrawn="1"/>
          </p:nvSpPr>
          <p:spPr bwMode="invGray">
            <a:xfrm>
              <a:off x="2662" y="2006"/>
              <a:ext cx="156" cy="63"/>
            </a:xfrm>
            <a:custGeom>
              <a:avLst/>
              <a:gdLst>
                <a:gd name="T0" fmla="*/ 2 w 206"/>
                <a:gd name="T1" fmla="*/ 1 h 85"/>
                <a:gd name="T2" fmla="*/ 2 w 206"/>
                <a:gd name="T3" fmla="*/ 1 h 85"/>
                <a:gd name="T4" fmla="*/ 2 w 206"/>
                <a:gd name="T5" fmla="*/ 1 h 85"/>
                <a:gd name="T6" fmla="*/ 2 w 206"/>
                <a:gd name="T7" fmla="*/ 1 h 85"/>
                <a:gd name="T8" fmla="*/ 2 w 206"/>
                <a:gd name="T9" fmla="*/ 1 h 85"/>
                <a:gd name="T10" fmla="*/ 2 w 206"/>
                <a:gd name="T11" fmla="*/ 1 h 85"/>
                <a:gd name="T12" fmla="*/ 2 w 206"/>
                <a:gd name="T13" fmla="*/ 1 h 85"/>
                <a:gd name="T14" fmla="*/ 2 w 206"/>
                <a:gd name="T15" fmla="*/ 1 h 85"/>
                <a:gd name="T16" fmla="*/ 2 w 206"/>
                <a:gd name="T17" fmla="*/ 1 h 85"/>
                <a:gd name="T18" fmla="*/ 2 w 206"/>
                <a:gd name="T19" fmla="*/ 1 h 85"/>
                <a:gd name="T20" fmla="*/ 2 w 206"/>
                <a:gd name="T21" fmla="*/ 1 h 85"/>
                <a:gd name="T22" fmla="*/ 2 w 206"/>
                <a:gd name="T23" fmla="*/ 1 h 85"/>
                <a:gd name="T24" fmla="*/ 2 w 206"/>
                <a:gd name="T25" fmla="*/ 1 h 85"/>
                <a:gd name="T26" fmla="*/ 2 w 206"/>
                <a:gd name="T27" fmla="*/ 1 h 85"/>
                <a:gd name="T28" fmla="*/ 2 w 206"/>
                <a:gd name="T29" fmla="*/ 1 h 85"/>
                <a:gd name="T30" fmla="*/ 2 w 206"/>
                <a:gd name="T31" fmla="*/ 1 h 85"/>
                <a:gd name="T32" fmla="*/ 2 w 206"/>
                <a:gd name="T33" fmla="*/ 1 h 85"/>
                <a:gd name="T34" fmla="*/ 2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7" name="Freeform 49"/>
            <p:cNvSpPr>
              <a:spLocks/>
            </p:cNvSpPr>
            <p:nvPr userDrawn="1"/>
          </p:nvSpPr>
          <p:spPr bwMode="invGray">
            <a:xfrm>
              <a:off x="2759" y="2038"/>
              <a:ext cx="48" cy="17"/>
            </a:xfrm>
            <a:custGeom>
              <a:avLst/>
              <a:gdLst>
                <a:gd name="T0" fmla="*/ 2 w 64"/>
                <a:gd name="T1" fmla="*/ 1 h 28"/>
                <a:gd name="T2" fmla="*/ 2 w 64"/>
                <a:gd name="T3" fmla="*/ 1 h 28"/>
                <a:gd name="T4" fmla="*/ 2 w 64"/>
                <a:gd name="T5" fmla="*/ 1 h 28"/>
                <a:gd name="T6" fmla="*/ 2 w 64"/>
                <a:gd name="T7" fmla="*/ 1 h 28"/>
                <a:gd name="T8" fmla="*/ 2 w 64"/>
                <a:gd name="T9" fmla="*/ 1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8" name="Freeform 50"/>
            <p:cNvSpPr>
              <a:spLocks/>
            </p:cNvSpPr>
            <p:nvPr userDrawn="1"/>
          </p:nvSpPr>
          <p:spPr bwMode="invGray">
            <a:xfrm>
              <a:off x="2467" y="2311"/>
              <a:ext cx="110" cy="133"/>
            </a:xfrm>
            <a:custGeom>
              <a:avLst/>
              <a:gdLst>
                <a:gd name="T0" fmla="*/ 2 w 146"/>
                <a:gd name="T1" fmla="*/ 2 h 176"/>
                <a:gd name="T2" fmla="*/ 0 w 146"/>
                <a:gd name="T3" fmla="*/ 2 h 176"/>
                <a:gd name="T4" fmla="*/ 2 w 146"/>
                <a:gd name="T5" fmla="*/ 2 h 176"/>
                <a:gd name="T6" fmla="*/ 2 w 146"/>
                <a:gd name="T7" fmla="*/ 2 h 176"/>
                <a:gd name="T8" fmla="*/ 2 w 146"/>
                <a:gd name="T9" fmla="*/ 2 h 176"/>
                <a:gd name="T10" fmla="*/ 2 w 146"/>
                <a:gd name="T11" fmla="*/ 2 h 176"/>
                <a:gd name="T12" fmla="*/ 2 w 146"/>
                <a:gd name="T13" fmla="*/ 2 h 176"/>
                <a:gd name="T14" fmla="*/ 2 w 146"/>
                <a:gd name="T15" fmla="*/ 2 h 176"/>
                <a:gd name="T16" fmla="*/ 2 w 146"/>
                <a:gd name="T17" fmla="*/ 2 h 176"/>
                <a:gd name="T18" fmla="*/ 2 w 146"/>
                <a:gd name="T19" fmla="*/ 2 h 176"/>
                <a:gd name="T20" fmla="*/ 2 w 146"/>
                <a:gd name="T21" fmla="*/ 2 h 176"/>
                <a:gd name="T22" fmla="*/ 2 w 146"/>
                <a:gd name="T23" fmla="*/ 2 h 176"/>
                <a:gd name="T24" fmla="*/ 2 w 146"/>
                <a:gd name="T25" fmla="*/ 2 h 176"/>
                <a:gd name="T26" fmla="*/ 2 w 146"/>
                <a:gd name="T27" fmla="*/ 2 h 176"/>
                <a:gd name="T28" fmla="*/ 2 w 146"/>
                <a:gd name="T29" fmla="*/ 2 h 176"/>
                <a:gd name="T30" fmla="*/ 2 w 146"/>
                <a:gd name="T31" fmla="*/ 2 h 176"/>
                <a:gd name="T32" fmla="*/ 2 w 146"/>
                <a:gd name="T33" fmla="*/ 2 h 176"/>
                <a:gd name="T34" fmla="*/ 2 w 146"/>
                <a:gd name="T35" fmla="*/ 2 h 176"/>
                <a:gd name="T36" fmla="*/ 2 w 146"/>
                <a:gd name="T37" fmla="*/ 2 h 176"/>
                <a:gd name="T38" fmla="*/ 2 w 146"/>
                <a:gd name="T39" fmla="*/ 2 h 176"/>
                <a:gd name="T40" fmla="*/ 2 w 146"/>
                <a:gd name="T41" fmla="*/ 2 h 176"/>
                <a:gd name="T42" fmla="*/ 2 w 146"/>
                <a:gd name="T43" fmla="*/ 2 h 176"/>
                <a:gd name="T44" fmla="*/ 2 w 146"/>
                <a:gd name="T45" fmla="*/ 2 h 176"/>
                <a:gd name="T46" fmla="*/ 2 w 146"/>
                <a:gd name="T47" fmla="*/ 2 h 176"/>
                <a:gd name="T48" fmla="*/ 2 w 146"/>
                <a:gd name="T49" fmla="*/ 2 h 176"/>
                <a:gd name="T50" fmla="*/ 2 w 146"/>
                <a:gd name="T51" fmla="*/ 2 h 176"/>
                <a:gd name="T52" fmla="*/ 2 w 146"/>
                <a:gd name="T53" fmla="*/ 1 h 176"/>
                <a:gd name="T54" fmla="*/ 2 w 146"/>
                <a:gd name="T55" fmla="*/ 2 h 176"/>
                <a:gd name="T56" fmla="*/ 2 w 146"/>
                <a:gd name="T57" fmla="*/ 2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39" name="Freeform 51"/>
            <p:cNvSpPr>
              <a:spLocks/>
            </p:cNvSpPr>
            <p:nvPr userDrawn="1"/>
          </p:nvSpPr>
          <p:spPr bwMode="invGray">
            <a:xfrm>
              <a:off x="2413" y="2359"/>
              <a:ext cx="70" cy="68"/>
            </a:xfrm>
            <a:custGeom>
              <a:avLst/>
              <a:gdLst>
                <a:gd name="T0" fmla="*/ 2 w 92"/>
                <a:gd name="T1" fmla="*/ 1 h 92"/>
                <a:gd name="T2" fmla="*/ 2 w 92"/>
                <a:gd name="T3" fmla="*/ 1 h 92"/>
                <a:gd name="T4" fmla="*/ 2 w 92"/>
                <a:gd name="T5" fmla="*/ 1 h 92"/>
                <a:gd name="T6" fmla="*/ 2 w 92"/>
                <a:gd name="T7" fmla="*/ 1 h 92"/>
                <a:gd name="T8" fmla="*/ 2 w 92"/>
                <a:gd name="T9" fmla="*/ 1 h 92"/>
                <a:gd name="T10" fmla="*/ 2 w 92"/>
                <a:gd name="T11" fmla="*/ 1 h 92"/>
                <a:gd name="T12" fmla="*/ 2 w 92"/>
                <a:gd name="T13" fmla="*/ 1 h 92"/>
                <a:gd name="T14" fmla="*/ 2 w 92"/>
                <a:gd name="T15" fmla="*/ 1 h 92"/>
                <a:gd name="T16" fmla="*/ 2 w 92"/>
                <a:gd name="T17" fmla="*/ 1 h 92"/>
                <a:gd name="T18" fmla="*/ 2 w 92"/>
                <a:gd name="T19" fmla="*/ 1 h 92"/>
                <a:gd name="T20" fmla="*/ 2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0" name="Freeform 52"/>
            <p:cNvSpPr>
              <a:spLocks/>
            </p:cNvSpPr>
            <p:nvPr userDrawn="1"/>
          </p:nvSpPr>
          <p:spPr bwMode="invGray">
            <a:xfrm>
              <a:off x="4099" y="3502"/>
              <a:ext cx="474" cy="495"/>
            </a:xfrm>
            <a:custGeom>
              <a:avLst/>
              <a:gdLst>
                <a:gd name="T0" fmla="*/ 1 w 633"/>
                <a:gd name="T1" fmla="*/ 2 h 660"/>
                <a:gd name="T2" fmla="*/ 1 w 633"/>
                <a:gd name="T3" fmla="*/ 2 h 660"/>
                <a:gd name="T4" fmla="*/ 1 w 633"/>
                <a:gd name="T5" fmla="*/ 2 h 660"/>
                <a:gd name="T6" fmla="*/ 1 w 633"/>
                <a:gd name="T7" fmla="*/ 2 h 660"/>
                <a:gd name="T8" fmla="*/ 1 w 633"/>
                <a:gd name="T9" fmla="*/ 2 h 660"/>
                <a:gd name="T10" fmla="*/ 1 w 633"/>
                <a:gd name="T11" fmla="*/ 2 h 660"/>
                <a:gd name="T12" fmla="*/ 1 w 633"/>
                <a:gd name="T13" fmla="*/ 2 h 660"/>
                <a:gd name="T14" fmla="*/ 0 w 633"/>
                <a:gd name="T15" fmla="*/ 2 h 660"/>
                <a:gd name="T16" fmla="*/ 1 w 633"/>
                <a:gd name="T17" fmla="*/ 2 h 660"/>
                <a:gd name="T18" fmla="*/ 1 w 633"/>
                <a:gd name="T19" fmla="*/ 3 h 660"/>
                <a:gd name="T20" fmla="*/ 1 w 633"/>
                <a:gd name="T21" fmla="*/ 3 h 660"/>
                <a:gd name="T22" fmla="*/ 1 w 633"/>
                <a:gd name="T23" fmla="*/ 3 h 660"/>
                <a:gd name="T24" fmla="*/ 1 w 633"/>
                <a:gd name="T25" fmla="*/ 3 h 660"/>
                <a:gd name="T26" fmla="*/ 1 w 633"/>
                <a:gd name="T27" fmla="*/ 3 h 660"/>
                <a:gd name="T28" fmla="*/ 1 w 633"/>
                <a:gd name="T29" fmla="*/ 3 h 660"/>
                <a:gd name="T30" fmla="*/ 1 w 633"/>
                <a:gd name="T31" fmla="*/ 4 h 660"/>
                <a:gd name="T32" fmla="*/ 1 w 633"/>
                <a:gd name="T33" fmla="*/ 4 h 660"/>
                <a:gd name="T34" fmla="*/ 1 w 633"/>
                <a:gd name="T35" fmla="*/ 4 h 660"/>
                <a:gd name="T36" fmla="*/ 2 w 633"/>
                <a:gd name="T37" fmla="*/ 4 h 660"/>
                <a:gd name="T38" fmla="*/ 2 w 633"/>
                <a:gd name="T39" fmla="*/ 4 h 660"/>
                <a:gd name="T40" fmla="*/ 2 w 633"/>
                <a:gd name="T41" fmla="*/ 4 h 660"/>
                <a:gd name="T42" fmla="*/ 2 w 633"/>
                <a:gd name="T43" fmla="*/ 4 h 660"/>
                <a:gd name="T44" fmla="*/ 2 w 633"/>
                <a:gd name="T45" fmla="*/ 4 h 660"/>
                <a:gd name="T46" fmla="*/ 2 w 633"/>
                <a:gd name="T47" fmla="*/ 4 h 660"/>
                <a:gd name="T48" fmla="*/ 3 w 633"/>
                <a:gd name="T49" fmla="*/ 4 h 660"/>
                <a:gd name="T50" fmla="*/ 3 w 633"/>
                <a:gd name="T51" fmla="*/ 5 h 660"/>
                <a:gd name="T52" fmla="*/ 3 w 633"/>
                <a:gd name="T53" fmla="*/ 4 h 660"/>
                <a:gd name="T54" fmla="*/ 3 w 633"/>
                <a:gd name="T55" fmla="*/ 4 h 660"/>
                <a:gd name="T56" fmla="*/ 3 w 633"/>
                <a:gd name="T57" fmla="*/ 3 h 660"/>
                <a:gd name="T58" fmla="*/ 3 w 633"/>
                <a:gd name="T59" fmla="*/ 2 h 660"/>
                <a:gd name="T60" fmla="*/ 3 w 633"/>
                <a:gd name="T61" fmla="*/ 2 h 660"/>
                <a:gd name="T62" fmla="*/ 3 w 633"/>
                <a:gd name="T63" fmla="*/ 2 h 660"/>
                <a:gd name="T64" fmla="*/ 2 w 633"/>
                <a:gd name="T65" fmla="*/ 2 h 660"/>
                <a:gd name="T66" fmla="*/ 2 w 633"/>
                <a:gd name="T67" fmla="*/ 2 h 660"/>
                <a:gd name="T68" fmla="*/ 2 w 633"/>
                <a:gd name="T69" fmla="*/ 2 h 660"/>
                <a:gd name="T70" fmla="*/ 2 w 633"/>
                <a:gd name="T71" fmla="*/ 2 h 660"/>
                <a:gd name="T72" fmla="*/ 2 w 633"/>
                <a:gd name="T73" fmla="*/ 2 h 660"/>
                <a:gd name="T74" fmla="*/ 2 w 633"/>
                <a:gd name="T75" fmla="*/ 2 h 660"/>
                <a:gd name="T76" fmla="*/ 1 w 633"/>
                <a:gd name="T77" fmla="*/ 2 h 660"/>
                <a:gd name="T78" fmla="*/ 1 w 633"/>
                <a:gd name="T79" fmla="*/ 2 h 660"/>
                <a:gd name="T80" fmla="*/ 1 w 633"/>
                <a:gd name="T81" fmla="*/ 2 h 660"/>
                <a:gd name="T82" fmla="*/ 1 w 633"/>
                <a:gd name="T83" fmla="*/ 2 h 660"/>
                <a:gd name="T84" fmla="*/ 1 w 633"/>
                <a:gd name="T85" fmla="*/ 2 h 660"/>
                <a:gd name="T86" fmla="*/ 1 w 633"/>
                <a:gd name="T87" fmla="*/ 2 h 660"/>
                <a:gd name="T88" fmla="*/ 1 w 633"/>
                <a:gd name="T89" fmla="*/ 2 h 660"/>
                <a:gd name="T90" fmla="*/ 1 w 633"/>
                <a:gd name="T91" fmla="*/ 2 h 660"/>
                <a:gd name="T92" fmla="*/ 1 w 633"/>
                <a:gd name="T93" fmla="*/ 2 h 660"/>
                <a:gd name="T94" fmla="*/ 1 w 633"/>
                <a:gd name="T95" fmla="*/ 2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1" name="Freeform 53"/>
            <p:cNvSpPr>
              <a:spLocks/>
            </p:cNvSpPr>
            <p:nvPr userDrawn="1"/>
          </p:nvSpPr>
          <p:spPr bwMode="invGray">
            <a:xfrm>
              <a:off x="4246" y="3240"/>
              <a:ext cx="319" cy="206"/>
            </a:xfrm>
            <a:custGeom>
              <a:avLst/>
              <a:gdLst>
                <a:gd name="T0" fmla="*/ 1 w 426"/>
                <a:gd name="T1" fmla="*/ 1 h 280"/>
                <a:gd name="T2" fmla="*/ 1 w 426"/>
                <a:gd name="T3" fmla="*/ 1 h 280"/>
                <a:gd name="T4" fmla="*/ 1 w 426"/>
                <a:gd name="T5" fmla="*/ 1 h 280"/>
                <a:gd name="T6" fmla="*/ 1 w 426"/>
                <a:gd name="T7" fmla="*/ 1 h 280"/>
                <a:gd name="T8" fmla="*/ 1 w 426"/>
                <a:gd name="T9" fmla="*/ 1 h 280"/>
                <a:gd name="T10" fmla="*/ 1 w 426"/>
                <a:gd name="T11" fmla="*/ 1 h 280"/>
                <a:gd name="T12" fmla="*/ 1 w 426"/>
                <a:gd name="T13" fmla="*/ 1 h 280"/>
                <a:gd name="T14" fmla="*/ 1 w 426"/>
                <a:gd name="T15" fmla="*/ 1 h 280"/>
                <a:gd name="T16" fmla="*/ 1 w 426"/>
                <a:gd name="T17" fmla="*/ 1 h 280"/>
                <a:gd name="T18" fmla="*/ 1 w 426"/>
                <a:gd name="T19" fmla="*/ 1 h 280"/>
                <a:gd name="T20" fmla="*/ 1 w 426"/>
                <a:gd name="T21" fmla="*/ 1 h 280"/>
                <a:gd name="T22" fmla="*/ 1 w 426"/>
                <a:gd name="T23" fmla="*/ 1 h 280"/>
                <a:gd name="T24" fmla="*/ 1 w 426"/>
                <a:gd name="T25" fmla="*/ 1 h 280"/>
                <a:gd name="T26" fmla="*/ 1 w 426"/>
                <a:gd name="T27" fmla="*/ 1 h 280"/>
                <a:gd name="T28" fmla="*/ 1 w 426"/>
                <a:gd name="T29" fmla="*/ 1 h 280"/>
                <a:gd name="T30" fmla="*/ 1 w 426"/>
                <a:gd name="T31" fmla="*/ 1 h 280"/>
                <a:gd name="T32" fmla="*/ 1 w 426"/>
                <a:gd name="T33" fmla="*/ 1 h 280"/>
                <a:gd name="T34" fmla="*/ 1 w 426"/>
                <a:gd name="T35" fmla="*/ 1 h 280"/>
                <a:gd name="T36" fmla="*/ 1 w 426"/>
                <a:gd name="T37" fmla="*/ 1 h 280"/>
                <a:gd name="T38" fmla="*/ 1 w 426"/>
                <a:gd name="T39" fmla="*/ 1 h 280"/>
                <a:gd name="T40" fmla="*/ 1 w 426"/>
                <a:gd name="T41" fmla="*/ 1 h 280"/>
                <a:gd name="T42" fmla="*/ 1 w 426"/>
                <a:gd name="T43" fmla="*/ 1 h 280"/>
                <a:gd name="T44" fmla="*/ 1 w 426"/>
                <a:gd name="T45" fmla="*/ 1 h 280"/>
                <a:gd name="T46" fmla="*/ 1 w 426"/>
                <a:gd name="T47" fmla="*/ 1 h 280"/>
                <a:gd name="T48" fmla="*/ 2 w 426"/>
                <a:gd name="T49" fmla="*/ 1 h 280"/>
                <a:gd name="T50" fmla="*/ 2 w 426"/>
                <a:gd name="T51" fmla="*/ 1 h 280"/>
                <a:gd name="T52" fmla="*/ 2 w 426"/>
                <a:gd name="T53" fmla="*/ 1 h 280"/>
                <a:gd name="T54" fmla="*/ 2 w 426"/>
                <a:gd name="T55" fmla="*/ 1 h 280"/>
                <a:gd name="T56" fmla="*/ 1 w 426"/>
                <a:gd name="T57" fmla="*/ 1 h 280"/>
                <a:gd name="T58" fmla="*/ 1 w 426"/>
                <a:gd name="T59" fmla="*/ 1 h 280"/>
                <a:gd name="T60" fmla="*/ 1 w 426"/>
                <a:gd name="T61" fmla="*/ 1 h 280"/>
                <a:gd name="T62" fmla="*/ 1 w 426"/>
                <a:gd name="T63" fmla="*/ 1 h 280"/>
                <a:gd name="T64" fmla="*/ 1 w 426"/>
                <a:gd name="T65" fmla="*/ 1 h 280"/>
                <a:gd name="T66" fmla="*/ 1 w 426"/>
                <a:gd name="T67" fmla="*/ 1 h 280"/>
                <a:gd name="T68" fmla="*/ 1 w 426"/>
                <a:gd name="T69" fmla="*/ 1 h 280"/>
                <a:gd name="T70" fmla="*/ 1 w 426"/>
                <a:gd name="T71" fmla="*/ 1 h 280"/>
                <a:gd name="T72" fmla="*/ 1 w 426"/>
                <a:gd name="T73" fmla="*/ 1 h 280"/>
                <a:gd name="T74" fmla="*/ 1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2" name="Freeform 54"/>
            <p:cNvSpPr>
              <a:spLocks/>
            </p:cNvSpPr>
            <p:nvPr userDrawn="1"/>
          </p:nvSpPr>
          <p:spPr bwMode="invGray">
            <a:xfrm>
              <a:off x="4255" y="3243"/>
              <a:ext cx="311" cy="212"/>
            </a:xfrm>
            <a:custGeom>
              <a:avLst/>
              <a:gdLst>
                <a:gd name="T0" fmla="*/ 0 w 416"/>
                <a:gd name="T1" fmla="*/ 1 h 282"/>
                <a:gd name="T2" fmla="*/ 1 w 416"/>
                <a:gd name="T3" fmla="*/ 2 h 282"/>
                <a:gd name="T4" fmla="*/ 1 w 416"/>
                <a:gd name="T5" fmla="*/ 2 h 282"/>
                <a:gd name="T6" fmla="*/ 1 w 416"/>
                <a:gd name="T7" fmla="*/ 2 h 282"/>
                <a:gd name="T8" fmla="*/ 1 w 416"/>
                <a:gd name="T9" fmla="*/ 2 h 282"/>
                <a:gd name="T10" fmla="*/ 1 w 416"/>
                <a:gd name="T11" fmla="*/ 2 h 282"/>
                <a:gd name="T12" fmla="*/ 1 w 416"/>
                <a:gd name="T13" fmla="*/ 2 h 282"/>
                <a:gd name="T14" fmla="*/ 1 w 416"/>
                <a:gd name="T15" fmla="*/ 2 h 282"/>
                <a:gd name="T16" fmla="*/ 1 w 416"/>
                <a:gd name="T17" fmla="*/ 2 h 282"/>
                <a:gd name="T18" fmla="*/ 1 w 416"/>
                <a:gd name="T19" fmla="*/ 2 h 282"/>
                <a:gd name="T20" fmla="*/ 1 w 416"/>
                <a:gd name="T21" fmla="*/ 2 h 282"/>
                <a:gd name="T22" fmla="*/ 1 w 416"/>
                <a:gd name="T23" fmla="*/ 2 h 282"/>
                <a:gd name="T24" fmla="*/ 1 w 416"/>
                <a:gd name="T25" fmla="*/ 2 h 282"/>
                <a:gd name="T26" fmla="*/ 1 w 416"/>
                <a:gd name="T27" fmla="*/ 2 h 282"/>
                <a:gd name="T28" fmla="*/ 1 w 416"/>
                <a:gd name="T29" fmla="*/ 2 h 282"/>
                <a:gd name="T30" fmla="*/ 1 w 416"/>
                <a:gd name="T31" fmla="*/ 2 h 282"/>
                <a:gd name="T32" fmla="*/ 1 w 416"/>
                <a:gd name="T33" fmla="*/ 2 h 282"/>
                <a:gd name="T34" fmla="*/ 1 w 416"/>
                <a:gd name="T35" fmla="*/ 2 h 282"/>
                <a:gd name="T36" fmla="*/ 1 w 416"/>
                <a:gd name="T37" fmla="*/ 2 h 282"/>
                <a:gd name="T38" fmla="*/ 1 w 416"/>
                <a:gd name="T39" fmla="*/ 2 h 282"/>
                <a:gd name="T40" fmla="*/ 1 w 416"/>
                <a:gd name="T41" fmla="*/ 2 h 282"/>
                <a:gd name="T42" fmla="*/ 1 w 416"/>
                <a:gd name="T43" fmla="*/ 2 h 282"/>
                <a:gd name="T44" fmla="*/ 2 w 416"/>
                <a:gd name="T45" fmla="*/ 2 h 282"/>
                <a:gd name="T46" fmla="*/ 2 w 416"/>
                <a:gd name="T47" fmla="*/ 2 h 282"/>
                <a:gd name="T48" fmla="*/ 1 w 416"/>
                <a:gd name="T49" fmla="*/ 2 h 282"/>
                <a:gd name="T50" fmla="*/ 1 w 416"/>
                <a:gd name="T51" fmla="*/ 2 h 282"/>
                <a:gd name="T52" fmla="*/ 1 w 416"/>
                <a:gd name="T53" fmla="*/ 2 h 282"/>
                <a:gd name="T54" fmla="*/ 1 w 416"/>
                <a:gd name="T55" fmla="*/ 2 h 282"/>
                <a:gd name="T56" fmla="*/ 1 w 416"/>
                <a:gd name="T57" fmla="*/ 2 h 282"/>
                <a:gd name="T58" fmla="*/ 1 w 416"/>
                <a:gd name="T59" fmla="*/ 2 h 282"/>
                <a:gd name="T60" fmla="*/ 1 w 416"/>
                <a:gd name="T61" fmla="*/ 2 h 282"/>
                <a:gd name="T62" fmla="*/ 1 w 416"/>
                <a:gd name="T63" fmla="*/ 2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3" name="Freeform 55"/>
            <p:cNvSpPr>
              <a:spLocks/>
            </p:cNvSpPr>
            <p:nvPr userDrawn="1"/>
          </p:nvSpPr>
          <p:spPr bwMode="invGray">
            <a:xfrm>
              <a:off x="4485" y="4013"/>
              <a:ext cx="44" cy="58"/>
            </a:xfrm>
            <a:custGeom>
              <a:avLst/>
              <a:gdLst>
                <a:gd name="T0" fmla="*/ 1 w 60"/>
                <a:gd name="T1" fmla="*/ 1 h 78"/>
                <a:gd name="T2" fmla="*/ 0 w 60"/>
                <a:gd name="T3" fmla="*/ 1 h 78"/>
                <a:gd name="T4" fmla="*/ 1 w 60"/>
                <a:gd name="T5" fmla="*/ 1 h 78"/>
                <a:gd name="T6" fmla="*/ 1 w 60"/>
                <a:gd name="T7" fmla="*/ 1 h 78"/>
                <a:gd name="T8" fmla="*/ 1 w 60"/>
                <a:gd name="T9" fmla="*/ 1 h 78"/>
                <a:gd name="T10" fmla="*/ 1 w 60"/>
                <a:gd name="T11" fmla="*/ 1 h 78"/>
                <a:gd name="T12" fmla="*/ 1 w 60"/>
                <a:gd name="T13" fmla="*/ 1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4" name="Freeform 56"/>
            <p:cNvSpPr>
              <a:spLocks/>
            </p:cNvSpPr>
            <p:nvPr userDrawn="1"/>
          </p:nvSpPr>
          <p:spPr bwMode="invGray">
            <a:xfrm>
              <a:off x="4621" y="3923"/>
              <a:ext cx="163" cy="85"/>
            </a:xfrm>
            <a:custGeom>
              <a:avLst/>
              <a:gdLst>
                <a:gd name="T0" fmla="*/ 1 w 219"/>
                <a:gd name="T1" fmla="*/ 2 h 113"/>
                <a:gd name="T2" fmla="*/ 1 w 219"/>
                <a:gd name="T3" fmla="*/ 2 h 113"/>
                <a:gd name="T4" fmla="*/ 1 w 219"/>
                <a:gd name="T5" fmla="*/ 2 h 113"/>
                <a:gd name="T6" fmla="*/ 1 w 219"/>
                <a:gd name="T7" fmla="*/ 2 h 113"/>
                <a:gd name="T8" fmla="*/ 1 w 219"/>
                <a:gd name="T9" fmla="*/ 2 h 113"/>
                <a:gd name="T10" fmla="*/ 1 w 219"/>
                <a:gd name="T11" fmla="*/ 2 h 113"/>
                <a:gd name="T12" fmla="*/ 1 w 219"/>
                <a:gd name="T13" fmla="*/ 2 h 113"/>
                <a:gd name="T14" fmla="*/ 1 w 219"/>
                <a:gd name="T15" fmla="*/ 2 h 113"/>
                <a:gd name="T16" fmla="*/ 1 w 219"/>
                <a:gd name="T17" fmla="*/ 0 h 113"/>
                <a:gd name="T18" fmla="*/ 1 w 219"/>
                <a:gd name="T19" fmla="*/ 2 h 113"/>
                <a:gd name="T20" fmla="*/ 1 w 219"/>
                <a:gd name="T21" fmla="*/ 2 h 113"/>
                <a:gd name="T22" fmla="*/ 1 w 219"/>
                <a:gd name="T23" fmla="*/ 2 h 113"/>
                <a:gd name="T24" fmla="*/ 1 w 219"/>
                <a:gd name="T25" fmla="*/ 2 h 113"/>
                <a:gd name="T26" fmla="*/ 1 w 219"/>
                <a:gd name="T27" fmla="*/ 2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5" name="Freeform 57"/>
            <p:cNvSpPr>
              <a:spLocks/>
            </p:cNvSpPr>
            <p:nvPr userDrawn="1"/>
          </p:nvSpPr>
          <p:spPr bwMode="invGray">
            <a:xfrm>
              <a:off x="4791" y="3872"/>
              <a:ext cx="104" cy="93"/>
            </a:xfrm>
            <a:custGeom>
              <a:avLst/>
              <a:gdLst>
                <a:gd name="T0" fmla="*/ 1 w 139"/>
                <a:gd name="T1" fmla="*/ 2 h 122"/>
                <a:gd name="T2" fmla="*/ 1 w 139"/>
                <a:gd name="T3" fmla="*/ 2 h 122"/>
                <a:gd name="T4" fmla="*/ 0 w 139"/>
                <a:gd name="T5" fmla="*/ 2 h 122"/>
                <a:gd name="T6" fmla="*/ 1 w 139"/>
                <a:gd name="T7" fmla="*/ 2 h 122"/>
                <a:gd name="T8" fmla="*/ 1 w 139"/>
                <a:gd name="T9" fmla="*/ 2 h 122"/>
                <a:gd name="T10" fmla="*/ 1 w 139"/>
                <a:gd name="T11" fmla="*/ 2 h 122"/>
                <a:gd name="T12" fmla="*/ 1 w 139"/>
                <a:gd name="T13" fmla="*/ 2 h 122"/>
                <a:gd name="T14" fmla="*/ 1 w 139"/>
                <a:gd name="T15" fmla="*/ 2 h 122"/>
                <a:gd name="T16" fmla="*/ 1 w 139"/>
                <a:gd name="T17" fmla="*/ 2 h 122"/>
                <a:gd name="T18" fmla="*/ 1 w 139"/>
                <a:gd name="T19" fmla="*/ 2 h 122"/>
                <a:gd name="T20" fmla="*/ 1 w 139"/>
                <a:gd name="T21" fmla="*/ 2 h 122"/>
                <a:gd name="T22" fmla="*/ 1 w 139"/>
                <a:gd name="T23" fmla="*/ 2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6" name="Freeform 58"/>
            <p:cNvSpPr>
              <a:spLocks/>
            </p:cNvSpPr>
            <p:nvPr userDrawn="1"/>
          </p:nvSpPr>
          <p:spPr bwMode="invGray">
            <a:xfrm>
              <a:off x="4846" y="3831"/>
              <a:ext cx="36" cy="27"/>
            </a:xfrm>
            <a:custGeom>
              <a:avLst/>
              <a:gdLst>
                <a:gd name="T0" fmla="*/ 1 w 49"/>
                <a:gd name="T1" fmla="*/ 0 h 35"/>
                <a:gd name="T2" fmla="*/ 1 w 49"/>
                <a:gd name="T3" fmla="*/ 2 h 35"/>
                <a:gd name="T4" fmla="*/ 1 w 49"/>
                <a:gd name="T5" fmla="*/ 2 h 35"/>
                <a:gd name="T6" fmla="*/ 1 w 49"/>
                <a:gd name="T7" fmla="*/ 2 h 35"/>
                <a:gd name="T8" fmla="*/ 1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7" name="Freeform 59"/>
            <p:cNvSpPr>
              <a:spLocks/>
            </p:cNvSpPr>
            <p:nvPr userDrawn="1"/>
          </p:nvSpPr>
          <p:spPr bwMode="invGray">
            <a:xfrm>
              <a:off x="3123" y="3346"/>
              <a:ext cx="122" cy="201"/>
            </a:xfrm>
            <a:custGeom>
              <a:avLst/>
              <a:gdLst>
                <a:gd name="T0" fmla="*/ 1 w 164"/>
                <a:gd name="T1" fmla="*/ 0 h 268"/>
                <a:gd name="T2" fmla="*/ 1 w 164"/>
                <a:gd name="T3" fmla="*/ 2 h 268"/>
                <a:gd name="T4" fmla="*/ 1 w 164"/>
                <a:gd name="T5" fmla="*/ 2 h 268"/>
                <a:gd name="T6" fmla="*/ 1 w 164"/>
                <a:gd name="T7" fmla="*/ 2 h 268"/>
                <a:gd name="T8" fmla="*/ 1 w 164"/>
                <a:gd name="T9" fmla="*/ 2 h 268"/>
                <a:gd name="T10" fmla="*/ 1 w 164"/>
                <a:gd name="T11" fmla="*/ 2 h 268"/>
                <a:gd name="T12" fmla="*/ 1 w 164"/>
                <a:gd name="T13" fmla="*/ 2 h 268"/>
                <a:gd name="T14" fmla="*/ 1 w 164"/>
                <a:gd name="T15" fmla="*/ 2 h 268"/>
                <a:gd name="T16" fmla="*/ 0 w 164"/>
                <a:gd name="T17" fmla="*/ 2 h 268"/>
                <a:gd name="T18" fmla="*/ 1 w 164"/>
                <a:gd name="T19" fmla="*/ 2 h 268"/>
                <a:gd name="T20" fmla="*/ 1 w 164"/>
                <a:gd name="T21" fmla="*/ 2 h 268"/>
                <a:gd name="T22" fmla="*/ 1 w 164"/>
                <a:gd name="T23" fmla="*/ 2 h 268"/>
                <a:gd name="T24" fmla="*/ 1 w 164"/>
                <a:gd name="T25" fmla="*/ 2 h 268"/>
                <a:gd name="T26" fmla="*/ 1 w 164"/>
                <a:gd name="T27" fmla="*/ 2 h 268"/>
                <a:gd name="T28" fmla="*/ 1 w 164"/>
                <a:gd name="T29" fmla="*/ 2 h 268"/>
                <a:gd name="T30" fmla="*/ 1 w 164"/>
                <a:gd name="T31" fmla="*/ 2 h 268"/>
                <a:gd name="T32" fmla="*/ 1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8" name="Freeform 60"/>
            <p:cNvSpPr>
              <a:spLocks/>
            </p:cNvSpPr>
            <p:nvPr userDrawn="1"/>
          </p:nvSpPr>
          <p:spPr bwMode="invGray">
            <a:xfrm>
              <a:off x="3655" y="3034"/>
              <a:ext cx="50" cy="58"/>
            </a:xfrm>
            <a:custGeom>
              <a:avLst/>
              <a:gdLst>
                <a:gd name="T0" fmla="*/ 2 w 66"/>
                <a:gd name="T1" fmla="*/ 0 h 81"/>
                <a:gd name="T2" fmla="*/ 2 w 66"/>
                <a:gd name="T3" fmla="*/ 1 h 81"/>
                <a:gd name="T4" fmla="*/ 2 w 66"/>
                <a:gd name="T5" fmla="*/ 1 h 81"/>
                <a:gd name="T6" fmla="*/ 2 w 66"/>
                <a:gd name="T7" fmla="*/ 1 h 81"/>
                <a:gd name="T8" fmla="*/ 2 w 66"/>
                <a:gd name="T9" fmla="*/ 1 h 81"/>
                <a:gd name="T10" fmla="*/ 2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49" name="Freeform 61"/>
            <p:cNvSpPr>
              <a:spLocks/>
            </p:cNvSpPr>
            <p:nvPr userDrawn="1"/>
          </p:nvSpPr>
          <p:spPr bwMode="invGray">
            <a:xfrm>
              <a:off x="3988" y="3100"/>
              <a:ext cx="111" cy="183"/>
            </a:xfrm>
            <a:custGeom>
              <a:avLst/>
              <a:gdLst>
                <a:gd name="T0" fmla="*/ 2 w 148"/>
                <a:gd name="T1" fmla="*/ 0 h 244"/>
                <a:gd name="T2" fmla="*/ 2 w 148"/>
                <a:gd name="T3" fmla="*/ 2 h 244"/>
                <a:gd name="T4" fmla="*/ 2 w 148"/>
                <a:gd name="T5" fmla="*/ 2 h 244"/>
                <a:gd name="T6" fmla="*/ 2 w 148"/>
                <a:gd name="T7" fmla="*/ 2 h 244"/>
                <a:gd name="T8" fmla="*/ 2 w 148"/>
                <a:gd name="T9" fmla="*/ 2 h 244"/>
                <a:gd name="T10" fmla="*/ 2 w 148"/>
                <a:gd name="T11" fmla="*/ 2 h 244"/>
                <a:gd name="T12" fmla="*/ 2 w 148"/>
                <a:gd name="T13" fmla="*/ 2 h 244"/>
                <a:gd name="T14" fmla="*/ 2 w 148"/>
                <a:gd name="T15" fmla="*/ 2 h 244"/>
                <a:gd name="T16" fmla="*/ 2 w 148"/>
                <a:gd name="T17" fmla="*/ 2 h 244"/>
                <a:gd name="T18" fmla="*/ 2 w 148"/>
                <a:gd name="T19" fmla="*/ 2 h 244"/>
                <a:gd name="T20" fmla="*/ 2 w 148"/>
                <a:gd name="T21" fmla="*/ 2 h 244"/>
                <a:gd name="T22" fmla="*/ 2 w 148"/>
                <a:gd name="T23" fmla="*/ 2 h 244"/>
                <a:gd name="T24" fmla="*/ 2 w 148"/>
                <a:gd name="T25" fmla="*/ 2 h 244"/>
                <a:gd name="T26" fmla="*/ 2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0" name="Freeform 62"/>
            <p:cNvSpPr>
              <a:spLocks/>
            </p:cNvSpPr>
            <p:nvPr userDrawn="1"/>
          </p:nvSpPr>
          <p:spPr bwMode="invGray">
            <a:xfrm>
              <a:off x="3894" y="3043"/>
              <a:ext cx="72" cy="137"/>
            </a:xfrm>
            <a:custGeom>
              <a:avLst/>
              <a:gdLst>
                <a:gd name="T0" fmla="*/ 2 w 96"/>
                <a:gd name="T1" fmla="*/ 1 h 183"/>
                <a:gd name="T2" fmla="*/ 2 w 96"/>
                <a:gd name="T3" fmla="*/ 1 h 183"/>
                <a:gd name="T4" fmla="*/ 2 w 96"/>
                <a:gd name="T5" fmla="*/ 1 h 183"/>
                <a:gd name="T6" fmla="*/ 2 w 96"/>
                <a:gd name="T7" fmla="*/ 1 h 183"/>
                <a:gd name="T8" fmla="*/ 2 w 96"/>
                <a:gd name="T9" fmla="*/ 1 h 183"/>
                <a:gd name="T10" fmla="*/ 2 w 96"/>
                <a:gd name="T11" fmla="*/ 1 h 183"/>
                <a:gd name="T12" fmla="*/ 2 w 96"/>
                <a:gd name="T13" fmla="*/ 1 h 183"/>
                <a:gd name="T14" fmla="*/ 2 w 96"/>
                <a:gd name="T15" fmla="*/ 1 h 183"/>
                <a:gd name="T16" fmla="*/ 2 w 96"/>
                <a:gd name="T17" fmla="*/ 1 h 183"/>
                <a:gd name="T18" fmla="*/ 2 w 96"/>
                <a:gd name="T19" fmla="*/ 1 h 183"/>
                <a:gd name="T20" fmla="*/ 2 w 96"/>
                <a:gd name="T21" fmla="*/ 1 h 183"/>
                <a:gd name="T22" fmla="*/ 2 w 96"/>
                <a:gd name="T23" fmla="*/ 1 h 183"/>
                <a:gd name="T24" fmla="*/ 2 w 96"/>
                <a:gd name="T25" fmla="*/ 1 h 183"/>
                <a:gd name="T26" fmla="*/ 2 w 96"/>
                <a:gd name="T27" fmla="*/ 1 h 183"/>
                <a:gd name="T28" fmla="*/ 2 w 96"/>
                <a:gd name="T29" fmla="*/ 1 h 183"/>
                <a:gd name="T30" fmla="*/ 2 w 96"/>
                <a:gd name="T31" fmla="*/ 1 h 183"/>
                <a:gd name="T32" fmla="*/ 2 w 96"/>
                <a:gd name="T33" fmla="*/ 1 h 183"/>
                <a:gd name="T34" fmla="*/ 2 w 96"/>
                <a:gd name="T35" fmla="*/ 1 h 183"/>
                <a:gd name="T36" fmla="*/ 2 w 96"/>
                <a:gd name="T37" fmla="*/ 1 h 183"/>
                <a:gd name="T38" fmla="*/ 2 w 96"/>
                <a:gd name="T39" fmla="*/ 1 h 183"/>
                <a:gd name="T40" fmla="*/ 2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1" name="Freeform 63"/>
            <p:cNvSpPr>
              <a:spLocks/>
            </p:cNvSpPr>
            <p:nvPr userDrawn="1"/>
          </p:nvSpPr>
          <p:spPr bwMode="invGray">
            <a:xfrm>
              <a:off x="3943" y="3153"/>
              <a:ext cx="39" cy="132"/>
            </a:xfrm>
            <a:custGeom>
              <a:avLst/>
              <a:gdLst>
                <a:gd name="T0" fmla="*/ 1 w 54"/>
                <a:gd name="T1" fmla="*/ 0 h 175"/>
                <a:gd name="T2" fmla="*/ 0 w 54"/>
                <a:gd name="T3" fmla="*/ 2 h 175"/>
                <a:gd name="T4" fmla="*/ 1 w 54"/>
                <a:gd name="T5" fmla="*/ 2 h 175"/>
                <a:gd name="T6" fmla="*/ 1 w 54"/>
                <a:gd name="T7" fmla="*/ 2 h 175"/>
                <a:gd name="T8" fmla="*/ 1 w 54"/>
                <a:gd name="T9" fmla="*/ 2 h 175"/>
                <a:gd name="T10" fmla="*/ 1 w 54"/>
                <a:gd name="T11" fmla="*/ 2 h 175"/>
                <a:gd name="T12" fmla="*/ 1 w 54"/>
                <a:gd name="T13" fmla="*/ 2 h 175"/>
                <a:gd name="T14" fmla="*/ 1 w 54"/>
                <a:gd name="T15" fmla="*/ 2 h 175"/>
                <a:gd name="T16" fmla="*/ 1 w 54"/>
                <a:gd name="T17" fmla="*/ 2 h 175"/>
                <a:gd name="T18" fmla="*/ 1 w 54"/>
                <a:gd name="T19" fmla="*/ 2 h 175"/>
                <a:gd name="T20" fmla="*/ 1 w 54"/>
                <a:gd name="T21" fmla="*/ 2 h 175"/>
                <a:gd name="T22" fmla="*/ 1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2" name="Freeform 64"/>
            <p:cNvSpPr>
              <a:spLocks/>
            </p:cNvSpPr>
            <p:nvPr userDrawn="1"/>
          </p:nvSpPr>
          <p:spPr bwMode="invGray">
            <a:xfrm>
              <a:off x="3988" y="3290"/>
              <a:ext cx="65" cy="54"/>
            </a:xfrm>
            <a:custGeom>
              <a:avLst/>
              <a:gdLst>
                <a:gd name="T0" fmla="*/ 2 w 86"/>
                <a:gd name="T1" fmla="*/ 0 h 73"/>
                <a:gd name="T2" fmla="*/ 2 w 86"/>
                <a:gd name="T3" fmla="*/ 1 h 73"/>
                <a:gd name="T4" fmla="*/ 2 w 86"/>
                <a:gd name="T5" fmla="*/ 1 h 73"/>
                <a:gd name="T6" fmla="*/ 2 w 86"/>
                <a:gd name="T7" fmla="*/ 1 h 73"/>
                <a:gd name="T8" fmla="*/ 2 w 86"/>
                <a:gd name="T9" fmla="*/ 1 h 73"/>
                <a:gd name="T10" fmla="*/ 2 w 86"/>
                <a:gd name="T11" fmla="*/ 1 h 73"/>
                <a:gd name="T12" fmla="*/ 2 w 86"/>
                <a:gd name="T13" fmla="*/ 1 h 73"/>
                <a:gd name="T14" fmla="*/ 2 w 86"/>
                <a:gd name="T15" fmla="*/ 1 h 73"/>
                <a:gd name="T16" fmla="*/ 2 w 86"/>
                <a:gd name="T17" fmla="*/ 1 h 73"/>
                <a:gd name="T18" fmla="*/ 2 w 86"/>
                <a:gd name="T19" fmla="*/ 1 h 73"/>
                <a:gd name="T20" fmla="*/ 2 w 86"/>
                <a:gd name="T21" fmla="*/ 1 h 73"/>
                <a:gd name="T22" fmla="*/ 2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3" name="Freeform 65"/>
            <p:cNvSpPr>
              <a:spLocks/>
            </p:cNvSpPr>
            <p:nvPr userDrawn="1"/>
          </p:nvSpPr>
          <p:spPr bwMode="invGray">
            <a:xfrm>
              <a:off x="4092" y="3195"/>
              <a:ext cx="85" cy="117"/>
            </a:xfrm>
            <a:custGeom>
              <a:avLst/>
              <a:gdLst>
                <a:gd name="T0" fmla="*/ 2 w 111"/>
                <a:gd name="T1" fmla="*/ 0 h 156"/>
                <a:gd name="T2" fmla="*/ 2 w 111"/>
                <a:gd name="T3" fmla="*/ 2 h 156"/>
                <a:gd name="T4" fmla="*/ 2 w 111"/>
                <a:gd name="T5" fmla="*/ 2 h 156"/>
                <a:gd name="T6" fmla="*/ 2 w 111"/>
                <a:gd name="T7" fmla="*/ 2 h 156"/>
                <a:gd name="T8" fmla="*/ 2 w 111"/>
                <a:gd name="T9" fmla="*/ 2 h 156"/>
                <a:gd name="T10" fmla="*/ 2 w 111"/>
                <a:gd name="T11" fmla="*/ 2 h 156"/>
                <a:gd name="T12" fmla="*/ 2 w 111"/>
                <a:gd name="T13" fmla="*/ 2 h 156"/>
                <a:gd name="T14" fmla="*/ 2 w 111"/>
                <a:gd name="T15" fmla="*/ 2 h 156"/>
                <a:gd name="T16" fmla="*/ 2 w 111"/>
                <a:gd name="T17" fmla="*/ 2 h 156"/>
                <a:gd name="T18" fmla="*/ 2 w 111"/>
                <a:gd name="T19" fmla="*/ 2 h 156"/>
                <a:gd name="T20" fmla="*/ 2 w 111"/>
                <a:gd name="T21" fmla="*/ 2 h 156"/>
                <a:gd name="T22" fmla="*/ 2 w 111"/>
                <a:gd name="T23" fmla="*/ 2 h 156"/>
                <a:gd name="T24" fmla="*/ 2 w 111"/>
                <a:gd name="T25" fmla="*/ 2 h 156"/>
                <a:gd name="T26" fmla="*/ 2 w 111"/>
                <a:gd name="T27" fmla="*/ 2 h 156"/>
                <a:gd name="T28" fmla="*/ 2 w 111"/>
                <a:gd name="T29" fmla="*/ 2 h 156"/>
                <a:gd name="T30" fmla="*/ 2 w 111"/>
                <a:gd name="T31" fmla="*/ 2 h 156"/>
                <a:gd name="T32" fmla="*/ 2 w 111"/>
                <a:gd name="T33" fmla="*/ 2 h 156"/>
                <a:gd name="T34" fmla="*/ 2 w 111"/>
                <a:gd name="T35" fmla="*/ 2 h 156"/>
                <a:gd name="T36" fmla="*/ 2 w 111"/>
                <a:gd name="T37" fmla="*/ 2 h 156"/>
                <a:gd name="T38" fmla="*/ 2 w 111"/>
                <a:gd name="T39" fmla="*/ 2 h 156"/>
                <a:gd name="T40" fmla="*/ 2 w 111"/>
                <a:gd name="T41" fmla="*/ 2 h 156"/>
                <a:gd name="T42" fmla="*/ 2 w 111"/>
                <a:gd name="T43" fmla="*/ 2 h 156"/>
                <a:gd name="T44" fmla="*/ 2 w 111"/>
                <a:gd name="T45" fmla="*/ 2 h 156"/>
                <a:gd name="T46" fmla="*/ 2 w 111"/>
                <a:gd name="T47" fmla="*/ 2 h 156"/>
                <a:gd name="T48" fmla="*/ 2 w 111"/>
                <a:gd name="T49" fmla="*/ 2 h 156"/>
                <a:gd name="T50" fmla="*/ 2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4" name="Freeform 66"/>
            <p:cNvSpPr>
              <a:spLocks/>
            </p:cNvSpPr>
            <p:nvPr userDrawn="1"/>
          </p:nvSpPr>
          <p:spPr bwMode="invGray">
            <a:xfrm>
              <a:off x="4064" y="2777"/>
              <a:ext cx="22" cy="69"/>
            </a:xfrm>
            <a:custGeom>
              <a:avLst/>
              <a:gdLst>
                <a:gd name="T0" fmla="*/ 1 w 30"/>
                <a:gd name="T1" fmla="*/ 0 h 94"/>
                <a:gd name="T2" fmla="*/ 0 w 30"/>
                <a:gd name="T3" fmla="*/ 1 h 94"/>
                <a:gd name="T4" fmla="*/ 1 w 30"/>
                <a:gd name="T5" fmla="*/ 1 h 94"/>
                <a:gd name="T6" fmla="*/ 1 w 30"/>
                <a:gd name="T7" fmla="*/ 1 h 94"/>
                <a:gd name="T8" fmla="*/ 1 w 30"/>
                <a:gd name="T9" fmla="*/ 1 h 94"/>
                <a:gd name="T10" fmla="*/ 1 w 30"/>
                <a:gd name="T11" fmla="*/ 1 h 94"/>
                <a:gd name="T12" fmla="*/ 1 w 30"/>
                <a:gd name="T13" fmla="*/ 1 h 94"/>
                <a:gd name="T14" fmla="*/ 1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5" name="Freeform 67"/>
            <p:cNvSpPr>
              <a:spLocks/>
            </p:cNvSpPr>
            <p:nvPr userDrawn="1"/>
          </p:nvSpPr>
          <p:spPr bwMode="invGray">
            <a:xfrm>
              <a:off x="4078" y="2896"/>
              <a:ext cx="61" cy="118"/>
            </a:xfrm>
            <a:custGeom>
              <a:avLst/>
              <a:gdLst>
                <a:gd name="T0" fmla="*/ 2 w 81"/>
                <a:gd name="T1" fmla="*/ 1 h 158"/>
                <a:gd name="T2" fmla="*/ 0 w 81"/>
                <a:gd name="T3" fmla="*/ 1 h 158"/>
                <a:gd name="T4" fmla="*/ 2 w 81"/>
                <a:gd name="T5" fmla="*/ 1 h 158"/>
                <a:gd name="T6" fmla="*/ 2 w 81"/>
                <a:gd name="T7" fmla="*/ 1 h 158"/>
                <a:gd name="T8" fmla="*/ 2 w 81"/>
                <a:gd name="T9" fmla="*/ 1 h 158"/>
                <a:gd name="T10" fmla="*/ 2 w 81"/>
                <a:gd name="T11" fmla="*/ 1 h 158"/>
                <a:gd name="T12" fmla="*/ 2 w 81"/>
                <a:gd name="T13" fmla="*/ 1 h 158"/>
                <a:gd name="T14" fmla="*/ 2 w 81"/>
                <a:gd name="T15" fmla="*/ 1 h 158"/>
                <a:gd name="T16" fmla="*/ 2 w 81"/>
                <a:gd name="T17" fmla="*/ 1 h 158"/>
                <a:gd name="T18" fmla="*/ 2 w 81"/>
                <a:gd name="T19" fmla="*/ 1 h 158"/>
                <a:gd name="T20" fmla="*/ 2 w 81"/>
                <a:gd name="T21" fmla="*/ 1 h 158"/>
                <a:gd name="T22" fmla="*/ 2 w 81"/>
                <a:gd name="T23" fmla="*/ 1 h 158"/>
                <a:gd name="T24" fmla="*/ 2 w 81"/>
                <a:gd name="T25" fmla="*/ 1 h 158"/>
                <a:gd name="T26" fmla="*/ 2 w 81"/>
                <a:gd name="T27" fmla="*/ 1 h 158"/>
                <a:gd name="T28" fmla="*/ 2 w 81"/>
                <a:gd name="T29" fmla="*/ 1 h 158"/>
                <a:gd name="T30" fmla="*/ 2 w 81"/>
                <a:gd name="T31" fmla="*/ 1 h 158"/>
                <a:gd name="T32" fmla="*/ 2 w 81"/>
                <a:gd name="T33" fmla="*/ 1 h 158"/>
                <a:gd name="T34" fmla="*/ 2 w 81"/>
                <a:gd name="T35" fmla="*/ 1 h 158"/>
                <a:gd name="T36" fmla="*/ 2 w 81"/>
                <a:gd name="T37" fmla="*/ 1 h 158"/>
                <a:gd name="T38" fmla="*/ 2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6" name="Freeform 68"/>
            <p:cNvSpPr>
              <a:spLocks/>
            </p:cNvSpPr>
            <p:nvPr userDrawn="1"/>
          </p:nvSpPr>
          <p:spPr bwMode="invGray">
            <a:xfrm>
              <a:off x="4121" y="3053"/>
              <a:ext cx="64" cy="80"/>
            </a:xfrm>
            <a:custGeom>
              <a:avLst/>
              <a:gdLst>
                <a:gd name="T0" fmla="*/ 2 w 85"/>
                <a:gd name="T1" fmla="*/ 0 h 105"/>
                <a:gd name="T2" fmla="*/ 2 w 85"/>
                <a:gd name="T3" fmla="*/ 2 h 105"/>
                <a:gd name="T4" fmla="*/ 2 w 85"/>
                <a:gd name="T5" fmla="*/ 2 h 105"/>
                <a:gd name="T6" fmla="*/ 2 w 85"/>
                <a:gd name="T7" fmla="*/ 2 h 105"/>
                <a:gd name="T8" fmla="*/ 2 w 85"/>
                <a:gd name="T9" fmla="*/ 2 h 105"/>
                <a:gd name="T10" fmla="*/ 2 w 85"/>
                <a:gd name="T11" fmla="*/ 2 h 105"/>
                <a:gd name="T12" fmla="*/ 2 w 85"/>
                <a:gd name="T13" fmla="*/ 2 h 105"/>
                <a:gd name="T14" fmla="*/ 2 w 85"/>
                <a:gd name="T15" fmla="*/ 2 h 105"/>
                <a:gd name="T16" fmla="*/ 2 w 85"/>
                <a:gd name="T17" fmla="*/ 2 h 105"/>
                <a:gd name="T18" fmla="*/ 2 w 85"/>
                <a:gd name="T19" fmla="*/ 2 h 105"/>
                <a:gd name="T20" fmla="*/ 2 w 85"/>
                <a:gd name="T21" fmla="*/ 2 h 105"/>
                <a:gd name="T22" fmla="*/ 2 w 85"/>
                <a:gd name="T23" fmla="*/ 2 h 105"/>
                <a:gd name="T24" fmla="*/ 2 w 85"/>
                <a:gd name="T25" fmla="*/ 2 h 105"/>
                <a:gd name="T26" fmla="*/ 2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7" name="Freeform 69"/>
            <p:cNvSpPr>
              <a:spLocks/>
            </p:cNvSpPr>
            <p:nvPr userDrawn="1"/>
          </p:nvSpPr>
          <p:spPr bwMode="invGray">
            <a:xfrm>
              <a:off x="4197" y="3193"/>
              <a:ext cx="29" cy="51"/>
            </a:xfrm>
            <a:custGeom>
              <a:avLst/>
              <a:gdLst>
                <a:gd name="T0" fmla="*/ 2 w 38"/>
                <a:gd name="T1" fmla="*/ 2 h 66"/>
                <a:gd name="T2" fmla="*/ 2 w 38"/>
                <a:gd name="T3" fmla="*/ 2 h 66"/>
                <a:gd name="T4" fmla="*/ 2 w 38"/>
                <a:gd name="T5" fmla="*/ 2 h 66"/>
                <a:gd name="T6" fmla="*/ 2 w 38"/>
                <a:gd name="T7" fmla="*/ 2 h 66"/>
                <a:gd name="T8" fmla="*/ 2 w 38"/>
                <a:gd name="T9" fmla="*/ 2 h 66"/>
                <a:gd name="T10" fmla="*/ 2 w 38"/>
                <a:gd name="T11" fmla="*/ 2 h 66"/>
                <a:gd name="T12" fmla="*/ 2 w 38"/>
                <a:gd name="T13" fmla="*/ 1 h 66"/>
                <a:gd name="T14" fmla="*/ 2 w 38"/>
                <a:gd name="T15" fmla="*/ 2 h 66"/>
                <a:gd name="T16" fmla="*/ 2 w 38"/>
                <a:gd name="T17" fmla="*/ 2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8" name="Freeform 70"/>
            <p:cNvSpPr>
              <a:spLocks/>
            </p:cNvSpPr>
            <p:nvPr userDrawn="1"/>
          </p:nvSpPr>
          <p:spPr bwMode="invGray">
            <a:xfrm>
              <a:off x="4181" y="3275"/>
              <a:ext cx="18" cy="17"/>
            </a:xfrm>
            <a:custGeom>
              <a:avLst/>
              <a:gdLst>
                <a:gd name="T0" fmla="*/ 0 w 24"/>
                <a:gd name="T1" fmla="*/ 0 h 23"/>
                <a:gd name="T2" fmla="*/ 2 w 24"/>
                <a:gd name="T3" fmla="*/ 1 h 23"/>
                <a:gd name="T4" fmla="*/ 2 w 24"/>
                <a:gd name="T5" fmla="*/ 1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59" name="Freeform 71"/>
            <p:cNvSpPr>
              <a:spLocks/>
            </p:cNvSpPr>
            <p:nvPr userDrawn="1"/>
          </p:nvSpPr>
          <p:spPr bwMode="invGray">
            <a:xfrm>
              <a:off x="4208" y="3265"/>
              <a:ext cx="46" cy="37"/>
            </a:xfrm>
            <a:custGeom>
              <a:avLst/>
              <a:gdLst>
                <a:gd name="T0" fmla="*/ 2 w 60"/>
                <a:gd name="T1" fmla="*/ 0 h 49"/>
                <a:gd name="T2" fmla="*/ 0 w 60"/>
                <a:gd name="T3" fmla="*/ 2 h 49"/>
                <a:gd name="T4" fmla="*/ 2 w 60"/>
                <a:gd name="T5" fmla="*/ 2 h 49"/>
                <a:gd name="T6" fmla="*/ 2 w 60"/>
                <a:gd name="T7" fmla="*/ 2 h 49"/>
                <a:gd name="T8" fmla="*/ 2 w 60"/>
                <a:gd name="T9" fmla="*/ 2 h 49"/>
                <a:gd name="T10" fmla="*/ 2 w 60"/>
                <a:gd name="T11" fmla="*/ 2 h 49"/>
                <a:gd name="T12" fmla="*/ 2 w 60"/>
                <a:gd name="T13" fmla="*/ 2 h 49"/>
                <a:gd name="T14" fmla="*/ 2 w 60"/>
                <a:gd name="T15" fmla="*/ 2 h 49"/>
                <a:gd name="T16" fmla="*/ 2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0" name="Freeform 72"/>
            <p:cNvSpPr>
              <a:spLocks/>
            </p:cNvSpPr>
            <p:nvPr userDrawn="1"/>
          </p:nvSpPr>
          <p:spPr bwMode="invGray">
            <a:xfrm>
              <a:off x="4276" y="3336"/>
              <a:ext cx="25" cy="30"/>
            </a:xfrm>
            <a:custGeom>
              <a:avLst/>
              <a:gdLst>
                <a:gd name="T0" fmla="*/ 2 w 32"/>
                <a:gd name="T1" fmla="*/ 0 h 44"/>
                <a:gd name="T2" fmla="*/ 2 w 32"/>
                <a:gd name="T3" fmla="*/ 1 h 44"/>
                <a:gd name="T4" fmla="*/ 2 w 32"/>
                <a:gd name="T5" fmla="*/ 1 h 44"/>
                <a:gd name="T6" fmla="*/ 2 w 32"/>
                <a:gd name="T7" fmla="*/ 1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1" name="Freeform 73"/>
            <p:cNvSpPr>
              <a:spLocks/>
            </p:cNvSpPr>
            <p:nvPr userDrawn="1"/>
          </p:nvSpPr>
          <p:spPr bwMode="invGray">
            <a:xfrm>
              <a:off x="4544" y="3293"/>
              <a:ext cx="46" cy="43"/>
            </a:xfrm>
            <a:custGeom>
              <a:avLst/>
              <a:gdLst>
                <a:gd name="T0" fmla="*/ 2 w 61"/>
                <a:gd name="T1" fmla="*/ 0 h 63"/>
                <a:gd name="T2" fmla="*/ 0 w 61"/>
                <a:gd name="T3" fmla="*/ 1 h 63"/>
                <a:gd name="T4" fmla="*/ 2 w 61"/>
                <a:gd name="T5" fmla="*/ 1 h 63"/>
                <a:gd name="T6" fmla="*/ 2 w 61"/>
                <a:gd name="T7" fmla="*/ 1 h 63"/>
                <a:gd name="T8" fmla="*/ 2 w 61"/>
                <a:gd name="T9" fmla="*/ 1 h 63"/>
                <a:gd name="T10" fmla="*/ 2 w 61"/>
                <a:gd name="T11" fmla="*/ 1 h 63"/>
                <a:gd name="T12" fmla="*/ 2 w 61"/>
                <a:gd name="T13" fmla="*/ 1 h 63"/>
                <a:gd name="T14" fmla="*/ 2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2" name="Freeform 74"/>
            <p:cNvSpPr>
              <a:spLocks/>
            </p:cNvSpPr>
            <p:nvPr userDrawn="1"/>
          </p:nvSpPr>
          <p:spPr bwMode="invGray">
            <a:xfrm>
              <a:off x="4147" y="3352"/>
              <a:ext cx="47" cy="51"/>
            </a:xfrm>
            <a:custGeom>
              <a:avLst/>
              <a:gdLst>
                <a:gd name="T0" fmla="*/ 2 w 61"/>
                <a:gd name="T1" fmla="*/ 2 h 67"/>
                <a:gd name="T2" fmla="*/ 2 w 61"/>
                <a:gd name="T3" fmla="*/ 2 h 67"/>
                <a:gd name="T4" fmla="*/ 2 w 61"/>
                <a:gd name="T5" fmla="*/ 2 h 67"/>
                <a:gd name="T6" fmla="*/ 2 w 61"/>
                <a:gd name="T7" fmla="*/ 2 h 67"/>
                <a:gd name="T8" fmla="*/ 2 w 61"/>
                <a:gd name="T9" fmla="*/ 2 h 67"/>
                <a:gd name="T10" fmla="*/ 2 w 61"/>
                <a:gd name="T11" fmla="*/ 2 h 67"/>
                <a:gd name="T12" fmla="*/ 2 w 61"/>
                <a:gd name="T13" fmla="*/ 2 h 67"/>
                <a:gd name="T14" fmla="*/ 2 w 61"/>
                <a:gd name="T15" fmla="*/ 2 h 67"/>
                <a:gd name="T16" fmla="*/ 2 w 61"/>
                <a:gd name="T17" fmla="*/ 2 h 67"/>
                <a:gd name="T18" fmla="*/ 2 w 61"/>
                <a:gd name="T19" fmla="*/ 2 h 67"/>
                <a:gd name="T20" fmla="*/ 2 w 61"/>
                <a:gd name="T21" fmla="*/ 2 h 67"/>
                <a:gd name="T22" fmla="*/ 2 w 61"/>
                <a:gd name="T23" fmla="*/ 2 h 67"/>
                <a:gd name="T24" fmla="*/ 2 w 61"/>
                <a:gd name="T25" fmla="*/ 2 h 67"/>
                <a:gd name="T26" fmla="*/ 2 w 61"/>
                <a:gd name="T27" fmla="*/ 2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3" name="Freeform 75"/>
            <p:cNvSpPr>
              <a:spLocks/>
            </p:cNvSpPr>
            <p:nvPr userDrawn="1"/>
          </p:nvSpPr>
          <p:spPr bwMode="invGray">
            <a:xfrm>
              <a:off x="4098" y="3371"/>
              <a:ext cx="32" cy="27"/>
            </a:xfrm>
            <a:custGeom>
              <a:avLst/>
              <a:gdLst>
                <a:gd name="T0" fmla="*/ 1 w 43"/>
                <a:gd name="T1" fmla="*/ 2 h 36"/>
                <a:gd name="T2" fmla="*/ 1 w 43"/>
                <a:gd name="T3" fmla="*/ 2 h 36"/>
                <a:gd name="T4" fmla="*/ 1 w 43"/>
                <a:gd name="T5" fmla="*/ 2 h 36"/>
                <a:gd name="T6" fmla="*/ 1 w 43"/>
                <a:gd name="T7" fmla="*/ 2 h 36"/>
                <a:gd name="T8" fmla="*/ 1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4" name="Freeform 76"/>
            <p:cNvSpPr>
              <a:spLocks/>
            </p:cNvSpPr>
            <p:nvPr userDrawn="1"/>
          </p:nvSpPr>
          <p:spPr bwMode="invGray">
            <a:xfrm>
              <a:off x="4077" y="3342"/>
              <a:ext cx="24" cy="31"/>
            </a:xfrm>
            <a:custGeom>
              <a:avLst/>
              <a:gdLst>
                <a:gd name="T0" fmla="*/ 2 w 32"/>
                <a:gd name="T1" fmla="*/ 0 h 41"/>
                <a:gd name="T2" fmla="*/ 0 w 32"/>
                <a:gd name="T3" fmla="*/ 2 h 41"/>
                <a:gd name="T4" fmla="*/ 2 w 32"/>
                <a:gd name="T5" fmla="*/ 2 h 41"/>
                <a:gd name="T6" fmla="*/ 2 w 32"/>
                <a:gd name="T7" fmla="*/ 2 h 41"/>
                <a:gd name="T8" fmla="*/ 2 w 32"/>
                <a:gd name="T9" fmla="*/ 2 h 41"/>
                <a:gd name="T10" fmla="*/ 2 w 32"/>
                <a:gd name="T11" fmla="*/ 2 h 41"/>
                <a:gd name="T12" fmla="*/ 2 w 32"/>
                <a:gd name="T13" fmla="*/ 2 h 41"/>
                <a:gd name="T14" fmla="*/ 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5" name="Freeform 77"/>
            <p:cNvSpPr>
              <a:spLocks/>
            </p:cNvSpPr>
            <p:nvPr userDrawn="1"/>
          </p:nvSpPr>
          <p:spPr bwMode="invGray">
            <a:xfrm>
              <a:off x="4111" y="3352"/>
              <a:ext cx="32" cy="25"/>
            </a:xfrm>
            <a:custGeom>
              <a:avLst/>
              <a:gdLst>
                <a:gd name="T0" fmla="*/ 1 w 45"/>
                <a:gd name="T1" fmla="*/ 0 h 32"/>
                <a:gd name="T2" fmla="*/ 0 w 45"/>
                <a:gd name="T3" fmla="*/ 2 h 32"/>
                <a:gd name="T4" fmla="*/ 1 w 45"/>
                <a:gd name="T5" fmla="*/ 2 h 32"/>
                <a:gd name="T6" fmla="*/ 1 w 45"/>
                <a:gd name="T7" fmla="*/ 2 h 32"/>
                <a:gd name="T8" fmla="*/ 1 w 45"/>
                <a:gd name="T9" fmla="*/ 2 h 32"/>
                <a:gd name="T10" fmla="*/ 1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6" name="Freeform 78"/>
            <p:cNvSpPr>
              <a:spLocks/>
            </p:cNvSpPr>
            <p:nvPr userDrawn="1"/>
          </p:nvSpPr>
          <p:spPr bwMode="invGray">
            <a:xfrm>
              <a:off x="4062" y="3021"/>
              <a:ext cx="27" cy="55"/>
            </a:xfrm>
            <a:custGeom>
              <a:avLst/>
              <a:gdLst>
                <a:gd name="T0" fmla="*/ 2 w 35"/>
                <a:gd name="T1" fmla="*/ 0 h 74"/>
                <a:gd name="T2" fmla="*/ 2 w 35"/>
                <a:gd name="T3" fmla="*/ 1 h 74"/>
                <a:gd name="T4" fmla="*/ 2 w 35"/>
                <a:gd name="T5" fmla="*/ 1 h 74"/>
                <a:gd name="T6" fmla="*/ 0 w 35"/>
                <a:gd name="T7" fmla="*/ 1 h 74"/>
                <a:gd name="T8" fmla="*/ 2 w 35"/>
                <a:gd name="T9" fmla="*/ 1 h 74"/>
                <a:gd name="T10" fmla="*/ 2 w 35"/>
                <a:gd name="T11" fmla="*/ 1 h 74"/>
                <a:gd name="T12" fmla="*/ 2 w 35"/>
                <a:gd name="T13" fmla="*/ 1 h 74"/>
                <a:gd name="T14" fmla="*/ 2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7" name="Freeform 79"/>
            <p:cNvSpPr>
              <a:spLocks/>
            </p:cNvSpPr>
            <p:nvPr userDrawn="1"/>
          </p:nvSpPr>
          <p:spPr bwMode="invGray">
            <a:xfrm>
              <a:off x="4114" y="3012"/>
              <a:ext cx="19" cy="55"/>
            </a:xfrm>
            <a:custGeom>
              <a:avLst/>
              <a:gdLst>
                <a:gd name="T0" fmla="*/ 2 w 25"/>
                <a:gd name="T1" fmla="*/ 2 h 73"/>
                <a:gd name="T2" fmla="*/ 2 w 25"/>
                <a:gd name="T3" fmla="*/ 2 h 73"/>
                <a:gd name="T4" fmla="*/ 0 w 25"/>
                <a:gd name="T5" fmla="*/ 2 h 73"/>
                <a:gd name="T6" fmla="*/ 2 w 25"/>
                <a:gd name="T7" fmla="*/ 2 h 73"/>
                <a:gd name="T8" fmla="*/ 2 w 25"/>
                <a:gd name="T9" fmla="*/ 2 h 73"/>
                <a:gd name="T10" fmla="*/ 2 w 25"/>
                <a:gd name="T11" fmla="*/ 2 h 73"/>
                <a:gd name="T12" fmla="*/ 2 w 25"/>
                <a:gd name="T13" fmla="*/ 2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8" name="Freeform 80"/>
            <p:cNvSpPr>
              <a:spLocks/>
            </p:cNvSpPr>
            <p:nvPr userDrawn="1"/>
          </p:nvSpPr>
          <p:spPr bwMode="invGray">
            <a:xfrm>
              <a:off x="4135" y="2995"/>
              <a:ext cx="8" cy="25"/>
            </a:xfrm>
            <a:custGeom>
              <a:avLst/>
              <a:gdLst>
                <a:gd name="T0" fmla="*/ 1 w 14"/>
                <a:gd name="T1" fmla="*/ 0 h 33"/>
                <a:gd name="T2" fmla="*/ 1 w 14"/>
                <a:gd name="T3" fmla="*/ 2 h 33"/>
                <a:gd name="T4" fmla="*/ 1 w 14"/>
                <a:gd name="T5" fmla="*/ 2 h 33"/>
                <a:gd name="T6" fmla="*/ 1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69" name="Freeform 81"/>
            <p:cNvSpPr>
              <a:spLocks/>
            </p:cNvSpPr>
            <p:nvPr userDrawn="1"/>
          </p:nvSpPr>
          <p:spPr bwMode="invGray">
            <a:xfrm>
              <a:off x="4145" y="3007"/>
              <a:ext cx="22" cy="44"/>
            </a:xfrm>
            <a:custGeom>
              <a:avLst/>
              <a:gdLst>
                <a:gd name="T0" fmla="*/ 2 w 28"/>
                <a:gd name="T1" fmla="*/ 0 h 64"/>
                <a:gd name="T2" fmla="*/ 2 w 28"/>
                <a:gd name="T3" fmla="*/ 1 h 64"/>
                <a:gd name="T4" fmla="*/ 2 w 28"/>
                <a:gd name="T5" fmla="*/ 1 h 64"/>
                <a:gd name="T6" fmla="*/ 2 w 28"/>
                <a:gd name="T7" fmla="*/ 1 h 64"/>
                <a:gd name="T8" fmla="*/ 0 w 28"/>
                <a:gd name="T9" fmla="*/ 1 h 64"/>
                <a:gd name="T10" fmla="*/ 2 w 28"/>
                <a:gd name="T11" fmla="*/ 1 h 64"/>
                <a:gd name="T12" fmla="*/ 2 w 28"/>
                <a:gd name="T13" fmla="*/ 1 h 64"/>
                <a:gd name="T14" fmla="*/ 2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0" name="Freeform 82"/>
            <p:cNvSpPr>
              <a:spLocks/>
            </p:cNvSpPr>
            <p:nvPr userDrawn="1"/>
          </p:nvSpPr>
          <p:spPr bwMode="invGray">
            <a:xfrm>
              <a:off x="3876" y="3076"/>
              <a:ext cx="12" cy="27"/>
            </a:xfrm>
            <a:custGeom>
              <a:avLst/>
              <a:gdLst>
                <a:gd name="T0" fmla="*/ 2 w 16"/>
                <a:gd name="T1" fmla="*/ 2 h 36"/>
                <a:gd name="T2" fmla="*/ 0 w 16"/>
                <a:gd name="T3" fmla="*/ 2 h 36"/>
                <a:gd name="T4" fmla="*/ 2 w 16"/>
                <a:gd name="T5" fmla="*/ 2 h 36"/>
                <a:gd name="T6" fmla="*/ 2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1" name="Freeform 83"/>
            <p:cNvSpPr>
              <a:spLocks/>
            </p:cNvSpPr>
            <p:nvPr userDrawn="1"/>
          </p:nvSpPr>
          <p:spPr bwMode="invGray">
            <a:xfrm>
              <a:off x="3866" y="3053"/>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2" name="Freeform 84"/>
            <p:cNvSpPr>
              <a:spLocks/>
            </p:cNvSpPr>
            <p:nvPr userDrawn="1"/>
          </p:nvSpPr>
          <p:spPr bwMode="invGray">
            <a:xfrm>
              <a:off x="3862" y="3035"/>
              <a:ext cx="11" cy="14"/>
            </a:xfrm>
            <a:custGeom>
              <a:avLst/>
              <a:gdLst>
                <a:gd name="T0" fmla="*/ 1 w 16"/>
                <a:gd name="T1" fmla="*/ 1 h 19"/>
                <a:gd name="T2" fmla="*/ 0 w 16"/>
                <a:gd name="T3" fmla="*/ 1 h 19"/>
                <a:gd name="T4" fmla="*/ 1 w 16"/>
                <a:gd name="T5" fmla="*/ 1 h 19"/>
                <a:gd name="T6" fmla="*/ 1 w 16"/>
                <a:gd name="T7" fmla="*/ 1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3" name="Freeform 85"/>
            <p:cNvSpPr>
              <a:spLocks/>
            </p:cNvSpPr>
            <p:nvPr userDrawn="1"/>
          </p:nvSpPr>
          <p:spPr bwMode="invGray">
            <a:xfrm>
              <a:off x="3850" y="2995"/>
              <a:ext cx="11" cy="16"/>
            </a:xfrm>
            <a:custGeom>
              <a:avLst/>
              <a:gdLst>
                <a:gd name="T0" fmla="*/ 2 w 14"/>
                <a:gd name="T1" fmla="*/ 0 h 25"/>
                <a:gd name="T2" fmla="*/ 0 w 14"/>
                <a:gd name="T3" fmla="*/ 1 h 25"/>
                <a:gd name="T4" fmla="*/ 2 w 14"/>
                <a:gd name="T5" fmla="*/ 1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4" name="Freeform 86"/>
            <p:cNvSpPr>
              <a:spLocks/>
            </p:cNvSpPr>
            <p:nvPr userDrawn="1"/>
          </p:nvSpPr>
          <p:spPr bwMode="invGray">
            <a:xfrm>
              <a:off x="3852" y="3020"/>
              <a:ext cx="16" cy="13"/>
            </a:xfrm>
            <a:custGeom>
              <a:avLst/>
              <a:gdLst>
                <a:gd name="T0" fmla="*/ 1 w 22"/>
                <a:gd name="T1" fmla="*/ 0 h 18"/>
                <a:gd name="T2" fmla="*/ 1 w 22"/>
                <a:gd name="T3" fmla="*/ 1 h 18"/>
                <a:gd name="T4" fmla="*/ 1 w 22"/>
                <a:gd name="T5" fmla="*/ 1 h 18"/>
                <a:gd name="T6" fmla="*/ 1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5" name="Freeform 87"/>
            <p:cNvSpPr>
              <a:spLocks/>
            </p:cNvSpPr>
            <p:nvPr userDrawn="1"/>
          </p:nvSpPr>
          <p:spPr bwMode="invGray">
            <a:xfrm>
              <a:off x="4688" y="3643"/>
              <a:ext cx="46" cy="57"/>
            </a:xfrm>
            <a:custGeom>
              <a:avLst/>
              <a:gdLst>
                <a:gd name="T0" fmla="*/ 2 w 60"/>
                <a:gd name="T1" fmla="*/ 1 h 81"/>
                <a:gd name="T2" fmla="*/ 2 w 60"/>
                <a:gd name="T3" fmla="*/ 1 h 81"/>
                <a:gd name="T4" fmla="*/ 2 w 60"/>
                <a:gd name="T5" fmla="*/ 1 h 81"/>
                <a:gd name="T6" fmla="*/ 2 w 60"/>
                <a:gd name="T7" fmla="*/ 1 h 81"/>
                <a:gd name="T8" fmla="*/ 2 w 60"/>
                <a:gd name="T9" fmla="*/ 1 h 81"/>
                <a:gd name="T10" fmla="*/ 2 w 60"/>
                <a:gd name="T11" fmla="*/ 1 h 81"/>
                <a:gd name="T12" fmla="*/ 2 w 60"/>
                <a:gd name="T13" fmla="*/ 1 h 81"/>
                <a:gd name="T14" fmla="*/ 2 w 60"/>
                <a:gd name="T15" fmla="*/ 1 h 81"/>
                <a:gd name="T16" fmla="*/ 2 w 60"/>
                <a:gd name="T17" fmla="*/ 1 h 81"/>
                <a:gd name="T18" fmla="*/ 2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6" name="Freeform 88"/>
            <p:cNvSpPr>
              <a:spLocks/>
            </p:cNvSpPr>
            <p:nvPr userDrawn="1"/>
          </p:nvSpPr>
          <p:spPr bwMode="invGray">
            <a:xfrm>
              <a:off x="4919" y="3594"/>
              <a:ext cx="53" cy="46"/>
            </a:xfrm>
            <a:custGeom>
              <a:avLst/>
              <a:gdLst>
                <a:gd name="T0" fmla="*/ 1 w 71"/>
                <a:gd name="T1" fmla="*/ 2 h 61"/>
                <a:gd name="T2" fmla="*/ 1 w 71"/>
                <a:gd name="T3" fmla="*/ 2 h 61"/>
                <a:gd name="T4" fmla="*/ 1 w 71"/>
                <a:gd name="T5" fmla="*/ 2 h 61"/>
                <a:gd name="T6" fmla="*/ 1 w 71"/>
                <a:gd name="T7" fmla="*/ 2 h 61"/>
                <a:gd name="T8" fmla="*/ 1 w 71"/>
                <a:gd name="T9" fmla="*/ 2 h 61"/>
                <a:gd name="T10" fmla="*/ 1 w 71"/>
                <a:gd name="T11" fmla="*/ 2 h 61"/>
                <a:gd name="T12" fmla="*/ 1 w 71"/>
                <a:gd name="T13" fmla="*/ 0 h 61"/>
                <a:gd name="T14" fmla="*/ 1 w 71"/>
                <a:gd name="T15" fmla="*/ 2 h 61"/>
                <a:gd name="T16" fmla="*/ 1 w 71"/>
                <a:gd name="T17" fmla="*/ 2 h 61"/>
                <a:gd name="T18" fmla="*/ 1 w 71"/>
                <a:gd name="T19" fmla="*/ 2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7" name="Freeform 89"/>
            <p:cNvSpPr>
              <a:spLocks/>
            </p:cNvSpPr>
            <p:nvPr userDrawn="1"/>
          </p:nvSpPr>
          <p:spPr bwMode="invGray">
            <a:xfrm>
              <a:off x="4759" y="3569"/>
              <a:ext cx="17" cy="23"/>
            </a:xfrm>
            <a:custGeom>
              <a:avLst/>
              <a:gdLst>
                <a:gd name="T0" fmla="*/ 1 w 23"/>
                <a:gd name="T1" fmla="*/ 0 h 30"/>
                <a:gd name="T2" fmla="*/ 0 w 23"/>
                <a:gd name="T3" fmla="*/ 2 h 30"/>
                <a:gd name="T4" fmla="*/ 1 w 23"/>
                <a:gd name="T5" fmla="*/ 2 h 30"/>
                <a:gd name="T6" fmla="*/ 1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8" name="Freeform 90"/>
            <p:cNvSpPr>
              <a:spLocks/>
            </p:cNvSpPr>
            <p:nvPr userDrawn="1"/>
          </p:nvSpPr>
          <p:spPr bwMode="invGray">
            <a:xfrm>
              <a:off x="4751" y="3547"/>
              <a:ext cx="19" cy="17"/>
            </a:xfrm>
            <a:custGeom>
              <a:avLst/>
              <a:gdLst>
                <a:gd name="T0" fmla="*/ 1 w 26"/>
                <a:gd name="T1" fmla="*/ 0 h 23"/>
                <a:gd name="T2" fmla="*/ 0 w 26"/>
                <a:gd name="T3" fmla="*/ 1 h 23"/>
                <a:gd name="T4" fmla="*/ 1 w 26"/>
                <a:gd name="T5" fmla="*/ 1 h 23"/>
                <a:gd name="T6" fmla="*/ 1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79" name="Freeform 91"/>
            <p:cNvSpPr>
              <a:spLocks/>
            </p:cNvSpPr>
            <p:nvPr userDrawn="1"/>
          </p:nvSpPr>
          <p:spPr bwMode="invGray">
            <a:xfrm>
              <a:off x="4598" y="3352"/>
              <a:ext cx="24" cy="32"/>
            </a:xfrm>
            <a:custGeom>
              <a:avLst/>
              <a:gdLst>
                <a:gd name="T0" fmla="*/ 2 w 32"/>
                <a:gd name="T1" fmla="*/ 0 h 44"/>
                <a:gd name="T2" fmla="*/ 2 w 32"/>
                <a:gd name="T3" fmla="*/ 1 h 44"/>
                <a:gd name="T4" fmla="*/ 2 w 32"/>
                <a:gd name="T5" fmla="*/ 1 h 44"/>
                <a:gd name="T6" fmla="*/ 2 w 32"/>
                <a:gd name="T7" fmla="*/ 1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0" name="Freeform 92"/>
            <p:cNvSpPr>
              <a:spLocks/>
            </p:cNvSpPr>
            <p:nvPr userDrawn="1"/>
          </p:nvSpPr>
          <p:spPr bwMode="invGray">
            <a:xfrm>
              <a:off x="4632" y="3396"/>
              <a:ext cx="27" cy="33"/>
            </a:xfrm>
            <a:custGeom>
              <a:avLst/>
              <a:gdLst>
                <a:gd name="T0" fmla="*/ 2 w 34"/>
                <a:gd name="T1" fmla="*/ 0 h 44"/>
                <a:gd name="T2" fmla="*/ 2 w 34"/>
                <a:gd name="T3" fmla="*/ 2 h 44"/>
                <a:gd name="T4" fmla="*/ 2 w 34"/>
                <a:gd name="T5" fmla="*/ 2 h 44"/>
                <a:gd name="T6" fmla="*/ 2 w 34"/>
                <a:gd name="T7" fmla="*/ 2 h 44"/>
                <a:gd name="T8" fmla="*/ 2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1" name="Freeform 93"/>
            <p:cNvSpPr>
              <a:spLocks/>
            </p:cNvSpPr>
            <p:nvPr userDrawn="1"/>
          </p:nvSpPr>
          <p:spPr bwMode="invGray">
            <a:xfrm>
              <a:off x="4659" y="3459"/>
              <a:ext cx="28" cy="28"/>
            </a:xfrm>
            <a:custGeom>
              <a:avLst/>
              <a:gdLst>
                <a:gd name="T0" fmla="*/ 1 w 38"/>
                <a:gd name="T1" fmla="*/ 2 h 37"/>
                <a:gd name="T2" fmla="*/ 1 w 38"/>
                <a:gd name="T3" fmla="*/ 2 h 37"/>
                <a:gd name="T4" fmla="*/ 1 w 38"/>
                <a:gd name="T5" fmla="*/ 2 h 37"/>
                <a:gd name="T6" fmla="*/ 1 w 38"/>
                <a:gd name="T7" fmla="*/ 2 h 37"/>
                <a:gd name="T8" fmla="*/ 1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2" name="Freeform 94"/>
            <p:cNvSpPr>
              <a:spLocks/>
            </p:cNvSpPr>
            <p:nvPr userDrawn="1"/>
          </p:nvSpPr>
          <p:spPr bwMode="invGray">
            <a:xfrm>
              <a:off x="4693" y="3448"/>
              <a:ext cx="28" cy="27"/>
            </a:xfrm>
            <a:custGeom>
              <a:avLst/>
              <a:gdLst>
                <a:gd name="T0" fmla="*/ 1 w 38"/>
                <a:gd name="T1" fmla="*/ 2 h 34"/>
                <a:gd name="T2" fmla="*/ 1 w 38"/>
                <a:gd name="T3" fmla="*/ 2 h 34"/>
                <a:gd name="T4" fmla="*/ 1 w 38"/>
                <a:gd name="T5" fmla="*/ 2 h 34"/>
                <a:gd name="T6" fmla="*/ 1 w 38"/>
                <a:gd name="T7" fmla="*/ 2 h 34"/>
                <a:gd name="T8" fmla="*/ 1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3" name="Freeform 95"/>
            <p:cNvSpPr>
              <a:spLocks/>
            </p:cNvSpPr>
            <p:nvPr userDrawn="1"/>
          </p:nvSpPr>
          <p:spPr bwMode="invGray">
            <a:xfrm>
              <a:off x="4683" y="3413"/>
              <a:ext cx="27" cy="17"/>
            </a:xfrm>
            <a:custGeom>
              <a:avLst/>
              <a:gdLst>
                <a:gd name="T0" fmla="*/ 2 w 35"/>
                <a:gd name="T1" fmla="*/ 1 h 27"/>
                <a:gd name="T2" fmla="*/ 2 w 35"/>
                <a:gd name="T3" fmla="*/ 1 h 27"/>
                <a:gd name="T4" fmla="*/ 2 w 35"/>
                <a:gd name="T5" fmla="*/ 1 h 27"/>
                <a:gd name="T6" fmla="*/ 2 w 35"/>
                <a:gd name="T7" fmla="*/ 1 h 27"/>
                <a:gd name="T8" fmla="*/ 2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4" name="Freeform 96"/>
            <p:cNvSpPr>
              <a:spLocks/>
            </p:cNvSpPr>
            <p:nvPr userDrawn="1"/>
          </p:nvSpPr>
          <p:spPr bwMode="invGray">
            <a:xfrm>
              <a:off x="4657" y="3388"/>
              <a:ext cx="26" cy="35"/>
            </a:xfrm>
            <a:custGeom>
              <a:avLst/>
              <a:gdLst>
                <a:gd name="T0" fmla="*/ 1 w 35"/>
                <a:gd name="T1" fmla="*/ 1 h 47"/>
                <a:gd name="T2" fmla="*/ 1 w 35"/>
                <a:gd name="T3" fmla="*/ 1 h 47"/>
                <a:gd name="T4" fmla="*/ 1 w 35"/>
                <a:gd name="T5" fmla="*/ 1 h 47"/>
                <a:gd name="T6" fmla="*/ 1 w 35"/>
                <a:gd name="T7" fmla="*/ 1 h 47"/>
                <a:gd name="T8" fmla="*/ 1 w 35"/>
                <a:gd name="T9" fmla="*/ 1 h 47"/>
                <a:gd name="T10" fmla="*/ 1 w 35"/>
                <a:gd name="T11" fmla="*/ 1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5" name="Freeform 97"/>
            <p:cNvSpPr>
              <a:spLocks/>
            </p:cNvSpPr>
            <p:nvPr userDrawn="1"/>
          </p:nvSpPr>
          <p:spPr bwMode="invGray">
            <a:xfrm>
              <a:off x="4625" y="3372"/>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6" name="Freeform 98"/>
            <p:cNvSpPr>
              <a:spLocks/>
            </p:cNvSpPr>
            <p:nvPr userDrawn="1"/>
          </p:nvSpPr>
          <p:spPr bwMode="invGray">
            <a:xfrm>
              <a:off x="4665" y="3425"/>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7" name="Freeform 99"/>
            <p:cNvSpPr>
              <a:spLocks/>
            </p:cNvSpPr>
            <p:nvPr userDrawn="1"/>
          </p:nvSpPr>
          <p:spPr bwMode="invGray">
            <a:xfrm>
              <a:off x="3055" y="2051"/>
              <a:ext cx="141" cy="108"/>
            </a:xfrm>
            <a:custGeom>
              <a:avLst/>
              <a:gdLst>
                <a:gd name="T0" fmla="*/ 1 w 189"/>
                <a:gd name="T1" fmla="*/ 2 h 144"/>
                <a:gd name="T2" fmla="*/ 1 w 189"/>
                <a:gd name="T3" fmla="*/ 2 h 144"/>
                <a:gd name="T4" fmla="*/ 1 w 189"/>
                <a:gd name="T5" fmla="*/ 2 h 144"/>
                <a:gd name="T6" fmla="*/ 1 w 189"/>
                <a:gd name="T7" fmla="*/ 2 h 144"/>
                <a:gd name="T8" fmla="*/ 1 w 189"/>
                <a:gd name="T9" fmla="*/ 2 h 144"/>
                <a:gd name="T10" fmla="*/ 1 w 189"/>
                <a:gd name="T11" fmla="*/ 2 h 144"/>
                <a:gd name="T12" fmla="*/ 1 w 189"/>
                <a:gd name="T13" fmla="*/ 2 h 144"/>
                <a:gd name="T14" fmla="*/ 1 w 189"/>
                <a:gd name="T15" fmla="*/ 2 h 144"/>
                <a:gd name="T16" fmla="*/ 1 w 189"/>
                <a:gd name="T17" fmla="*/ 2 h 144"/>
                <a:gd name="T18" fmla="*/ 1 w 189"/>
                <a:gd name="T19" fmla="*/ 2 h 144"/>
                <a:gd name="T20" fmla="*/ 1 w 189"/>
                <a:gd name="T21" fmla="*/ 2 h 144"/>
                <a:gd name="T22" fmla="*/ 1 w 189"/>
                <a:gd name="T23" fmla="*/ 2 h 144"/>
                <a:gd name="T24" fmla="*/ 1 w 189"/>
                <a:gd name="T25" fmla="*/ 2 h 144"/>
                <a:gd name="T26" fmla="*/ 1 w 189"/>
                <a:gd name="T27" fmla="*/ 2 h 144"/>
                <a:gd name="T28" fmla="*/ 1 w 189"/>
                <a:gd name="T29" fmla="*/ 2 h 144"/>
                <a:gd name="T30" fmla="*/ 1 w 189"/>
                <a:gd name="T31" fmla="*/ 2 h 144"/>
                <a:gd name="T32" fmla="*/ 1 w 189"/>
                <a:gd name="T33" fmla="*/ 2 h 144"/>
                <a:gd name="T34" fmla="*/ 1 w 189"/>
                <a:gd name="T35" fmla="*/ 2 h 144"/>
                <a:gd name="T36" fmla="*/ 1 w 189"/>
                <a:gd name="T37" fmla="*/ 2 h 144"/>
                <a:gd name="T38" fmla="*/ 1 w 189"/>
                <a:gd name="T39" fmla="*/ 2 h 144"/>
                <a:gd name="T40" fmla="*/ 1 w 189"/>
                <a:gd name="T41" fmla="*/ 2 h 144"/>
                <a:gd name="T42" fmla="*/ 1 w 189"/>
                <a:gd name="T43" fmla="*/ 2 h 144"/>
                <a:gd name="T44" fmla="*/ 1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8" name="Freeform 100"/>
            <p:cNvSpPr>
              <a:spLocks/>
            </p:cNvSpPr>
            <p:nvPr userDrawn="1"/>
          </p:nvSpPr>
          <p:spPr bwMode="invGray">
            <a:xfrm>
              <a:off x="3139" y="2155"/>
              <a:ext cx="39" cy="12"/>
            </a:xfrm>
            <a:custGeom>
              <a:avLst/>
              <a:gdLst>
                <a:gd name="T0" fmla="*/ 1 w 53"/>
                <a:gd name="T1" fmla="*/ 0 h 17"/>
                <a:gd name="T2" fmla="*/ 1 w 53"/>
                <a:gd name="T3" fmla="*/ 1 h 17"/>
                <a:gd name="T4" fmla="*/ 1 w 53"/>
                <a:gd name="T5" fmla="*/ 1 h 17"/>
                <a:gd name="T6" fmla="*/ 1 w 53"/>
                <a:gd name="T7" fmla="*/ 1 h 17"/>
                <a:gd name="T8" fmla="*/ 1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89" name="Freeform 101"/>
            <p:cNvSpPr>
              <a:spLocks/>
            </p:cNvSpPr>
            <p:nvPr userDrawn="1"/>
          </p:nvSpPr>
          <p:spPr bwMode="invGray">
            <a:xfrm>
              <a:off x="3344" y="1999"/>
              <a:ext cx="42" cy="27"/>
            </a:xfrm>
            <a:custGeom>
              <a:avLst/>
              <a:gdLst>
                <a:gd name="T0" fmla="*/ 1 w 57"/>
                <a:gd name="T1" fmla="*/ 1 h 37"/>
                <a:gd name="T2" fmla="*/ 1 w 57"/>
                <a:gd name="T3" fmla="*/ 1 h 37"/>
                <a:gd name="T4" fmla="*/ 1 w 57"/>
                <a:gd name="T5" fmla="*/ 1 h 37"/>
                <a:gd name="T6" fmla="*/ 1 w 57"/>
                <a:gd name="T7" fmla="*/ 1 h 37"/>
                <a:gd name="T8" fmla="*/ 1 w 57"/>
                <a:gd name="T9" fmla="*/ 0 h 37"/>
                <a:gd name="T10" fmla="*/ 1 w 57"/>
                <a:gd name="T11" fmla="*/ 1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0" name="Freeform 102"/>
            <p:cNvSpPr>
              <a:spLocks/>
            </p:cNvSpPr>
            <p:nvPr userDrawn="1"/>
          </p:nvSpPr>
          <p:spPr bwMode="invGray">
            <a:xfrm>
              <a:off x="3374" y="2011"/>
              <a:ext cx="50" cy="16"/>
            </a:xfrm>
            <a:custGeom>
              <a:avLst/>
              <a:gdLst>
                <a:gd name="T0" fmla="*/ 1 w 68"/>
                <a:gd name="T1" fmla="*/ 0 h 26"/>
                <a:gd name="T2" fmla="*/ 1 w 68"/>
                <a:gd name="T3" fmla="*/ 1 h 26"/>
                <a:gd name="T4" fmla="*/ 1 w 68"/>
                <a:gd name="T5" fmla="*/ 1 h 26"/>
                <a:gd name="T6" fmla="*/ 1 w 68"/>
                <a:gd name="T7" fmla="*/ 1 h 26"/>
                <a:gd name="T8" fmla="*/ 1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1" name="Freeform 103"/>
            <p:cNvSpPr>
              <a:spLocks/>
            </p:cNvSpPr>
            <p:nvPr userDrawn="1"/>
          </p:nvSpPr>
          <p:spPr bwMode="invGray">
            <a:xfrm>
              <a:off x="3428" y="2015"/>
              <a:ext cx="49" cy="32"/>
            </a:xfrm>
            <a:custGeom>
              <a:avLst/>
              <a:gdLst>
                <a:gd name="T0" fmla="*/ 1 w 66"/>
                <a:gd name="T1" fmla="*/ 1 h 43"/>
                <a:gd name="T2" fmla="*/ 1 w 66"/>
                <a:gd name="T3" fmla="*/ 1 h 43"/>
                <a:gd name="T4" fmla="*/ 1 w 66"/>
                <a:gd name="T5" fmla="*/ 1 h 43"/>
                <a:gd name="T6" fmla="*/ 1 w 66"/>
                <a:gd name="T7" fmla="*/ 1 h 43"/>
                <a:gd name="T8" fmla="*/ 1 w 66"/>
                <a:gd name="T9" fmla="*/ 1 h 43"/>
                <a:gd name="T10" fmla="*/ 1 w 66"/>
                <a:gd name="T11" fmla="*/ 1 h 43"/>
                <a:gd name="T12" fmla="*/ 1 w 66"/>
                <a:gd name="T13" fmla="*/ 1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2" name="Freeform 104"/>
            <p:cNvSpPr>
              <a:spLocks/>
            </p:cNvSpPr>
            <p:nvPr userDrawn="1"/>
          </p:nvSpPr>
          <p:spPr bwMode="invGray">
            <a:xfrm>
              <a:off x="3777" y="2042"/>
              <a:ext cx="88" cy="31"/>
            </a:xfrm>
            <a:custGeom>
              <a:avLst/>
              <a:gdLst>
                <a:gd name="T0" fmla="*/ 2 w 117"/>
                <a:gd name="T1" fmla="*/ 0 h 41"/>
                <a:gd name="T2" fmla="*/ 2 w 117"/>
                <a:gd name="T3" fmla="*/ 2 h 41"/>
                <a:gd name="T4" fmla="*/ 2 w 117"/>
                <a:gd name="T5" fmla="*/ 2 h 41"/>
                <a:gd name="T6" fmla="*/ 2 w 117"/>
                <a:gd name="T7" fmla="*/ 2 h 41"/>
                <a:gd name="T8" fmla="*/ 2 w 117"/>
                <a:gd name="T9" fmla="*/ 2 h 41"/>
                <a:gd name="T10" fmla="*/ 2 w 117"/>
                <a:gd name="T11" fmla="*/ 2 h 41"/>
                <a:gd name="T12" fmla="*/ 2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3" name="Freeform 105"/>
            <p:cNvSpPr>
              <a:spLocks/>
            </p:cNvSpPr>
            <p:nvPr userDrawn="1"/>
          </p:nvSpPr>
          <p:spPr bwMode="invGray">
            <a:xfrm>
              <a:off x="3867" y="2041"/>
              <a:ext cx="43" cy="26"/>
            </a:xfrm>
            <a:custGeom>
              <a:avLst/>
              <a:gdLst>
                <a:gd name="T0" fmla="*/ 1 w 62"/>
                <a:gd name="T1" fmla="*/ 2 h 32"/>
                <a:gd name="T2" fmla="*/ 1 w 62"/>
                <a:gd name="T3" fmla="*/ 2 h 32"/>
                <a:gd name="T4" fmla="*/ 1 w 62"/>
                <a:gd name="T5" fmla="*/ 2 h 32"/>
                <a:gd name="T6" fmla="*/ 1 w 62"/>
                <a:gd name="T7" fmla="*/ 2 h 32"/>
                <a:gd name="T8" fmla="*/ 1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4" name="Freeform 106"/>
            <p:cNvSpPr>
              <a:spLocks/>
            </p:cNvSpPr>
            <p:nvPr userDrawn="1"/>
          </p:nvSpPr>
          <p:spPr bwMode="invGray">
            <a:xfrm>
              <a:off x="3846" y="2070"/>
              <a:ext cx="37" cy="17"/>
            </a:xfrm>
            <a:custGeom>
              <a:avLst/>
              <a:gdLst>
                <a:gd name="T0" fmla="*/ 2 w 49"/>
                <a:gd name="T1" fmla="*/ 1 h 23"/>
                <a:gd name="T2" fmla="*/ 2 w 49"/>
                <a:gd name="T3" fmla="*/ 1 h 23"/>
                <a:gd name="T4" fmla="*/ 2 w 49"/>
                <a:gd name="T5" fmla="*/ 1 h 23"/>
                <a:gd name="T6" fmla="*/ 2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5" name="Freeform 107"/>
            <p:cNvSpPr>
              <a:spLocks/>
            </p:cNvSpPr>
            <p:nvPr userDrawn="1"/>
          </p:nvSpPr>
          <p:spPr bwMode="invGray">
            <a:xfrm>
              <a:off x="4098" y="2294"/>
              <a:ext cx="74" cy="111"/>
            </a:xfrm>
            <a:custGeom>
              <a:avLst/>
              <a:gdLst>
                <a:gd name="T0" fmla="*/ 1 w 102"/>
                <a:gd name="T1" fmla="*/ 0 h 152"/>
                <a:gd name="T2" fmla="*/ 0 w 102"/>
                <a:gd name="T3" fmla="*/ 1 h 152"/>
                <a:gd name="T4" fmla="*/ 1 w 102"/>
                <a:gd name="T5" fmla="*/ 1 h 152"/>
                <a:gd name="T6" fmla="*/ 1 w 102"/>
                <a:gd name="T7" fmla="*/ 1 h 152"/>
                <a:gd name="T8" fmla="*/ 1 w 102"/>
                <a:gd name="T9" fmla="*/ 1 h 152"/>
                <a:gd name="T10" fmla="*/ 1 w 102"/>
                <a:gd name="T11" fmla="*/ 1 h 152"/>
                <a:gd name="T12" fmla="*/ 1 w 102"/>
                <a:gd name="T13" fmla="*/ 1 h 152"/>
                <a:gd name="T14" fmla="*/ 1 w 102"/>
                <a:gd name="T15" fmla="*/ 1 h 152"/>
                <a:gd name="T16" fmla="*/ 1 w 102"/>
                <a:gd name="T17" fmla="*/ 1 h 152"/>
                <a:gd name="T18" fmla="*/ 1 w 102"/>
                <a:gd name="T19" fmla="*/ 1 h 152"/>
                <a:gd name="T20" fmla="*/ 1 w 102"/>
                <a:gd name="T21" fmla="*/ 1 h 152"/>
                <a:gd name="T22" fmla="*/ 1 w 102"/>
                <a:gd name="T23" fmla="*/ 1 h 152"/>
                <a:gd name="T24" fmla="*/ 1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6" name="Freeform 108"/>
            <p:cNvSpPr>
              <a:spLocks/>
            </p:cNvSpPr>
            <p:nvPr userDrawn="1"/>
          </p:nvSpPr>
          <p:spPr bwMode="invGray">
            <a:xfrm>
              <a:off x="4159" y="2412"/>
              <a:ext cx="55" cy="80"/>
            </a:xfrm>
            <a:custGeom>
              <a:avLst/>
              <a:gdLst>
                <a:gd name="T0" fmla="*/ 1 w 74"/>
                <a:gd name="T1" fmla="*/ 2 h 103"/>
                <a:gd name="T2" fmla="*/ 1 w 74"/>
                <a:gd name="T3" fmla="*/ 2 h 103"/>
                <a:gd name="T4" fmla="*/ 1 w 74"/>
                <a:gd name="T5" fmla="*/ 2 h 103"/>
                <a:gd name="T6" fmla="*/ 1 w 74"/>
                <a:gd name="T7" fmla="*/ 2 h 103"/>
                <a:gd name="T8" fmla="*/ 1 w 74"/>
                <a:gd name="T9" fmla="*/ 2 h 103"/>
                <a:gd name="T10" fmla="*/ 1 w 74"/>
                <a:gd name="T11" fmla="*/ 2 h 103"/>
                <a:gd name="T12" fmla="*/ 0 w 74"/>
                <a:gd name="T13" fmla="*/ 2 h 103"/>
                <a:gd name="T14" fmla="*/ 1 w 74"/>
                <a:gd name="T15" fmla="*/ 2 h 103"/>
                <a:gd name="T16" fmla="*/ 1 w 74"/>
                <a:gd name="T17" fmla="*/ 2 h 103"/>
                <a:gd name="T18" fmla="*/ 1 w 74"/>
                <a:gd name="T19" fmla="*/ 2 h 103"/>
                <a:gd name="T20" fmla="*/ 1 w 74"/>
                <a:gd name="T21" fmla="*/ 2 h 103"/>
                <a:gd name="T22" fmla="*/ 1 w 74"/>
                <a:gd name="T23" fmla="*/ 2 h 103"/>
                <a:gd name="T24" fmla="*/ 1 w 74"/>
                <a:gd name="T25" fmla="*/ 2 h 103"/>
                <a:gd name="T26" fmla="*/ 1 w 74"/>
                <a:gd name="T27" fmla="*/ 2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7" name="Freeform 109"/>
            <p:cNvSpPr>
              <a:spLocks/>
            </p:cNvSpPr>
            <p:nvPr userDrawn="1"/>
          </p:nvSpPr>
          <p:spPr bwMode="invGray">
            <a:xfrm>
              <a:off x="4123" y="2492"/>
              <a:ext cx="109" cy="191"/>
            </a:xfrm>
            <a:custGeom>
              <a:avLst/>
              <a:gdLst>
                <a:gd name="T0" fmla="*/ 1 w 146"/>
                <a:gd name="T1" fmla="*/ 2 h 252"/>
                <a:gd name="T2" fmla="*/ 1 w 146"/>
                <a:gd name="T3" fmla="*/ 2 h 252"/>
                <a:gd name="T4" fmla="*/ 1 w 146"/>
                <a:gd name="T5" fmla="*/ 2 h 252"/>
                <a:gd name="T6" fmla="*/ 1 w 146"/>
                <a:gd name="T7" fmla="*/ 2 h 252"/>
                <a:gd name="T8" fmla="*/ 1 w 146"/>
                <a:gd name="T9" fmla="*/ 2 h 252"/>
                <a:gd name="T10" fmla="*/ 1 w 146"/>
                <a:gd name="T11" fmla="*/ 2 h 252"/>
                <a:gd name="T12" fmla="*/ 1 w 146"/>
                <a:gd name="T13" fmla="*/ 2 h 252"/>
                <a:gd name="T14" fmla="*/ 1 w 146"/>
                <a:gd name="T15" fmla="*/ 2 h 252"/>
                <a:gd name="T16" fmla="*/ 1 w 146"/>
                <a:gd name="T17" fmla="*/ 2 h 252"/>
                <a:gd name="T18" fmla="*/ 1 w 146"/>
                <a:gd name="T19" fmla="*/ 2 h 252"/>
                <a:gd name="T20" fmla="*/ 1 w 146"/>
                <a:gd name="T21" fmla="*/ 2 h 252"/>
                <a:gd name="T22" fmla="*/ 1 w 146"/>
                <a:gd name="T23" fmla="*/ 2 h 252"/>
                <a:gd name="T24" fmla="*/ 1 w 146"/>
                <a:gd name="T25" fmla="*/ 2 h 252"/>
                <a:gd name="T26" fmla="*/ 1 w 146"/>
                <a:gd name="T27" fmla="*/ 2 h 252"/>
                <a:gd name="T28" fmla="*/ 1 w 146"/>
                <a:gd name="T29" fmla="*/ 2 h 252"/>
                <a:gd name="T30" fmla="*/ 1 w 146"/>
                <a:gd name="T31" fmla="*/ 2 h 252"/>
                <a:gd name="T32" fmla="*/ 1 w 146"/>
                <a:gd name="T33" fmla="*/ 2 h 252"/>
                <a:gd name="T34" fmla="*/ 1 w 146"/>
                <a:gd name="T35" fmla="*/ 2 h 252"/>
                <a:gd name="T36" fmla="*/ 1 w 146"/>
                <a:gd name="T37" fmla="*/ 2 h 252"/>
                <a:gd name="T38" fmla="*/ 1 w 146"/>
                <a:gd name="T39" fmla="*/ 2 h 252"/>
                <a:gd name="T40" fmla="*/ 1 w 146"/>
                <a:gd name="T41" fmla="*/ 2 h 252"/>
                <a:gd name="T42" fmla="*/ 1 w 146"/>
                <a:gd name="T43" fmla="*/ 2 h 252"/>
                <a:gd name="T44" fmla="*/ 1 w 146"/>
                <a:gd name="T45" fmla="*/ 2 h 252"/>
                <a:gd name="T46" fmla="*/ 1 w 146"/>
                <a:gd name="T47" fmla="*/ 2 h 252"/>
                <a:gd name="T48" fmla="*/ 1 w 146"/>
                <a:gd name="T49" fmla="*/ 0 h 252"/>
                <a:gd name="T50" fmla="*/ 1 w 146"/>
                <a:gd name="T51" fmla="*/ 2 h 252"/>
                <a:gd name="T52" fmla="*/ 1 w 146"/>
                <a:gd name="T53" fmla="*/ 2 h 252"/>
                <a:gd name="T54" fmla="*/ 1 w 146"/>
                <a:gd name="T55" fmla="*/ 2 h 252"/>
                <a:gd name="T56" fmla="*/ 1 w 146"/>
                <a:gd name="T57" fmla="*/ 2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8" name="Freeform 110"/>
            <p:cNvSpPr>
              <a:spLocks/>
            </p:cNvSpPr>
            <p:nvPr userDrawn="1"/>
          </p:nvSpPr>
          <p:spPr bwMode="invGray">
            <a:xfrm>
              <a:off x="3062" y="1988"/>
              <a:ext cx="50" cy="30"/>
            </a:xfrm>
            <a:custGeom>
              <a:avLst/>
              <a:gdLst>
                <a:gd name="T0" fmla="*/ 1 w 70"/>
                <a:gd name="T1" fmla="*/ 0 h 40"/>
                <a:gd name="T2" fmla="*/ 1 w 70"/>
                <a:gd name="T3" fmla="*/ 2 h 40"/>
                <a:gd name="T4" fmla="*/ 1 w 70"/>
                <a:gd name="T5" fmla="*/ 2 h 40"/>
                <a:gd name="T6" fmla="*/ 1 w 70"/>
                <a:gd name="T7" fmla="*/ 2 h 40"/>
                <a:gd name="T8" fmla="*/ 1 w 70"/>
                <a:gd name="T9" fmla="*/ 2 h 40"/>
                <a:gd name="T10" fmla="*/ 1 w 70"/>
                <a:gd name="T11" fmla="*/ 2 h 40"/>
                <a:gd name="T12" fmla="*/ 1 w 70"/>
                <a:gd name="T13" fmla="*/ 2 h 40"/>
                <a:gd name="T14" fmla="*/ 1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99" name="Freeform 111"/>
            <p:cNvSpPr>
              <a:spLocks/>
            </p:cNvSpPr>
            <p:nvPr userDrawn="1"/>
          </p:nvSpPr>
          <p:spPr bwMode="invGray">
            <a:xfrm>
              <a:off x="2955" y="1997"/>
              <a:ext cx="19" cy="22"/>
            </a:xfrm>
            <a:custGeom>
              <a:avLst/>
              <a:gdLst>
                <a:gd name="T0" fmla="*/ 1 w 26"/>
                <a:gd name="T1" fmla="*/ 0 h 29"/>
                <a:gd name="T2" fmla="*/ 0 w 26"/>
                <a:gd name="T3" fmla="*/ 2 h 29"/>
                <a:gd name="T4" fmla="*/ 1 w 26"/>
                <a:gd name="T5" fmla="*/ 2 h 29"/>
                <a:gd name="T6" fmla="*/ 1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0" name="Freeform 112"/>
            <p:cNvSpPr>
              <a:spLocks/>
            </p:cNvSpPr>
            <p:nvPr userDrawn="1"/>
          </p:nvSpPr>
          <p:spPr bwMode="invGray">
            <a:xfrm>
              <a:off x="2979" y="1996"/>
              <a:ext cx="37" cy="27"/>
            </a:xfrm>
            <a:custGeom>
              <a:avLst/>
              <a:gdLst>
                <a:gd name="T0" fmla="*/ 2 w 49"/>
                <a:gd name="T1" fmla="*/ 2 h 36"/>
                <a:gd name="T2" fmla="*/ 0 w 49"/>
                <a:gd name="T3" fmla="*/ 2 h 36"/>
                <a:gd name="T4" fmla="*/ 2 w 49"/>
                <a:gd name="T5" fmla="*/ 2 h 36"/>
                <a:gd name="T6" fmla="*/ 2 w 49"/>
                <a:gd name="T7" fmla="*/ 2 h 36"/>
                <a:gd name="T8" fmla="*/ 2 w 49"/>
                <a:gd name="T9" fmla="*/ 2 h 36"/>
                <a:gd name="T10" fmla="*/ 2 w 49"/>
                <a:gd name="T11" fmla="*/ 2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1" name="Freeform 113"/>
            <p:cNvSpPr>
              <a:spLocks/>
            </p:cNvSpPr>
            <p:nvPr userDrawn="1"/>
          </p:nvSpPr>
          <p:spPr bwMode="invGray">
            <a:xfrm>
              <a:off x="3040" y="1987"/>
              <a:ext cx="20" cy="16"/>
            </a:xfrm>
            <a:custGeom>
              <a:avLst/>
              <a:gdLst>
                <a:gd name="T0" fmla="*/ 1 w 27"/>
                <a:gd name="T1" fmla="*/ 0 h 22"/>
                <a:gd name="T2" fmla="*/ 1 w 27"/>
                <a:gd name="T3" fmla="*/ 1 h 22"/>
                <a:gd name="T4" fmla="*/ 1 w 27"/>
                <a:gd name="T5" fmla="*/ 1 h 22"/>
                <a:gd name="T6" fmla="*/ 1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2" name="Freeform 114"/>
            <p:cNvSpPr>
              <a:spLocks/>
            </p:cNvSpPr>
            <p:nvPr userDrawn="1"/>
          </p:nvSpPr>
          <p:spPr bwMode="invGray">
            <a:xfrm>
              <a:off x="3023" y="2005"/>
              <a:ext cx="15" cy="13"/>
            </a:xfrm>
            <a:custGeom>
              <a:avLst/>
              <a:gdLst>
                <a:gd name="T0" fmla="*/ 2 w 20"/>
                <a:gd name="T1" fmla="*/ 0 h 18"/>
                <a:gd name="T2" fmla="*/ 2 w 20"/>
                <a:gd name="T3" fmla="*/ 1 h 18"/>
                <a:gd name="T4" fmla="*/ 2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3" name="Freeform 115"/>
            <p:cNvSpPr>
              <a:spLocks/>
            </p:cNvSpPr>
            <p:nvPr userDrawn="1"/>
          </p:nvSpPr>
          <p:spPr bwMode="invGray">
            <a:xfrm>
              <a:off x="4162" y="2021"/>
              <a:ext cx="18" cy="31"/>
            </a:xfrm>
            <a:custGeom>
              <a:avLst/>
              <a:gdLst>
                <a:gd name="T0" fmla="*/ 2 w 24"/>
                <a:gd name="T1" fmla="*/ 0 h 44"/>
                <a:gd name="T2" fmla="*/ 2 w 24"/>
                <a:gd name="T3" fmla="*/ 1 h 44"/>
                <a:gd name="T4" fmla="*/ 0 w 24"/>
                <a:gd name="T5" fmla="*/ 1 h 44"/>
                <a:gd name="T6" fmla="*/ 2 w 24"/>
                <a:gd name="T7" fmla="*/ 1 h 44"/>
                <a:gd name="T8" fmla="*/ 2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4" name="Freeform 116"/>
            <p:cNvSpPr>
              <a:spLocks/>
            </p:cNvSpPr>
            <p:nvPr userDrawn="1"/>
          </p:nvSpPr>
          <p:spPr bwMode="invGray">
            <a:xfrm>
              <a:off x="3278" y="3473"/>
              <a:ext cx="31" cy="16"/>
            </a:xfrm>
            <a:custGeom>
              <a:avLst/>
              <a:gdLst>
                <a:gd name="T0" fmla="*/ 2 w 41"/>
                <a:gd name="T1" fmla="*/ 0 h 24"/>
                <a:gd name="T2" fmla="*/ 2 w 41"/>
                <a:gd name="T3" fmla="*/ 1 h 24"/>
                <a:gd name="T4" fmla="*/ 2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5" name="Freeform 117"/>
            <p:cNvSpPr>
              <a:spLocks/>
            </p:cNvSpPr>
            <p:nvPr userDrawn="1"/>
          </p:nvSpPr>
          <p:spPr bwMode="invGray">
            <a:xfrm>
              <a:off x="3318" y="3466"/>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6" name="Freeform 118"/>
            <p:cNvSpPr>
              <a:spLocks/>
            </p:cNvSpPr>
            <p:nvPr userDrawn="1"/>
          </p:nvSpPr>
          <p:spPr bwMode="invGray">
            <a:xfrm>
              <a:off x="3251" y="3311"/>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7" name="Freeform 119"/>
            <p:cNvSpPr>
              <a:spLocks/>
            </p:cNvSpPr>
            <p:nvPr userDrawn="1"/>
          </p:nvSpPr>
          <p:spPr bwMode="invGray">
            <a:xfrm>
              <a:off x="3311" y="3239"/>
              <a:ext cx="11" cy="15"/>
            </a:xfrm>
            <a:custGeom>
              <a:avLst/>
              <a:gdLst>
                <a:gd name="T0" fmla="*/ 2 w 14"/>
                <a:gd name="T1" fmla="*/ 0 h 25"/>
                <a:gd name="T2" fmla="*/ 0 w 14"/>
                <a:gd name="T3" fmla="*/ 1 h 25"/>
                <a:gd name="T4" fmla="*/ 2 w 14"/>
                <a:gd name="T5" fmla="*/ 1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8" name="Freeform 120"/>
            <p:cNvSpPr>
              <a:spLocks/>
            </p:cNvSpPr>
            <p:nvPr userDrawn="1"/>
          </p:nvSpPr>
          <p:spPr bwMode="invGray">
            <a:xfrm>
              <a:off x="3287" y="3238"/>
              <a:ext cx="10" cy="16"/>
            </a:xfrm>
            <a:custGeom>
              <a:avLst/>
              <a:gdLst>
                <a:gd name="T0" fmla="*/ 1 w 14"/>
                <a:gd name="T1" fmla="*/ 0 h 25"/>
                <a:gd name="T2" fmla="*/ 0 w 14"/>
                <a:gd name="T3" fmla="*/ 1 h 25"/>
                <a:gd name="T4" fmla="*/ 1 w 14"/>
                <a:gd name="T5" fmla="*/ 1 h 25"/>
                <a:gd name="T6" fmla="*/ 1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09" name="Freeform 121"/>
            <p:cNvSpPr>
              <a:spLocks/>
            </p:cNvSpPr>
            <p:nvPr userDrawn="1"/>
          </p:nvSpPr>
          <p:spPr bwMode="invGray">
            <a:xfrm>
              <a:off x="3276" y="3260"/>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0" name="Freeform 122"/>
            <p:cNvSpPr>
              <a:spLocks/>
            </p:cNvSpPr>
            <p:nvPr userDrawn="1"/>
          </p:nvSpPr>
          <p:spPr bwMode="invGray">
            <a:xfrm>
              <a:off x="3251" y="3294"/>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1" name="Freeform 123"/>
            <p:cNvSpPr>
              <a:spLocks/>
            </p:cNvSpPr>
            <p:nvPr userDrawn="1"/>
          </p:nvSpPr>
          <p:spPr bwMode="invGray">
            <a:xfrm>
              <a:off x="3270" y="3282"/>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2" name="Freeform 124"/>
            <p:cNvSpPr>
              <a:spLocks/>
            </p:cNvSpPr>
            <p:nvPr userDrawn="1"/>
          </p:nvSpPr>
          <p:spPr bwMode="invGray">
            <a:xfrm>
              <a:off x="2537" y="2293"/>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3" name="Freeform 125"/>
            <p:cNvSpPr>
              <a:spLocks/>
            </p:cNvSpPr>
            <p:nvPr userDrawn="1"/>
          </p:nvSpPr>
          <p:spPr bwMode="invGray">
            <a:xfrm>
              <a:off x="2476" y="2258"/>
              <a:ext cx="8"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sp>
          <p:nvSpPr>
            <p:cNvPr id="114" name="Freeform 126"/>
            <p:cNvSpPr>
              <a:spLocks/>
            </p:cNvSpPr>
            <p:nvPr userDrawn="1"/>
          </p:nvSpPr>
          <p:spPr bwMode="invGray">
            <a:xfrm>
              <a:off x="2238" y="2042"/>
              <a:ext cx="2058" cy="1645"/>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59 h 1644"/>
                <a:gd name="T10" fmla="*/ 146 w 2060"/>
                <a:gd name="T11" fmla="*/ 1077 h 1644"/>
                <a:gd name="T12" fmla="*/ 308 w 2060"/>
                <a:gd name="T13" fmla="*/ 1059 h 1644"/>
                <a:gd name="T14" fmla="*/ 396 w 2060"/>
                <a:gd name="T15" fmla="*/ 1156 h 1644"/>
                <a:gd name="T16" fmla="*/ 452 w 2060"/>
                <a:gd name="T17" fmla="*/ 1465 h 1644"/>
                <a:gd name="T18" fmla="*/ 497 w 2060"/>
                <a:gd name="T19" fmla="*/ 1646 h 1644"/>
                <a:gd name="T20" fmla="*/ 686 w 2060"/>
                <a:gd name="T21" fmla="*/ 1592 h 1644"/>
                <a:gd name="T22" fmla="*/ 799 w 2060"/>
                <a:gd name="T23" fmla="*/ 1398 h 1644"/>
                <a:gd name="T24" fmla="*/ 867 w 2060"/>
                <a:gd name="T25" fmla="*/ 1171 h 1644"/>
                <a:gd name="T26" fmla="*/ 980 w 2060"/>
                <a:gd name="T27" fmla="*/ 1017 h 1644"/>
                <a:gd name="T28" fmla="*/ 778 w 2060"/>
                <a:gd name="T29" fmla="*/ 874 h 1644"/>
                <a:gd name="T30" fmla="*/ 799 w 2060"/>
                <a:gd name="T31" fmla="*/ 819 h 1644"/>
                <a:gd name="T32" fmla="*/ 985 w 2060"/>
                <a:gd name="T33" fmla="*/ 934 h 1644"/>
                <a:gd name="T34" fmla="*/ 1080 w 2060"/>
                <a:gd name="T35" fmla="*/ 792 h 1644"/>
                <a:gd name="T36" fmla="*/ 1028 w 2060"/>
                <a:gd name="T37" fmla="*/ 763 h 1644"/>
                <a:gd name="T38" fmla="*/ 911 w 2060"/>
                <a:gd name="T39" fmla="*/ 716 h 1644"/>
                <a:gd name="T40" fmla="*/ 1123 w 2060"/>
                <a:gd name="T41" fmla="*/ 761 h 1644"/>
                <a:gd name="T42" fmla="*/ 1278 w 2060"/>
                <a:gd name="T43" fmla="*/ 870 h 1644"/>
                <a:gd name="T44" fmla="*/ 1355 w 2060"/>
                <a:gd name="T45" fmla="*/ 1051 h 1644"/>
                <a:gd name="T46" fmla="*/ 1572 w 2060"/>
                <a:gd name="T47" fmla="*/ 865 h 1644"/>
                <a:gd name="T48" fmla="*/ 1668 w 2060"/>
                <a:gd name="T49" fmla="*/ 1048 h 1644"/>
                <a:gd name="T50" fmla="*/ 1671 w 2060"/>
                <a:gd name="T51" fmla="*/ 892 h 1644"/>
                <a:gd name="T52" fmla="*/ 1723 w 2060"/>
                <a:gd name="T53" fmla="*/ 800 h 1644"/>
                <a:gd name="T54" fmla="*/ 1747 w 2060"/>
                <a:gd name="T55" fmla="*/ 544 h 1644"/>
                <a:gd name="T56" fmla="*/ 1788 w 2060"/>
                <a:gd name="T57" fmla="*/ 528 h 1644"/>
                <a:gd name="T58" fmla="*/ 1808 w 2060"/>
                <a:gd name="T59" fmla="*/ 427 h 1644"/>
                <a:gd name="T60" fmla="*/ 1769 w 2060"/>
                <a:gd name="T61" fmla="*/ 226 h 1644"/>
                <a:gd name="T62" fmla="*/ 1863 w 2060"/>
                <a:gd name="T63" fmla="*/ 108 h 1644"/>
                <a:gd name="T64" fmla="*/ 1911 w 2060"/>
                <a:gd name="T65" fmla="*/ 209 h 1644"/>
                <a:gd name="T66" fmla="*/ 1907 w 2060"/>
                <a:gd name="T67" fmla="*/ 123 h 1644"/>
                <a:gd name="T68" fmla="*/ 1939 w 2060"/>
                <a:gd name="T69" fmla="*/ 51 h 1644"/>
                <a:gd name="T70" fmla="*/ 2002 w 2060"/>
                <a:gd name="T71" fmla="*/ 0 h 1644"/>
                <a:gd name="T72" fmla="*/ 1784 w 2060"/>
                <a:gd name="T73" fmla="*/ 63 h 1644"/>
                <a:gd name="T74" fmla="*/ 1547 w 2060"/>
                <a:gd name="T75" fmla="*/ 83 h 1644"/>
                <a:gd name="T76" fmla="*/ 1331 w 2060"/>
                <a:gd name="T77" fmla="*/ 30 h 1644"/>
                <a:gd name="T78" fmla="*/ 1114 w 2060"/>
                <a:gd name="T79" fmla="*/ 65 h 1644"/>
                <a:gd name="T80" fmla="*/ 1022 w 2060"/>
                <a:gd name="T81" fmla="*/ 170 h 1644"/>
                <a:gd name="T82" fmla="*/ 908 w 2060"/>
                <a:gd name="T83" fmla="*/ 137 h 1644"/>
                <a:gd name="T84" fmla="*/ 740 w 2060"/>
                <a:gd name="T85" fmla="*/ 183 h 1644"/>
                <a:gd name="T86" fmla="*/ 649 w 2060"/>
                <a:gd name="T87" fmla="*/ 140 h 1644"/>
                <a:gd name="T88" fmla="*/ 364 w 2060"/>
                <a:gd name="T89" fmla="*/ 248 h 1644"/>
                <a:gd name="T90" fmla="*/ 517 w 2060"/>
                <a:gd name="T91" fmla="*/ 213 h 1644"/>
                <a:gd name="T92" fmla="*/ 620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74 w 2060"/>
                <a:gd name="T109" fmla="*/ 548 h 1644"/>
                <a:gd name="T110" fmla="*/ 668 w 2060"/>
                <a:gd name="T111" fmla="*/ 470 h 1644"/>
                <a:gd name="T112" fmla="*/ 754 w 2060"/>
                <a:gd name="T113" fmla="*/ 480 h 1644"/>
                <a:gd name="T114" fmla="*/ 621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p>
          </p:txBody>
        </p:sp>
      </p:grpSp>
      <p:sp>
        <p:nvSpPr>
          <p:cNvPr id="115" name="Rectangle 17"/>
          <p:cNvSpPr>
            <a:spLocks noChangeArrowheads="1"/>
          </p:cNvSpPr>
          <p:nvPr userDrawn="1"/>
        </p:nvSpPr>
        <p:spPr bwMode="gray">
          <a:xfrm>
            <a:off x="0" y="1"/>
            <a:ext cx="3453950" cy="2016125"/>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lIns="91433" tIns="45716" rIns="91433" bIns="45716" anchor="ctr"/>
          <a:lstStyle/>
          <a:p>
            <a:pPr>
              <a:defRPr/>
            </a:pPr>
            <a:endParaRPr lang="zh-CN" altLang="en-US" sz="1900">
              <a:solidFill>
                <a:srgbClr val="093575"/>
              </a:solidFill>
              <a:latin typeface="Arial" charset="0"/>
              <a:ea typeface="宋体" charset="-122"/>
            </a:endParaRPr>
          </a:p>
        </p:txBody>
      </p:sp>
      <p:sp>
        <p:nvSpPr>
          <p:cNvPr id="117" name="AutoShape 16"/>
          <p:cNvSpPr>
            <a:spLocks noChangeArrowheads="1"/>
          </p:cNvSpPr>
          <p:nvPr userDrawn="1"/>
        </p:nvSpPr>
        <p:spPr bwMode="auto">
          <a:xfrm>
            <a:off x="0" y="2590800"/>
            <a:ext cx="12190413" cy="4267200"/>
          </a:xfrm>
          <a:prstGeom prst="parallelogram">
            <a:avLst>
              <a:gd name="adj" fmla="val 0"/>
            </a:avLst>
          </a:prstGeom>
          <a:gradFill rotWithShape="1">
            <a:gsLst>
              <a:gs pos="0">
                <a:srgbClr val="83ACC8">
                  <a:alpha val="0"/>
                </a:srgbClr>
              </a:gs>
              <a:gs pos="100000">
                <a:srgbClr val="00558E">
                  <a:alpha val="82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200">
                <a:solidFill>
                  <a:schemeClr val="tx1"/>
                </a:solidFill>
                <a:latin typeface="Arial" pitchFamily="34" charset="0"/>
                <a:ea typeface="宋体" pitchFamily="2" charset="-122"/>
              </a:defRPr>
            </a:lvl1pPr>
            <a:lvl2pPr marL="742950" indent="-285750" eaLnBrk="0" hangingPunct="0">
              <a:defRPr sz="2200">
                <a:solidFill>
                  <a:schemeClr val="tx1"/>
                </a:solidFill>
                <a:latin typeface="Arial" pitchFamily="34" charset="0"/>
                <a:ea typeface="宋体" pitchFamily="2" charset="-122"/>
              </a:defRPr>
            </a:lvl2pPr>
            <a:lvl3pPr marL="1143000" indent="-228600" eaLnBrk="0" hangingPunct="0">
              <a:defRPr sz="2200">
                <a:solidFill>
                  <a:schemeClr val="tx1"/>
                </a:solidFill>
                <a:latin typeface="Arial" pitchFamily="34" charset="0"/>
                <a:ea typeface="宋体" pitchFamily="2" charset="-122"/>
              </a:defRPr>
            </a:lvl3pPr>
            <a:lvl4pPr marL="1600200" indent="-228600" eaLnBrk="0" hangingPunct="0">
              <a:defRPr sz="2200">
                <a:solidFill>
                  <a:schemeClr val="tx1"/>
                </a:solidFill>
                <a:latin typeface="Arial" pitchFamily="34" charset="0"/>
                <a:ea typeface="宋体" pitchFamily="2" charset="-122"/>
              </a:defRPr>
            </a:lvl4pPr>
            <a:lvl5pPr marL="2057400" indent="-228600" eaLnBrk="0" hangingPunct="0">
              <a:defRPr sz="22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2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2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2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200">
                <a:solidFill>
                  <a:schemeClr val="tx1"/>
                </a:solidFill>
                <a:latin typeface="Arial" pitchFamily="34" charset="0"/>
                <a:ea typeface="宋体" pitchFamily="2" charset="-122"/>
              </a:defRPr>
            </a:lvl9pPr>
          </a:lstStyle>
          <a:p>
            <a:pPr eaLnBrk="1" hangingPunct="1">
              <a:defRPr/>
            </a:pPr>
            <a:endParaRPr lang="zh-CN" altLang="en-US" smtClean="0"/>
          </a:p>
        </p:txBody>
      </p:sp>
      <p:graphicFrame>
        <p:nvGraphicFramePr>
          <p:cNvPr id="2" name="对象 1"/>
          <p:cNvGraphicFramePr>
            <a:graphicFrameLocks noChangeAspect="1"/>
          </p:cNvGraphicFramePr>
          <p:nvPr userDrawn="1">
            <p:extLst>
              <p:ext uri="{D42A27DB-BD31-4B8C-83A1-F6EECF244321}">
                <p14:modId xmlns:p14="http://schemas.microsoft.com/office/powerpoint/2010/main" val="2444584648"/>
              </p:ext>
            </p:extLst>
          </p:nvPr>
        </p:nvGraphicFramePr>
        <p:xfrm>
          <a:off x="8973288" y="103199"/>
          <a:ext cx="3116262" cy="774700"/>
        </p:xfrm>
        <a:graphic>
          <a:graphicData uri="http://schemas.openxmlformats.org/presentationml/2006/ole">
            <mc:AlternateContent xmlns:mc="http://schemas.openxmlformats.org/markup-compatibility/2006">
              <mc:Choice xmlns:v="urn:schemas-microsoft-com:vml" Requires="v">
                <p:oleObj spid="_x0000_s3393" name="Photo Editor 照片" r:id="rId4" imgW="4323810" imgH="1343212" progId="">
                  <p:embed/>
                </p:oleObj>
              </mc:Choice>
              <mc:Fallback>
                <p:oleObj name="Photo Editor 照片" r:id="rId4" imgW="4323810" imgH="1343212" progId="">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3288" y="103199"/>
                        <a:ext cx="311626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84501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723540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自定义版式">
    <p:bg>
      <p:bgRef idx="1001">
        <a:schemeClr val="bg1"/>
      </p:bgRef>
    </p:bg>
    <p:spTree>
      <p:nvGrpSpPr>
        <p:cNvPr id="1" name=""/>
        <p:cNvGrpSpPr/>
        <p:nvPr/>
      </p:nvGrpSpPr>
      <p:grpSpPr>
        <a:xfrm>
          <a:off x="0" y="0"/>
          <a:ext cx="0" cy="0"/>
          <a:chOff x="0" y="0"/>
          <a:chExt cx="0" cy="0"/>
        </a:xfrm>
      </p:grpSpPr>
      <p:sp>
        <p:nvSpPr>
          <p:cNvPr id="3" name="灯片编号占位符 5"/>
          <p:cNvSpPr txBox="1">
            <a:spLocks/>
          </p:cNvSpPr>
          <p:nvPr userDrawn="1"/>
        </p:nvSpPr>
        <p:spPr>
          <a:xfrm>
            <a:off x="9167148" y="6520259"/>
            <a:ext cx="2844430" cy="365125"/>
          </a:xfrm>
          <a:prstGeom prst="rect">
            <a:avLst/>
          </a:prstGeom>
        </p:spPr>
        <p:txBody>
          <a:bodyPr vert="horz" lIns="91440" tIns="45720" rIns="91440" bIns="45720" rtlCol="0" anchor="ctr"/>
          <a:lstStyle>
            <a:defPPr>
              <a:defRPr lang="zh-CN"/>
            </a:defPPr>
            <a:lvl1pPr algn="r" rtl="0" fontAlgn="auto">
              <a:spcBef>
                <a:spcPts val="0"/>
              </a:spcBef>
              <a:spcAft>
                <a:spcPts val="0"/>
              </a:spcAft>
              <a:defRPr sz="1400" kern="1200">
                <a:solidFill>
                  <a:schemeClr val="tx1"/>
                </a:solidFill>
                <a:latin typeface="Times New Roman" pitchFamily="18" charset="0"/>
                <a:ea typeface="华文隶书" pitchFamily="2" charset="-122"/>
                <a:cs typeface="Times New Roman" pitchFamily="18" charset="0"/>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3E564628-20E8-4AE5-97D7-2069946FB479}" type="slidenum">
              <a:rPr lang="zh-CN" altLang="en-US" sz="1600" smtClean="0">
                <a:latin typeface="Arial Unicode MS" panose="020B0604020202020204" pitchFamily="34" charset="-122"/>
                <a:ea typeface="Arial Unicode MS" panose="020B0604020202020204" pitchFamily="34" charset="-122"/>
                <a:cs typeface="Arial Unicode MS" panose="020B0604020202020204" pitchFamily="34" charset="-122"/>
              </a:rPr>
              <a:pPr>
                <a:defRPr/>
              </a:pPr>
              <a:t>‹#›</a:t>
            </a:fld>
            <a:r>
              <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rPr>
              <a:t>/43</a:t>
            </a:r>
            <a:endParaRPr lang="en-US" altLang="zh-CN" sz="1600" dirty="0" smtClean="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405533627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8494529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96484116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56967845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8117202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1213"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54493002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灯片编号占位符 5"/>
          <p:cNvSpPr txBox="1">
            <a:spLocks/>
          </p:cNvSpPr>
          <p:nvPr userDrawn="1"/>
        </p:nvSpPr>
        <p:spPr>
          <a:xfrm>
            <a:off x="9167148" y="6381329"/>
            <a:ext cx="2844430" cy="365125"/>
          </a:xfrm>
          <a:prstGeom prst="rect">
            <a:avLst/>
          </a:prstGeom>
        </p:spPr>
        <p:txBody>
          <a:bodyPr vert="horz" lIns="91440" tIns="45720" rIns="91440" bIns="45720" rtlCol="0" anchor="ctr"/>
          <a:lstStyle>
            <a:defPPr>
              <a:defRPr lang="zh-CN"/>
            </a:defPPr>
            <a:lvl1pPr algn="r" rtl="0" fontAlgn="auto">
              <a:spcBef>
                <a:spcPts val="0"/>
              </a:spcBef>
              <a:spcAft>
                <a:spcPts val="0"/>
              </a:spcAft>
              <a:defRPr sz="1400" kern="1200">
                <a:solidFill>
                  <a:schemeClr val="tx1"/>
                </a:solidFill>
                <a:latin typeface="Times New Roman" pitchFamily="18" charset="0"/>
                <a:ea typeface="华文隶书" pitchFamily="2" charset="-122"/>
                <a:cs typeface="Times New Roman" pitchFamily="18" charset="0"/>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endParaRPr lang="zh-CN" altLang="en-US" dirty="0">
              <a:solidFill>
                <a:prstClr val="black"/>
              </a:solidFill>
            </a:endParaRPr>
          </a:p>
        </p:txBody>
      </p:sp>
    </p:spTree>
    <p:extLst>
      <p:ext uri="{BB962C8B-B14F-4D97-AF65-F5344CB8AC3E}">
        <p14:creationId xmlns:p14="http://schemas.microsoft.com/office/powerpoint/2010/main" val="268181958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24753153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06002030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4165"/>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281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929406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213293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1612"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1612"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42463818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08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200"/>
            <a:ext cx="5410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3838398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79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79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32516403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1737159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161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1612"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381945507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16665079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050"/>
            <a:ext cx="681513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002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30278764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23037052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23607970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AA8FA6-B7CD-45CF-B0FE-5D0ED44967A3}" type="datetimeFigureOut">
              <a:rPr lang="zh-CN" altLang="en-US" smtClean="0"/>
              <a:t>2013/1/23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27128449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1613"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2813"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83976440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1213"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77284179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1612"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1612"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dirty="0">
              <a:solidFill>
                <a:prstClr val="black"/>
              </a:solidFill>
            </a:endParaRPr>
          </a:p>
        </p:txBody>
      </p:sp>
    </p:spTree>
    <p:extLst>
      <p:ext uri="{BB962C8B-B14F-4D97-AF65-F5344CB8AC3E}">
        <p14:creationId xmlns:p14="http://schemas.microsoft.com/office/powerpoint/2010/main" val="1328233462"/>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0861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5180591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79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79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8" name="页脚占位符 7"/>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540586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08613"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0613"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1808188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4" name="页脚占位符 3"/>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361866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3" name="页脚占位符 2"/>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2786260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050"/>
            <a:ext cx="681513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002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45794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7341337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1213"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57287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1613"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5" name="页脚占位符 4"/>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1740869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Rectangle 17"/>
          <p:cNvSpPr>
            <a:spLocks noChangeArrowheads="1"/>
          </p:cNvSpPr>
          <p:nvPr userDrawn="1"/>
        </p:nvSpPr>
        <p:spPr bwMode="gray">
          <a:xfrm>
            <a:off x="3214800" y="0"/>
            <a:ext cx="8975614" cy="6858000"/>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lIns="91433" tIns="45716" rIns="91433" bIns="45716" anchor="ctr"/>
          <a:lstStyle/>
          <a:p>
            <a:pPr>
              <a:defRPr/>
            </a:pPr>
            <a:endParaRPr lang="zh-CN" altLang="en-US" sz="1900">
              <a:solidFill>
                <a:srgbClr val="093575"/>
              </a:solidFill>
              <a:latin typeface="Arial" charset="0"/>
              <a:ea typeface="宋体" charset="-122"/>
            </a:endParaRPr>
          </a:p>
        </p:txBody>
      </p:sp>
      <p:pic>
        <p:nvPicPr>
          <p:cNvPr id="5" name="Picture 118" descr="building剪裁"/>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55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8"/>
          <p:cNvGrpSpPr>
            <a:grpSpLocks/>
          </p:cNvGrpSpPr>
          <p:nvPr userDrawn="1"/>
        </p:nvGrpSpPr>
        <p:grpSpPr bwMode="auto">
          <a:xfrm>
            <a:off x="3623262" y="304800"/>
            <a:ext cx="9075085" cy="3424238"/>
            <a:chOff x="664" y="1951"/>
            <a:chExt cx="4308" cy="2120"/>
          </a:xfrm>
        </p:grpSpPr>
        <p:sp>
          <p:nvSpPr>
            <p:cNvPr id="7" name="Freeform 19"/>
            <p:cNvSpPr>
              <a:spLocks/>
            </p:cNvSpPr>
            <p:nvPr userDrawn="1"/>
          </p:nvSpPr>
          <p:spPr bwMode="invGray">
            <a:xfrm>
              <a:off x="743" y="2045"/>
              <a:ext cx="1267" cy="1939"/>
            </a:xfrm>
            <a:custGeom>
              <a:avLst/>
              <a:gdLst>
                <a:gd name="T0" fmla="*/ 1 w 1692"/>
                <a:gd name="T1" fmla="*/ 1 h 2586"/>
                <a:gd name="T2" fmla="*/ 1 w 1692"/>
                <a:gd name="T3" fmla="*/ 1 h 2586"/>
                <a:gd name="T4" fmla="*/ 2 w 1692"/>
                <a:gd name="T5" fmla="*/ 1 h 2586"/>
                <a:gd name="T6" fmla="*/ 2 w 1692"/>
                <a:gd name="T7" fmla="*/ 2 h 2586"/>
                <a:gd name="T8" fmla="*/ 1 w 1692"/>
                <a:gd name="T9" fmla="*/ 3 h 2586"/>
                <a:gd name="T10" fmla="*/ 1 w 1692"/>
                <a:gd name="T11" fmla="*/ 4 h 2586"/>
                <a:gd name="T12" fmla="*/ 1 w 1692"/>
                <a:gd name="T13" fmla="*/ 5 h 2586"/>
                <a:gd name="T14" fmla="*/ 1 w 1692"/>
                <a:gd name="T15" fmla="*/ 5 h 2586"/>
                <a:gd name="T16" fmla="*/ 1 w 1692"/>
                <a:gd name="T17" fmla="*/ 5 h 2586"/>
                <a:gd name="T18" fmla="*/ 2 w 1692"/>
                <a:gd name="T19" fmla="*/ 6 h 2586"/>
                <a:gd name="T20" fmla="*/ 3 w 1692"/>
                <a:gd name="T21" fmla="*/ 7 h 2586"/>
                <a:gd name="T22" fmla="*/ 4 w 1692"/>
                <a:gd name="T23" fmla="*/ 7 h 2586"/>
                <a:gd name="T24" fmla="*/ 4 w 1692"/>
                <a:gd name="T25" fmla="*/ 7 h 2586"/>
                <a:gd name="T26" fmla="*/ 4 w 1692"/>
                <a:gd name="T27" fmla="*/ 9 h 2586"/>
                <a:gd name="T28" fmla="*/ 5 w 1692"/>
                <a:gd name="T29" fmla="*/ 10 h 2586"/>
                <a:gd name="T30" fmla="*/ 5 w 1692"/>
                <a:gd name="T31" fmla="*/ 11 h 2586"/>
                <a:gd name="T32" fmla="*/ 5 w 1692"/>
                <a:gd name="T33" fmla="*/ 13 h 2586"/>
                <a:gd name="T34" fmla="*/ 7 w 1692"/>
                <a:gd name="T35" fmla="*/ 14 h 2586"/>
                <a:gd name="T36" fmla="*/ 7 w 1692"/>
                <a:gd name="T37" fmla="*/ 14 h 2586"/>
                <a:gd name="T38" fmla="*/ 7 w 1692"/>
                <a:gd name="T39" fmla="*/ 13 h 2586"/>
                <a:gd name="T40" fmla="*/ 7 w 1692"/>
                <a:gd name="T41" fmla="*/ 13 h 2586"/>
                <a:gd name="T42" fmla="*/ 7 w 1692"/>
                <a:gd name="T43" fmla="*/ 12 h 2586"/>
                <a:gd name="T44" fmla="*/ 7 w 1692"/>
                <a:gd name="T45" fmla="*/ 12 h 2586"/>
                <a:gd name="T46" fmla="*/ 9 w 1692"/>
                <a:gd name="T47" fmla="*/ 10 h 2586"/>
                <a:gd name="T48" fmla="*/ 9 w 1692"/>
                <a:gd name="T49" fmla="*/ 10 h 2586"/>
                <a:gd name="T50" fmla="*/ 8 w 1692"/>
                <a:gd name="T51" fmla="*/ 8 h 2586"/>
                <a:gd name="T52" fmla="*/ 7 w 1692"/>
                <a:gd name="T53" fmla="*/ 7 h 2586"/>
                <a:gd name="T54" fmla="*/ 5 w 1692"/>
                <a:gd name="T55" fmla="*/ 7 h 2586"/>
                <a:gd name="T56" fmla="*/ 5 w 1692"/>
                <a:gd name="T57" fmla="*/ 7 h 2586"/>
                <a:gd name="T58" fmla="*/ 5 w 1692"/>
                <a:gd name="T59" fmla="*/ 7 h 2586"/>
                <a:gd name="T60" fmla="*/ 4 w 1692"/>
                <a:gd name="T61" fmla="*/ 7 h 2586"/>
                <a:gd name="T62" fmla="*/ 4 w 1692"/>
                <a:gd name="T63" fmla="*/ 7 h 2586"/>
                <a:gd name="T64" fmla="*/ 4 w 1692"/>
                <a:gd name="T65" fmla="*/ 5 h 2586"/>
                <a:gd name="T66" fmla="*/ 3 w 1692"/>
                <a:gd name="T67" fmla="*/ 5 h 2586"/>
                <a:gd name="T68" fmla="*/ 3 w 1692"/>
                <a:gd name="T69" fmla="*/ 5 h 2586"/>
                <a:gd name="T70" fmla="*/ 4 w 1692"/>
                <a:gd name="T71" fmla="*/ 5 h 2586"/>
                <a:gd name="T72" fmla="*/ 4 w 1692"/>
                <a:gd name="T73" fmla="*/ 5 h 2586"/>
                <a:gd name="T74" fmla="*/ 5 w 1692"/>
                <a:gd name="T75" fmla="*/ 5 h 2586"/>
                <a:gd name="T76" fmla="*/ 5 w 1692"/>
                <a:gd name="T77" fmla="*/ 4 h 2586"/>
                <a:gd name="T78" fmla="*/ 7 w 1692"/>
                <a:gd name="T79" fmla="*/ 4 h 2586"/>
                <a:gd name="T80" fmla="*/ 7 w 1692"/>
                <a:gd name="T81" fmla="*/ 3 h 2586"/>
                <a:gd name="T82" fmla="*/ 7 w 1692"/>
                <a:gd name="T83" fmla="*/ 3 h 2586"/>
                <a:gd name="T84" fmla="*/ 7 w 1692"/>
                <a:gd name="T85" fmla="*/ 3 h 2586"/>
                <a:gd name="T86" fmla="*/ 8 w 1692"/>
                <a:gd name="T87" fmla="*/ 2 h 2586"/>
                <a:gd name="T88" fmla="*/ 7 w 1692"/>
                <a:gd name="T89" fmla="*/ 1 h 2586"/>
                <a:gd name="T90" fmla="*/ 7 w 1692"/>
                <a:gd name="T91" fmla="*/ 1 h 2586"/>
                <a:gd name="T92" fmla="*/ 7 w 1692"/>
                <a:gd name="T93" fmla="*/ 1 h 2586"/>
                <a:gd name="T94" fmla="*/ 5 w 1692"/>
                <a:gd name="T95" fmla="*/ 2 h 2586"/>
                <a:gd name="T96" fmla="*/ 5 w 1692"/>
                <a:gd name="T97" fmla="*/ 1 h 2586"/>
                <a:gd name="T98" fmla="*/ 7 w 1692"/>
                <a:gd name="T99" fmla="*/ 1 h 2586"/>
                <a:gd name="T100" fmla="*/ 7 w 1692"/>
                <a:gd name="T101" fmla="*/ 1 h 2586"/>
                <a:gd name="T102" fmla="*/ 7 w 1692"/>
                <a:gd name="T103" fmla="*/ 1 h 2586"/>
                <a:gd name="T104" fmla="*/ 7 w 1692"/>
                <a:gd name="T105" fmla="*/ 1 h 2586"/>
                <a:gd name="T106" fmla="*/ 7 w 1692"/>
                <a:gd name="T107" fmla="*/ 1 h 2586"/>
                <a:gd name="T108" fmla="*/ 7 w 1692"/>
                <a:gd name="T109" fmla="*/ 1 h 2586"/>
                <a:gd name="T110" fmla="*/ 5 w 1692"/>
                <a:gd name="T111" fmla="*/ 1 h 2586"/>
                <a:gd name="T112" fmla="*/ 5 w 1692"/>
                <a:gd name="T113" fmla="*/ 1 h 2586"/>
                <a:gd name="T114" fmla="*/ 3 w 1692"/>
                <a:gd name="T115" fmla="*/ 0 h 2586"/>
                <a:gd name="T116" fmla="*/ 1 w 1692"/>
                <a:gd name="T117" fmla="*/ 1 h 2586"/>
                <a:gd name="T118" fmla="*/ 1 w 1692"/>
                <a:gd name="T119" fmla="*/ 1 h 2586"/>
                <a:gd name="T120" fmla="*/ 1 w 1692"/>
                <a:gd name="T121" fmla="*/ 1 h 2586"/>
                <a:gd name="T122" fmla="*/ 1 w 1692"/>
                <a:gd name="T123" fmla="*/ 1 h 2586"/>
                <a:gd name="T124" fmla="*/ 1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 name="Freeform 20"/>
            <p:cNvSpPr>
              <a:spLocks/>
            </p:cNvSpPr>
            <p:nvPr userDrawn="1"/>
          </p:nvSpPr>
          <p:spPr bwMode="invGray">
            <a:xfrm>
              <a:off x="703" y="2230"/>
              <a:ext cx="32" cy="28"/>
            </a:xfrm>
            <a:custGeom>
              <a:avLst/>
              <a:gdLst>
                <a:gd name="T0" fmla="*/ 1 w 46"/>
                <a:gd name="T1" fmla="*/ 1 h 38"/>
                <a:gd name="T2" fmla="*/ 0 w 46"/>
                <a:gd name="T3" fmla="*/ 1 h 38"/>
                <a:gd name="T4" fmla="*/ 1 w 46"/>
                <a:gd name="T5" fmla="*/ 1 h 38"/>
                <a:gd name="T6" fmla="*/ 1 w 46"/>
                <a:gd name="T7" fmla="*/ 1 h 38"/>
                <a:gd name="T8" fmla="*/ 1 w 46"/>
                <a:gd name="T9" fmla="*/ 0 h 38"/>
                <a:gd name="T10" fmla="*/ 1 w 46"/>
                <a:gd name="T11" fmla="*/ 1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 name="Freeform 21"/>
            <p:cNvSpPr>
              <a:spLocks/>
            </p:cNvSpPr>
            <p:nvPr userDrawn="1"/>
          </p:nvSpPr>
          <p:spPr bwMode="invGray">
            <a:xfrm>
              <a:off x="1010" y="2353"/>
              <a:ext cx="39" cy="30"/>
            </a:xfrm>
            <a:custGeom>
              <a:avLst/>
              <a:gdLst>
                <a:gd name="T0" fmla="*/ 2 w 52"/>
                <a:gd name="T1" fmla="*/ 0 h 44"/>
                <a:gd name="T2" fmla="*/ 2 w 52"/>
                <a:gd name="T3" fmla="*/ 1 h 44"/>
                <a:gd name="T4" fmla="*/ 2 w 52"/>
                <a:gd name="T5" fmla="*/ 1 h 44"/>
                <a:gd name="T6" fmla="*/ 2 w 52"/>
                <a:gd name="T7" fmla="*/ 1 h 44"/>
                <a:gd name="T8" fmla="*/ 2 w 52"/>
                <a:gd name="T9" fmla="*/ 1 h 44"/>
                <a:gd name="T10" fmla="*/ 2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 name="Freeform 22"/>
            <p:cNvSpPr>
              <a:spLocks/>
            </p:cNvSpPr>
            <p:nvPr userDrawn="1"/>
          </p:nvSpPr>
          <p:spPr bwMode="invGray">
            <a:xfrm>
              <a:off x="1792" y="2410"/>
              <a:ext cx="98" cy="73"/>
            </a:xfrm>
            <a:custGeom>
              <a:avLst/>
              <a:gdLst>
                <a:gd name="T0" fmla="*/ 1 w 131"/>
                <a:gd name="T1" fmla="*/ 0 h 98"/>
                <a:gd name="T2" fmla="*/ 1 w 131"/>
                <a:gd name="T3" fmla="*/ 1 h 98"/>
                <a:gd name="T4" fmla="*/ 1 w 131"/>
                <a:gd name="T5" fmla="*/ 1 h 98"/>
                <a:gd name="T6" fmla="*/ 1 w 131"/>
                <a:gd name="T7" fmla="*/ 1 h 98"/>
                <a:gd name="T8" fmla="*/ 1 w 131"/>
                <a:gd name="T9" fmla="*/ 1 h 98"/>
                <a:gd name="T10" fmla="*/ 1 w 131"/>
                <a:gd name="T11" fmla="*/ 1 h 98"/>
                <a:gd name="T12" fmla="*/ 1 w 131"/>
                <a:gd name="T13" fmla="*/ 1 h 98"/>
                <a:gd name="T14" fmla="*/ 1 w 131"/>
                <a:gd name="T15" fmla="*/ 1 h 98"/>
                <a:gd name="T16" fmla="*/ 1 w 131"/>
                <a:gd name="T17" fmla="*/ 1 h 98"/>
                <a:gd name="T18" fmla="*/ 1 w 131"/>
                <a:gd name="T19" fmla="*/ 1 h 98"/>
                <a:gd name="T20" fmla="*/ 1 w 131"/>
                <a:gd name="T21" fmla="*/ 1 h 98"/>
                <a:gd name="T22" fmla="*/ 1 w 131"/>
                <a:gd name="T23" fmla="*/ 1 h 98"/>
                <a:gd name="T24" fmla="*/ 1 w 131"/>
                <a:gd name="T25" fmla="*/ 1 h 98"/>
                <a:gd name="T26" fmla="*/ 1 w 131"/>
                <a:gd name="T27" fmla="*/ 1 h 98"/>
                <a:gd name="T28" fmla="*/ 1 w 131"/>
                <a:gd name="T29" fmla="*/ 1 h 98"/>
                <a:gd name="T30" fmla="*/ 1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 name="Freeform 23"/>
            <p:cNvSpPr>
              <a:spLocks/>
            </p:cNvSpPr>
            <p:nvPr userDrawn="1"/>
          </p:nvSpPr>
          <p:spPr bwMode="invGray">
            <a:xfrm>
              <a:off x="1318" y="2793"/>
              <a:ext cx="159" cy="82"/>
            </a:xfrm>
            <a:custGeom>
              <a:avLst/>
              <a:gdLst>
                <a:gd name="T0" fmla="*/ 2 w 212"/>
                <a:gd name="T1" fmla="*/ 1 h 112"/>
                <a:gd name="T2" fmla="*/ 2 w 212"/>
                <a:gd name="T3" fmla="*/ 1 h 112"/>
                <a:gd name="T4" fmla="*/ 2 w 212"/>
                <a:gd name="T5" fmla="*/ 1 h 112"/>
                <a:gd name="T6" fmla="*/ 2 w 212"/>
                <a:gd name="T7" fmla="*/ 1 h 112"/>
                <a:gd name="T8" fmla="*/ 2 w 212"/>
                <a:gd name="T9" fmla="*/ 1 h 112"/>
                <a:gd name="T10" fmla="*/ 2 w 212"/>
                <a:gd name="T11" fmla="*/ 1 h 112"/>
                <a:gd name="T12" fmla="*/ 2 w 212"/>
                <a:gd name="T13" fmla="*/ 1 h 112"/>
                <a:gd name="T14" fmla="*/ 2 w 212"/>
                <a:gd name="T15" fmla="*/ 1 h 112"/>
                <a:gd name="T16" fmla="*/ 2 w 212"/>
                <a:gd name="T17" fmla="*/ 1 h 112"/>
                <a:gd name="T18" fmla="*/ 2 w 212"/>
                <a:gd name="T19" fmla="*/ 1 h 112"/>
                <a:gd name="T20" fmla="*/ 2 w 212"/>
                <a:gd name="T21" fmla="*/ 1 h 112"/>
                <a:gd name="T22" fmla="*/ 2 w 212"/>
                <a:gd name="T23" fmla="*/ 1 h 112"/>
                <a:gd name="T24" fmla="*/ 2 w 212"/>
                <a:gd name="T25" fmla="*/ 1 h 112"/>
                <a:gd name="T26" fmla="*/ 2 w 212"/>
                <a:gd name="T27" fmla="*/ 1 h 112"/>
                <a:gd name="T28" fmla="*/ 2 w 212"/>
                <a:gd name="T29" fmla="*/ 1 h 112"/>
                <a:gd name="T30" fmla="*/ 2 w 212"/>
                <a:gd name="T31" fmla="*/ 1 h 112"/>
                <a:gd name="T32" fmla="*/ 2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2" name="Freeform 24"/>
            <p:cNvSpPr>
              <a:spLocks/>
            </p:cNvSpPr>
            <p:nvPr userDrawn="1"/>
          </p:nvSpPr>
          <p:spPr bwMode="invGray">
            <a:xfrm>
              <a:off x="1448" y="2857"/>
              <a:ext cx="100" cy="41"/>
            </a:xfrm>
            <a:custGeom>
              <a:avLst/>
              <a:gdLst>
                <a:gd name="T0" fmla="*/ 2 w 133"/>
                <a:gd name="T1" fmla="*/ 0 h 54"/>
                <a:gd name="T2" fmla="*/ 2 w 133"/>
                <a:gd name="T3" fmla="*/ 2 h 54"/>
                <a:gd name="T4" fmla="*/ 2 w 133"/>
                <a:gd name="T5" fmla="*/ 2 h 54"/>
                <a:gd name="T6" fmla="*/ 2 w 133"/>
                <a:gd name="T7" fmla="*/ 2 h 54"/>
                <a:gd name="T8" fmla="*/ 2 w 133"/>
                <a:gd name="T9" fmla="*/ 2 h 54"/>
                <a:gd name="T10" fmla="*/ 2 w 133"/>
                <a:gd name="T11" fmla="*/ 2 h 54"/>
                <a:gd name="T12" fmla="*/ 2 w 133"/>
                <a:gd name="T13" fmla="*/ 2 h 54"/>
                <a:gd name="T14" fmla="*/ 2 w 133"/>
                <a:gd name="T15" fmla="*/ 2 h 54"/>
                <a:gd name="T16" fmla="*/ 2 w 133"/>
                <a:gd name="T17" fmla="*/ 2 h 54"/>
                <a:gd name="T18" fmla="*/ 2 w 133"/>
                <a:gd name="T19" fmla="*/ 2 h 54"/>
                <a:gd name="T20" fmla="*/ 2 w 133"/>
                <a:gd name="T21" fmla="*/ 2 h 54"/>
                <a:gd name="T22" fmla="*/ 2 w 133"/>
                <a:gd name="T23" fmla="*/ 2 h 54"/>
                <a:gd name="T24" fmla="*/ 2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3" name="Freeform 25"/>
            <p:cNvSpPr>
              <a:spLocks/>
            </p:cNvSpPr>
            <p:nvPr userDrawn="1"/>
          </p:nvSpPr>
          <p:spPr bwMode="invGray">
            <a:xfrm>
              <a:off x="1553" y="2883"/>
              <a:ext cx="37"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4" name="Freeform 26"/>
            <p:cNvSpPr>
              <a:spLocks/>
            </p:cNvSpPr>
            <p:nvPr userDrawn="1"/>
          </p:nvSpPr>
          <p:spPr bwMode="invGray">
            <a:xfrm>
              <a:off x="1609" y="2886"/>
              <a:ext cx="12" cy="25"/>
            </a:xfrm>
            <a:custGeom>
              <a:avLst/>
              <a:gdLst>
                <a:gd name="T0" fmla="*/ 2 w 16"/>
                <a:gd name="T1" fmla="*/ 0 h 34"/>
                <a:gd name="T2" fmla="*/ 0 w 16"/>
                <a:gd name="T3" fmla="*/ 1 h 34"/>
                <a:gd name="T4" fmla="*/ 2 w 16"/>
                <a:gd name="T5" fmla="*/ 1 h 34"/>
                <a:gd name="T6" fmla="*/ 2 w 16"/>
                <a:gd name="T7" fmla="*/ 1 h 34"/>
                <a:gd name="T8" fmla="*/ 2 w 16"/>
                <a:gd name="T9" fmla="*/ 1 h 34"/>
                <a:gd name="T10" fmla="*/ 2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5" name="Freeform 27"/>
            <p:cNvSpPr>
              <a:spLocks/>
            </p:cNvSpPr>
            <p:nvPr userDrawn="1"/>
          </p:nvSpPr>
          <p:spPr bwMode="invGray">
            <a:xfrm>
              <a:off x="1426" y="2038"/>
              <a:ext cx="180" cy="85"/>
            </a:xfrm>
            <a:custGeom>
              <a:avLst/>
              <a:gdLst>
                <a:gd name="T0" fmla="*/ 2 w 240"/>
                <a:gd name="T1" fmla="*/ 1 h 117"/>
                <a:gd name="T2" fmla="*/ 2 w 240"/>
                <a:gd name="T3" fmla="*/ 1 h 117"/>
                <a:gd name="T4" fmla="*/ 2 w 240"/>
                <a:gd name="T5" fmla="*/ 1 h 117"/>
                <a:gd name="T6" fmla="*/ 0 w 240"/>
                <a:gd name="T7" fmla="*/ 1 h 117"/>
                <a:gd name="T8" fmla="*/ 2 w 240"/>
                <a:gd name="T9" fmla="*/ 1 h 117"/>
                <a:gd name="T10" fmla="*/ 2 w 240"/>
                <a:gd name="T11" fmla="*/ 1 h 117"/>
                <a:gd name="T12" fmla="*/ 2 w 240"/>
                <a:gd name="T13" fmla="*/ 1 h 117"/>
                <a:gd name="T14" fmla="*/ 2 w 240"/>
                <a:gd name="T15" fmla="*/ 1 h 117"/>
                <a:gd name="T16" fmla="*/ 2 w 240"/>
                <a:gd name="T17" fmla="*/ 1 h 117"/>
                <a:gd name="T18" fmla="*/ 2 w 240"/>
                <a:gd name="T19" fmla="*/ 1 h 117"/>
                <a:gd name="T20" fmla="*/ 2 w 240"/>
                <a:gd name="T21" fmla="*/ 1 h 117"/>
                <a:gd name="T22" fmla="*/ 2 w 240"/>
                <a:gd name="T23" fmla="*/ 1 h 117"/>
                <a:gd name="T24" fmla="*/ 2 w 240"/>
                <a:gd name="T25" fmla="*/ 1 h 117"/>
                <a:gd name="T26" fmla="*/ 2 w 240"/>
                <a:gd name="T27" fmla="*/ 1 h 117"/>
                <a:gd name="T28" fmla="*/ 2 w 240"/>
                <a:gd name="T29" fmla="*/ 1 h 117"/>
                <a:gd name="T30" fmla="*/ 2 w 240"/>
                <a:gd name="T31" fmla="*/ 1 h 117"/>
                <a:gd name="T32" fmla="*/ 2 w 240"/>
                <a:gd name="T33" fmla="*/ 1 h 117"/>
                <a:gd name="T34" fmla="*/ 2 w 240"/>
                <a:gd name="T35" fmla="*/ 1 h 117"/>
                <a:gd name="T36" fmla="*/ 2 w 240"/>
                <a:gd name="T37" fmla="*/ 1 h 117"/>
                <a:gd name="T38" fmla="*/ 2 w 240"/>
                <a:gd name="T39" fmla="*/ 1 h 117"/>
                <a:gd name="T40" fmla="*/ 2 w 240"/>
                <a:gd name="T41" fmla="*/ 1 h 117"/>
                <a:gd name="T42" fmla="*/ 2 w 240"/>
                <a:gd name="T43" fmla="*/ 1 h 117"/>
                <a:gd name="T44" fmla="*/ 2 w 240"/>
                <a:gd name="T45" fmla="*/ 1 h 117"/>
                <a:gd name="T46" fmla="*/ 2 w 240"/>
                <a:gd name="T47" fmla="*/ 1 h 117"/>
                <a:gd name="T48" fmla="*/ 2 w 240"/>
                <a:gd name="T49" fmla="*/ 1 h 117"/>
                <a:gd name="T50" fmla="*/ 2 w 240"/>
                <a:gd name="T51" fmla="*/ 1 h 117"/>
                <a:gd name="T52" fmla="*/ 2 w 240"/>
                <a:gd name="T53" fmla="*/ 1 h 117"/>
                <a:gd name="T54" fmla="*/ 2 w 240"/>
                <a:gd name="T55" fmla="*/ 1 h 117"/>
                <a:gd name="T56" fmla="*/ 2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6" name="Freeform 28"/>
            <p:cNvSpPr>
              <a:spLocks/>
            </p:cNvSpPr>
            <p:nvPr userDrawn="1"/>
          </p:nvSpPr>
          <p:spPr bwMode="invGray">
            <a:xfrm>
              <a:off x="1506" y="1999"/>
              <a:ext cx="146" cy="58"/>
            </a:xfrm>
            <a:custGeom>
              <a:avLst/>
              <a:gdLst>
                <a:gd name="T0" fmla="*/ 2 w 194"/>
                <a:gd name="T1" fmla="*/ 1 h 80"/>
                <a:gd name="T2" fmla="*/ 2 w 194"/>
                <a:gd name="T3" fmla="*/ 1 h 80"/>
                <a:gd name="T4" fmla="*/ 2 w 194"/>
                <a:gd name="T5" fmla="*/ 1 h 80"/>
                <a:gd name="T6" fmla="*/ 2 w 194"/>
                <a:gd name="T7" fmla="*/ 1 h 80"/>
                <a:gd name="T8" fmla="*/ 2 w 194"/>
                <a:gd name="T9" fmla="*/ 1 h 80"/>
                <a:gd name="T10" fmla="*/ 2 w 194"/>
                <a:gd name="T11" fmla="*/ 1 h 80"/>
                <a:gd name="T12" fmla="*/ 2 w 194"/>
                <a:gd name="T13" fmla="*/ 1 h 80"/>
                <a:gd name="T14" fmla="*/ 2 w 194"/>
                <a:gd name="T15" fmla="*/ 1 h 80"/>
                <a:gd name="T16" fmla="*/ 2 w 194"/>
                <a:gd name="T17" fmla="*/ 1 h 80"/>
                <a:gd name="T18" fmla="*/ 2 w 194"/>
                <a:gd name="T19" fmla="*/ 1 h 80"/>
                <a:gd name="T20" fmla="*/ 2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7" name="Freeform 29"/>
            <p:cNvSpPr>
              <a:spLocks/>
            </p:cNvSpPr>
            <p:nvPr userDrawn="1"/>
          </p:nvSpPr>
          <p:spPr bwMode="invGray">
            <a:xfrm>
              <a:off x="1711" y="2069"/>
              <a:ext cx="233" cy="190"/>
            </a:xfrm>
            <a:custGeom>
              <a:avLst/>
              <a:gdLst>
                <a:gd name="T0" fmla="*/ 2 w 310"/>
                <a:gd name="T1" fmla="*/ 1 h 254"/>
                <a:gd name="T2" fmla="*/ 2 w 310"/>
                <a:gd name="T3" fmla="*/ 1 h 254"/>
                <a:gd name="T4" fmla="*/ 2 w 310"/>
                <a:gd name="T5" fmla="*/ 1 h 254"/>
                <a:gd name="T6" fmla="*/ 2 w 310"/>
                <a:gd name="T7" fmla="*/ 1 h 254"/>
                <a:gd name="T8" fmla="*/ 2 w 310"/>
                <a:gd name="T9" fmla="*/ 1 h 254"/>
                <a:gd name="T10" fmla="*/ 2 w 310"/>
                <a:gd name="T11" fmla="*/ 1 h 254"/>
                <a:gd name="T12" fmla="*/ 2 w 310"/>
                <a:gd name="T13" fmla="*/ 1 h 254"/>
                <a:gd name="T14" fmla="*/ 2 w 310"/>
                <a:gd name="T15" fmla="*/ 1 h 254"/>
                <a:gd name="T16" fmla="*/ 2 w 310"/>
                <a:gd name="T17" fmla="*/ 1 h 254"/>
                <a:gd name="T18" fmla="*/ 2 w 310"/>
                <a:gd name="T19" fmla="*/ 1 h 254"/>
                <a:gd name="T20" fmla="*/ 2 w 310"/>
                <a:gd name="T21" fmla="*/ 1 h 254"/>
                <a:gd name="T22" fmla="*/ 2 w 310"/>
                <a:gd name="T23" fmla="*/ 1 h 254"/>
                <a:gd name="T24" fmla="*/ 2 w 310"/>
                <a:gd name="T25" fmla="*/ 1 h 254"/>
                <a:gd name="T26" fmla="*/ 2 w 310"/>
                <a:gd name="T27" fmla="*/ 1 h 254"/>
                <a:gd name="T28" fmla="*/ 2 w 310"/>
                <a:gd name="T29" fmla="*/ 1 h 254"/>
                <a:gd name="T30" fmla="*/ 2 w 310"/>
                <a:gd name="T31" fmla="*/ 1 h 254"/>
                <a:gd name="T32" fmla="*/ 2 w 310"/>
                <a:gd name="T33" fmla="*/ 1 h 254"/>
                <a:gd name="T34" fmla="*/ 2 w 310"/>
                <a:gd name="T35" fmla="*/ 1 h 254"/>
                <a:gd name="T36" fmla="*/ 2 w 310"/>
                <a:gd name="T37" fmla="*/ 1 h 254"/>
                <a:gd name="T38" fmla="*/ 2 w 310"/>
                <a:gd name="T39" fmla="*/ 1 h 254"/>
                <a:gd name="T40" fmla="*/ 2 w 310"/>
                <a:gd name="T41" fmla="*/ 1 h 254"/>
                <a:gd name="T42" fmla="*/ 2 w 310"/>
                <a:gd name="T43" fmla="*/ 1 h 254"/>
                <a:gd name="T44" fmla="*/ 2 w 310"/>
                <a:gd name="T45" fmla="*/ 1 h 254"/>
                <a:gd name="T46" fmla="*/ 2 w 310"/>
                <a:gd name="T47" fmla="*/ 1 h 254"/>
                <a:gd name="T48" fmla="*/ 2 w 310"/>
                <a:gd name="T49" fmla="*/ 1 h 254"/>
                <a:gd name="T50" fmla="*/ 2 w 310"/>
                <a:gd name="T51" fmla="*/ 1 h 254"/>
                <a:gd name="T52" fmla="*/ 2 w 310"/>
                <a:gd name="T53" fmla="*/ 1 h 254"/>
                <a:gd name="T54" fmla="*/ 2 w 310"/>
                <a:gd name="T55" fmla="*/ 1 h 254"/>
                <a:gd name="T56" fmla="*/ 2 w 310"/>
                <a:gd name="T57" fmla="*/ 1 h 254"/>
                <a:gd name="T58" fmla="*/ 2 w 310"/>
                <a:gd name="T59" fmla="*/ 1 h 254"/>
                <a:gd name="T60" fmla="*/ 2 w 310"/>
                <a:gd name="T61" fmla="*/ 1 h 254"/>
                <a:gd name="T62" fmla="*/ 2 w 310"/>
                <a:gd name="T63" fmla="*/ 1 h 254"/>
                <a:gd name="T64" fmla="*/ 2 w 310"/>
                <a:gd name="T65" fmla="*/ 1 h 254"/>
                <a:gd name="T66" fmla="*/ 2 w 310"/>
                <a:gd name="T67" fmla="*/ 1 h 254"/>
                <a:gd name="T68" fmla="*/ 2 w 310"/>
                <a:gd name="T69" fmla="*/ 1 h 254"/>
                <a:gd name="T70" fmla="*/ 2 w 310"/>
                <a:gd name="T71" fmla="*/ 1 h 254"/>
                <a:gd name="T72" fmla="*/ 2 w 310"/>
                <a:gd name="T73" fmla="*/ 1 h 254"/>
                <a:gd name="T74" fmla="*/ 2 w 310"/>
                <a:gd name="T75" fmla="*/ 1 h 254"/>
                <a:gd name="T76" fmla="*/ 2 w 310"/>
                <a:gd name="T77" fmla="*/ 1 h 254"/>
                <a:gd name="T78" fmla="*/ 2 w 310"/>
                <a:gd name="T79" fmla="*/ 1 h 254"/>
                <a:gd name="T80" fmla="*/ 2 w 310"/>
                <a:gd name="T81" fmla="*/ 1 h 254"/>
                <a:gd name="T82" fmla="*/ 2 w 310"/>
                <a:gd name="T83" fmla="*/ 1 h 254"/>
                <a:gd name="T84" fmla="*/ 2 w 310"/>
                <a:gd name="T85" fmla="*/ 1 h 254"/>
                <a:gd name="T86" fmla="*/ 2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8" name="Freeform 30"/>
            <p:cNvSpPr>
              <a:spLocks/>
            </p:cNvSpPr>
            <p:nvPr userDrawn="1"/>
          </p:nvSpPr>
          <p:spPr bwMode="invGray">
            <a:xfrm>
              <a:off x="1709" y="1987"/>
              <a:ext cx="44" cy="39"/>
            </a:xfrm>
            <a:custGeom>
              <a:avLst/>
              <a:gdLst>
                <a:gd name="T0" fmla="*/ 1 w 59"/>
                <a:gd name="T1" fmla="*/ 0 h 50"/>
                <a:gd name="T2" fmla="*/ 0 w 59"/>
                <a:gd name="T3" fmla="*/ 2 h 50"/>
                <a:gd name="T4" fmla="*/ 1 w 59"/>
                <a:gd name="T5" fmla="*/ 2 h 50"/>
                <a:gd name="T6" fmla="*/ 1 w 59"/>
                <a:gd name="T7" fmla="*/ 2 h 50"/>
                <a:gd name="T8" fmla="*/ 1 w 59"/>
                <a:gd name="T9" fmla="*/ 2 h 50"/>
                <a:gd name="T10" fmla="*/ 1 w 59"/>
                <a:gd name="T11" fmla="*/ 2 h 50"/>
                <a:gd name="T12" fmla="*/ 1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9" name="Freeform 31"/>
            <p:cNvSpPr>
              <a:spLocks/>
            </p:cNvSpPr>
            <p:nvPr userDrawn="1"/>
          </p:nvSpPr>
          <p:spPr bwMode="invGray">
            <a:xfrm>
              <a:off x="1625" y="2057"/>
              <a:ext cx="64" cy="42"/>
            </a:xfrm>
            <a:custGeom>
              <a:avLst/>
              <a:gdLst>
                <a:gd name="T0" fmla="*/ 1 w 86"/>
                <a:gd name="T1" fmla="*/ 1 h 57"/>
                <a:gd name="T2" fmla="*/ 1 w 86"/>
                <a:gd name="T3" fmla="*/ 1 h 57"/>
                <a:gd name="T4" fmla="*/ 1 w 86"/>
                <a:gd name="T5" fmla="*/ 1 h 57"/>
                <a:gd name="T6" fmla="*/ 1 w 86"/>
                <a:gd name="T7" fmla="*/ 1 h 57"/>
                <a:gd name="T8" fmla="*/ 1 w 86"/>
                <a:gd name="T9" fmla="*/ 1 h 57"/>
                <a:gd name="T10" fmla="*/ 1 w 86"/>
                <a:gd name="T11" fmla="*/ 1 h 57"/>
                <a:gd name="T12" fmla="*/ 1 w 86"/>
                <a:gd name="T13" fmla="*/ 1 h 57"/>
                <a:gd name="T14" fmla="*/ 1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0" name="Freeform 32"/>
            <p:cNvSpPr>
              <a:spLocks/>
            </p:cNvSpPr>
            <p:nvPr userDrawn="1"/>
          </p:nvSpPr>
          <p:spPr bwMode="invGray">
            <a:xfrm>
              <a:off x="1693" y="2065"/>
              <a:ext cx="54" cy="25"/>
            </a:xfrm>
            <a:custGeom>
              <a:avLst/>
              <a:gdLst>
                <a:gd name="T0" fmla="*/ 1 w 73"/>
                <a:gd name="T1" fmla="*/ 0 h 34"/>
                <a:gd name="T2" fmla="*/ 1 w 73"/>
                <a:gd name="T3" fmla="*/ 1 h 34"/>
                <a:gd name="T4" fmla="*/ 1 w 73"/>
                <a:gd name="T5" fmla="*/ 1 h 34"/>
                <a:gd name="T6" fmla="*/ 1 w 73"/>
                <a:gd name="T7" fmla="*/ 1 h 34"/>
                <a:gd name="T8" fmla="*/ 1 w 73"/>
                <a:gd name="T9" fmla="*/ 1 h 34"/>
                <a:gd name="T10" fmla="*/ 1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1" name="Freeform 33"/>
            <p:cNvSpPr>
              <a:spLocks/>
            </p:cNvSpPr>
            <p:nvPr userDrawn="1"/>
          </p:nvSpPr>
          <p:spPr bwMode="invGray">
            <a:xfrm>
              <a:off x="1664" y="2029"/>
              <a:ext cx="64" cy="37"/>
            </a:xfrm>
            <a:custGeom>
              <a:avLst/>
              <a:gdLst>
                <a:gd name="T0" fmla="*/ 2 w 85"/>
                <a:gd name="T1" fmla="*/ 2 h 45"/>
                <a:gd name="T2" fmla="*/ 2 w 85"/>
                <a:gd name="T3" fmla="*/ 2 h 45"/>
                <a:gd name="T4" fmla="*/ 0 w 85"/>
                <a:gd name="T5" fmla="*/ 2 h 45"/>
                <a:gd name="T6" fmla="*/ 2 w 85"/>
                <a:gd name="T7" fmla="*/ 2 h 45"/>
                <a:gd name="T8" fmla="*/ 2 w 85"/>
                <a:gd name="T9" fmla="*/ 2 h 45"/>
                <a:gd name="T10" fmla="*/ 2 w 85"/>
                <a:gd name="T11" fmla="*/ 2 h 45"/>
                <a:gd name="T12" fmla="*/ 2 w 85"/>
                <a:gd name="T13" fmla="*/ 2 h 45"/>
                <a:gd name="T14" fmla="*/ 2 w 85"/>
                <a:gd name="T15" fmla="*/ 0 h 45"/>
                <a:gd name="T16" fmla="*/ 2 w 85"/>
                <a:gd name="T17" fmla="*/ 2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2" name="Freeform 34"/>
            <p:cNvSpPr>
              <a:spLocks/>
            </p:cNvSpPr>
            <p:nvPr userDrawn="1"/>
          </p:nvSpPr>
          <p:spPr bwMode="invGray">
            <a:xfrm>
              <a:off x="1637" y="1997"/>
              <a:ext cx="45" cy="24"/>
            </a:xfrm>
            <a:custGeom>
              <a:avLst/>
              <a:gdLst>
                <a:gd name="T0" fmla="*/ 2 w 58"/>
                <a:gd name="T1" fmla="*/ 2 h 31"/>
                <a:gd name="T2" fmla="*/ 0 w 58"/>
                <a:gd name="T3" fmla="*/ 2 h 31"/>
                <a:gd name="T4" fmla="*/ 2 w 58"/>
                <a:gd name="T5" fmla="*/ 2 h 31"/>
                <a:gd name="T6" fmla="*/ 2 w 58"/>
                <a:gd name="T7" fmla="*/ 2 h 31"/>
                <a:gd name="T8" fmla="*/ 2 w 58"/>
                <a:gd name="T9" fmla="*/ 2 h 31"/>
                <a:gd name="T10" fmla="*/ 2 w 58"/>
                <a:gd name="T11" fmla="*/ 0 h 31"/>
                <a:gd name="T12" fmla="*/ 2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3" name="Freeform 35"/>
            <p:cNvSpPr>
              <a:spLocks/>
            </p:cNvSpPr>
            <p:nvPr userDrawn="1"/>
          </p:nvSpPr>
          <p:spPr bwMode="invGray">
            <a:xfrm>
              <a:off x="1751" y="2000"/>
              <a:ext cx="116" cy="80"/>
            </a:xfrm>
            <a:custGeom>
              <a:avLst/>
              <a:gdLst>
                <a:gd name="T0" fmla="*/ 2 w 152"/>
                <a:gd name="T1" fmla="*/ 0 h 102"/>
                <a:gd name="T2" fmla="*/ 2 w 152"/>
                <a:gd name="T3" fmla="*/ 2 h 102"/>
                <a:gd name="T4" fmla="*/ 2 w 152"/>
                <a:gd name="T5" fmla="*/ 2 h 102"/>
                <a:gd name="T6" fmla="*/ 2 w 152"/>
                <a:gd name="T7" fmla="*/ 2 h 102"/>
                <a:gd name="T8" fmla="*/ 0 w 152"/>
                <a:gd name="T9" fmla="*/ 2 h 102"/>
                <a:gd name="T10" fmla="*/ 2 w 152"/>
                <a:gd name="T11" fmla="*/ 2 h 102"/>
                <a:gd name="T12" fmla="*/ 2 w 152"/>
                <a:gd name="T13" fmla="*/ 2 h 102"/>
                <a:gd name="T14" fmla="*/ 2 w 152"/>
                <a:gd name="T15" fmla="*/ 2 h 102"/>
                <a:gd name="T16" fmla="*/ 2 w 152"/>
                <a:gd name="T17" fmla="*/ 2 h 102"/>
                <a:gd name="T18" fmla="*/ 2 w 152"/>
                <a:gd name="T19" fmla="*/ 2 h 102"/>
                <a:gd name="T20" fmla="*/ 2 w 152"/>
                <a:gd name="T21" fmla="*/ 2 h 102"/>
                <a:gd name="T22" fmla="*/ 2 w 152"/>
                <a:gd name="T23" fmla="*/ 2 h 102"/>
                <a:gd name="T24" fmla="*/ 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4" name="Freeform 36"/>
            <p:cNvSpPr>
              <a:spLocks/>
            </p:cNvSpPr>
            <p:nvPr userDrawn="1"/>
          </p:nvSpPr>
          <p:spPr bwMode="invGray">
            <a:xfrm>
              <a:off x="664" y="2246"/>
              <a:ext cx="25" cy="14"/>
            </a:xfrm>
            <a:custGeom>
              <a:avLst/>
              <a:gdLst>
                <a:gd name="T0" fmla="*/ 1 w 34"/>
                <a:gd name="T1" fmla="*/ 0 h 20"/>
                <a:gd name="T2" fmla="*/ 1 w 34"/>
                <a:gd name="T3" fmla="*/ 1 h 20"/>
                <a:gd name="T4" fmla="*/ 1 w 34"/>
                <a:gd name="T5" fmla="*/ 1 h 20"/>
                <a:gd name="T6" fmla="*/ 1 w 34"/>
                <a:gd name="T7" fmla="*/ 1 h 20"/>
                <a:gd name="T8" fmla="*/ 1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5" name="Freeform 37"/>
            <p:cNvSpPr>
              <a:spLocks/>
            </p:cNvSpPr>
            <p:nvPr userDrawn="1"/>
          </p:nvSpPr>
          <p:spPr bwMode="invGray">
            <a:xfrm>
              <a:off x="1421" y="2756"/>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6" name="Freeform 38"/>
            <p:cNvSpPr>
              <a:spLocks/>
            </p:cNvSpPr>
            <p:nvPr userDrawn="1"/>
          </p:nvSpPr>
          <p:spPr bwMode="invGray">
            <a:xfrm>
              <a:off x="1424" y="2782"/>
              <a:ext cx="17" cy="13"/>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7" name="Freeform 39"/>
            <p:cNvSpPr>
              <a:spLocks/>
            </p:cNvSpPr>
            <p:nvPr userDrawn="1"/>
          </p:nvSpPr>
          <p:spPr bwMode="invGray">
            <a:xfrm>
              <a:off x="1628" y="2913"/>
              <a:ext cx="15" cy="12"/>
            </a:xfrm>
            <a:custGeom>
              <a:avLst/>
              <a:gdLst>
                <a:gd name="T0" fmla="*/ 1 w 21"/>
                <a:gd name="T1" fmla="*/ 0 h 16"/>
                <a:gd name="T2" fmla="*/ 1 w 21"/>
                <a:gd name="T3" fmla="*/ 2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8" name="Freeform 40"/>
            <p:cNvSpPr>
              <a:spLocks/>
            </p:cNvSpPr>
            <p:nvPr userDrawn="1"/>
          </p:nvSpPr>
          <p:spPr bwMode="invGray">
            <a:xfrm>
              <a:off x="1752" y="2429"/>
              <a:ext cx="38" cy="15"/>
            </a:xfrm>
            <a:custGeom>
              <a:avLst/>
              <a:gdLst>
                <a:gd name="T0" fmla="*/ 1 w 51"/>
                <a:gd name="T1" fmla="*/ 0 h 24"/>
                <a:gd name="T2" fmla="*/ 1 w 51"/>
                <a:gd name="T3" fmla="*/ 1 h 24"/>
                <a:gd name="T4" fmla="*/ 1 w 51"/>
                <a:gd name="T5" fmla="*/ 1 h 24"/>
                <a:gd name="T6" fmla="*/ 1 w 51"/>
                <a:gd name="T7" fmla="*/ 1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9" name="Freeform 41"/>
            <p:cNvSpPr>
              <a:spLocks/>
            </p:cNvSpPr>
            <p:nvPr userDrawn="1"/>
          </p:nvSpPr>
          <p:spPr bwMode="invGray">
            <a:xfrm>
              <a:off x="1652" y="2224"/>
              <a:ext cx="37" cy="17"/>
            </a:xfrm>
            <a:custGeom>
              <a:avLst/>
              <a:gdLst>
                <a:gd name="T0" fmla="*/ 1 w 51"/>
                <a:gd name="T1" fmla="*/ 0 h 24"/>
                <a:gd name="T2" fmla="*/ 1 w 51"/>
                <a:gd name="T3" fmla="*/ 1 h 24"/>
                <a:gd name="T4" fmla="*/ 1 w 51"/>
                <a:gd name="T5" fmla="*/ 1 h 24"/>
                <a:gd name="T6" fmla="*/ 1 w 51"/>
                <a:gd name="T7" fmla="*/ 1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0" name="Freeform 42"/>
            <p:cNvSpPr>
              <a:spLocks/>
            </p:cNvSpPr>
            <p:nvPr userDrawn="1"/>
          </p:nvSpPr>
          <p:spPr bwMode="invGray">
            <a:xfrm>
              <a:off x="1717" y="2045"/>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1" name="Freeform 43"/>
            <p:cNvSpPr>
              <a:spLocks/>
            </p:cNvSpPr>
            <p:nvPr userDrawn="1"/>
          </p:nvSpPr>
          <p:spPr bwMode="invGray">
            <a:xfrm>
              <a:off x="1780" y="2153"/>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2" name="Freeform 44"/>
            <p:cNvSpPr>
              <a:spLocks/>
            </p:cNvSpPr>
            <p:nvPr userDrawn="1"/>
          </p:nvSpPr>
          <p:spPr bwMode="invGray">
            <a:xfrm>
              <a:off x="1795" y="1951"/>
              <a:ext cx="697" cy="346"/>
            </a:xfrm>
            <a:custGeom>
              <a:avLst/>
              <a:gdLst>
                <a:gd name="T0" fmla="*/ 2 w 929"/>
                <a:gd name="T1" fmla="*/ 1 h 462"/>
                <a:gd name="T2" fmla="*/ 2 w 929"/>
                <a:gd name="T3" fmla="*/ 1 h 462"/>
                <a:gd name="T4" fmla="*/ 2 w 929"/>
                <a:gd name="T5" fmla="*/ 1 h 462"/>
                <a:gd name="T6" fmla="*/ 2 w 929"/>
                <a:gd name="T7" fmla="*/ 1 h 462"/>
                <a:gd name="T8" fmla="*/ 2 w 929"/>
                <a:gd name="T9" fmla="*/ 1 h 462"/>
                <a:gd name="T10" fmla="*/ 2 w 929"/>
                <a:gd name="T11" fmla="*/ 1 h 462"/>
                <a:gd name="T12" fmla="*/ 2 w 929"/>
                <a:gd name="T13" fmla="*/ 1 h 462"/>
                <a:gd name="T14" fmla="*/ 2 w 929"/>
                <a:gd name="T15" fmla="*/ 1 h 462"/>
                <a:gd name="T16" fmla="*/ 2 w 929"/>
                <a:gd name="T17" fmla="*/ 1 h 462"/>
                <a:gd name="T18" fmla="*/ 2 w 929"/>
                <a:gd name="T19" fmla="*/ 1 h 462"/>
                <a:gd name="T20" fmla="*/ 2 w 929"/>
                <a:gd name="T21" fmla="*/ 1 h 462"/>
                <a:gd name="T22" fmla="*/ 2 w 929"/>
                <a:gd name="T23" fmla="*/ 1 h 462"/>
                <a:gd name="T24" fmla="*/ 2 w 929"/>
                <a:gd name="T25" fmla="*/ 1 h 462"/>
                <a:gd name="T26" fmla="*/ 2 w 929"/>
                <a:gd name="T27" fmla="*/ 1 h 462"/>
                <a:gd name="T28" fmla="*/ 2 w 929"/>
                <a:gd name="T29" fmla="*/ 1 h 462"/>
                <a:gd name="T30" fmla="*/ 2 w 929"/>
                <a:gd name="T31" fmla="*/ 1 h 462"/>
                <a:gd name="T32" fmla="*/ 2 w 929"/>
                <a:gd name="T33" fmla="*/ 1 h 462"/>
                <a:gd name="T34" fmla="*/ 2 w 929"/>
                <a:gd name="T35" fmla="*/ 1 h 462"/>
                <a:gd name="T36" fmla="*/ 2 w 929"/>
                <a:gd name="T37" fmla="*/ 1 h 462"/>
                <a:gd name="T38" fmla="*/ 2 w 929"/>
                <a:gd name="T39" fmla="*/ 2 h 462"/>
                <a:gd name="T40" fmla="*/ 2 w 929"/>
                <a:gd name="T41" fmla="*/ 2 h 462"/>
                <a:gd name="T42" fmla="*/ 3 w 929"/>
                <a:gd name="T43" fmla="*/ 2 h 462"/>
                <a:gd name="T44" fmla="*/ 3 w 929"/>
                <a:gd name="T45" fmla="*/ 2 h 462"/>
                <a:gd name="T46" fmla="*/ 4 w 929"/>
                <a:gd name="T47" fmla="*/ 1 h 462"/>
                <a:gd name="T48" fmla="*/ 4 w 929"/>
                <a:gd name="T49" fmla="*/ 1 h 462"/>
                <a:gd name="T50" fmla="*/ 4 w 929"/>
                <a:gd name="T51" fmla="*/ 1 h 462"/>
                <a:gd name="T52" fmla="*/ 5 w 929"/>
                <a:gd name="T53" fmla="*/ 1 h 462"/>
                <a:gd name="T54" fmla="*/ 5 w 929"/>
                <a:gd name="T55" fmla="*/ 1 h 462"/>
                <a:gd name="T56" fmla="*/ 5 w 929"/>
                <a:gd name="T57" fmla="*/ 1 h 462"/>
                <a:gd name="T58" fmla="*/ 5 w 929"/>
                <a:gd name="T59" fmla="*/ 1 h 462"/>
                <a:gd name="T60" fmla="*/ 5 w 929"/>
                <a:gd name="T61" fmla="*/ 1 h 462"/>
                <a:gd name="T62" fmla="*/ 5 w 929"/>
                <a:gd name="T63" fmla="*/ 1 h 462"/>
                <a:gd name="T64" fmla="*/ 6 w 929"/>
                <a:gd name="T65" fmla="*/ 1 h 462"/>
                <a:gd name="T66" fmla="*/ 6 w 929"/>
                <a:gd name="T67" fmla="*/ 1 h 462"/>
                <a:gd name="T68" fmla="*/ 6 w 929"/>
                <a:gd name="T69" fmla="*/ 1 h 462"/>
                <a:gd name="T70" fmla="*/ 5 w 929"/>
                <a:gd name="T71" fmla="*/ 1 h 462"/>
                <a:gd name="T72" fmla="*/ 5 w 929"/>
                <a:gd name="T73" fmla="*/ 1 h 462"/>
                <a:gd name="T74" fmla="*/ 4 w 929"/>
                <a:gd name="T75" fmla="*/ 1 h 462"/>
                <a:gd name="T76" fmla="*/ 4 w 929"/>
                <a:gd name="T77" fmla="*/ 1 h 462"/>
                <a:gd name="T78" fmla="*/ 4 w 929"/>
                <a:gd name="T79" fmla="*/ 1 h 462"/>
                <a:gd name="T80" fmla="*/ 4 w 929"/>
                <a:gd name="T81" fmla="*/ 1 h 462"/>
                <a:gd name="T82" fmla="*/ 3 w 929"/>
                <a:gd name="T83" fmla="*/ 1 h 462"/>
                <a:gd name="T84" fmla="*/ 3 w 929"/>
                <a:gd name="T85" fmla="*/ 1 h 462"/>
                <a:gd name="T86" fmla="*/ 2 w 929"/>
                <a:gd name="T87" fmla="*/ 1 h 462"/>
                <a:gd name="T88" fmla="*/ 3 w 929"/>
                <a:gd name="T89" fmla="*/ 1 h 462"/>
                <a:gd name="T90" fmla="*/ 2 w 929"/>
                <a:gd name="T91" fmla="*/ 1 h 462"/>
                <a:gd name="T92" fmla="*/ 2 w 929"/>
                <a:gd name="T93" fmla="*/ 1 h 462"/>
                <a:gd name="T94" fmla="*/ 2 w 929"/>
                <a:gd name="T95" fmla="*/ 1 h 462"/>
                <a:gd name="T96" fmla="*/ 2 w 929"/>
                <a:gd name="T97" fmla="*/ 1 h 462"/>
                <a:gd name="T98" fmla="*/ 2 w 929"/>
                <a:gd name="T99" fmla="*/ 1 h 462"/>
                <a:gd name="T100" fmla="*/ 2 w 929"/>
                <a:gd name="T101" fmla="*/ 1 h 462"/>
                <a:gd name="T102" fmla="*/ 2 w 929"/>
                <a:gd name="T103" fmla="*/ 1 h 462"/>
                <a:gd name="T104" fmla="*/ 2 w 929"/>
                <a:gd name="T105" fmla="*/ 1 h 462"/>
                <a:gd name="T106" fmla="*/ 2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3" name="Freeform 45"/>
            <p:cNvSpPr>
              <a:spLocks/>
            </p:cNvSpPr>
            <p:nvPr userDrawn="1"/>
          </p:nvSpPr>
          <p:spPr bwMode="invGray">
            <a:xfrm>
              <a:off x="2009" y="2135"/>
              <a:ext cx="38" cy="26"/>
            </a:xfrm>
            <a:custGeom>
              <a:avLst/>
              <a:gdLst>
                <a:gd name="T0" fmla="*/ 1 w 52"/>
                <a:gd name="T1" fmla="*/ 0 h 32"/>
                <a:gd name="T2" fmla="*/ 1 w 52"/>
                <a:gd name="T3" fmla="*/ 2 h 32"/>
                <a:gd name="T4" fmla="*/ 1 w 52"/>
                <a:gd name="T5" fmla="*/ 2 h 32"/>
                <a:gd name="T6" fmla="*/ 1 w 52"/>
                <a:gd name="T7" fmla="*/ 2 h 32"/>
                <a:gd name="T8" fmla="*/ 1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4" name="Freeform 46"/>
            <p:cNvSpPr>
              <a:spLocks/>
            </p:cNvSpPr>
            <p:nvPr userDrawn="1"/>
          </p:nvSpPr>
          <p:spPr bwMode="invGray">
            <a:xfrm>
              <a:off x="2292" y="2200"/>
              <a:ext cx="128" cy="54"/>
            </a:xfrm>
            <a:custGeom>
              <a:avLst/>
              <a:gdLst>
                <a:gd name="T0" fmla="*/ 1 w 172"/>
                <a:gd name="T1" fmla="*/ 2 h 72"/>
                <a:gd name="T2" fmla="*/ 1 w 172"/>
                <a:gd name="T3" fmla="*/ 2 h 72"/>
                <a:gd name="T4" fmla="*/ 1 w 172"/>
                <a:gd name="T5" fmla="*/ 0 h 72"/>
                <a:gd name="T6" fmla="*/ 0 w 172"/>
                <a:gd name="T7" fmla="*/ 2 h 72"/>
                <a:gd name="T8" fmla="*/ 1 w 172"/>
                <a:gd name="T9" fmla="*/ 2 h 72"/>
                <a:gd name="T10" fmla="*/ 1 w 172"/>
                <a:gd name="T11" fmla="*/ 2 h 72"/>
                <a:gd name="T12" fmla="*/ 1 w 172"/>
                <a:gd name="T13" fmla="*/ 2 h 72"/>
                <a:gd name="T14" fmla="*/ 1 w 172"/>
                <a:gd name="T15" fmla="*/ 2 h 72"/>
                <a:gd name="T16" fmla="*/ 1 w 172"/>
                <a:gd name="T17" fmla="*/ 2 h 72"/>
                <a:gd name="T18" fmla="*/ 1 w 172"/>
                <a:gd name="T19" fmla="*/ 2 h 72"/>
                <a:gd name="T20" fmla="*/ 1 w 172"/>
                <a:gd name="T21" fmla="*/ 2 h 72"/>
                <a:gd name="T22" fmla="*/ 1 w 172"/>
                <a:gd name="T23" fmla="*/ 2 h 72"/>
                <a:gd name="T24" fmla="*/ 1 w 172"/>
                <a:gd name="T25" fmla="*/ 2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5" name="Freeform 47"/>
            <p:cNvSpPr>
              <a:spLocks/>
            </p:cNvSpPr>
            <p:nvPr userDrawn="1"/>
          </p:nvSpPr>
          <p:spPr bwMode="invGray">
            <a:xfrm>
              <a:off x="2393" y="2038"/>
              <a:ext cx="38" cy="24"/>
            </a:xfrm>
            <a:custGeom>
              <a:avLst/>
              <a:gdLst>
                <a:gd name="T0" fmla="*/ 1 w 52"/>
                <a:gd name="T1" fmla="*/ 0 h 32"/>
                <a:gd name="T2" fmla="*/ 1 w 52"/>
                <a:gd name="T3" fmla="*/ 2 h 32"/>
                <a:gd name="T4" fmla="*/ 1 w 52"/>
                <a:gd name="T5" fmla="*/ 2 h 32"/>
                <a:gd name="T6" fmla="*/ 1 w 52"/>
                <a:gd name="T7" fmla="*/ 2 h 32"/>
                <a:gd name="T8" fmla="*/ 1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6" name="Freeform 48"/>
            <p:cNvSpPr>
              <a:spLocks/>
            </p:cNvSpPr>
            <p:nvPr userDrawn="1"/>
          </p:nvSpPr>
          <p:spPr bwMode="invGray">
            <a:xfrm>
              <a:off x="2662" y="2006"/>
              <a:ext cx="156" cy="63"/>
            </a:xfrm>
            <a:custGeom>
              <a:avLst/>
              <a:gdLst>
                <a:gd name="T0" fmla="*/ 2 w 206"/>
                <a:gd name="T1" fmla="*/ 1 h 85"/>
                <a:gd name="T2" fmla="*/ 2 w 206"/>
                <a:gd name="T3" fmla="*/ 1 h 85"/>
                <a:gd name="T4" fmla="*/ 2 w 206"/>
                <a:gd name="T5" fmla="*/ 1 h 85"/>
                <a:gd name="T6" fmla="*/ 2 w 206"/>
                <a:gd name="T7" fmla="*/ 1 h 85"/>
                <a:gd name="T8" fmla="*/ 2 w 206"/>
                <a:gd name="T9" fmla="*/ 1 h 85"/>
                <a:gd name="T10" fmla="*/ 2 w 206"/>
                <a:gd name="T11" fmla="*/ 1 h 85"/>
                <a:gd name="T12" fmla="*/ 2 w 206"/>
                <a:gd name="T13" fmla="*/ 1 h 85"/>
                <a:gd name="T14" fmla="*/ 2 w 206"/>
                <a:gd name="T15" fmla="*/ 1 h 85"/>
                <a:gd name="T16" fmla="*/ 2 w 206"/>
                <a:gd name="T17" fmla="*/ 1 h 85"/>
                <a:gd name="T18" fmla="*/ 2 w 206"/>
                <a:gd name="T19" fmla="*/ 1 h 85"/>
                <a:gd name="T20" fmla="*/ 2 w 206"/>
                <a:gd name="T21" fmla="*/ 1 h 85"/>
                <a:gd name="T22" fmla="*/ 2 w 206"/>
                <a:gd name="T23" fmla="*/ 1 h 85"/>
                <a:gd name="T24" fmla="*/ 2 w 206"/>
                <a:gd name="T25" fmla="*/ 1 h 85"/>
                <a:gd name="T26" fmla="*/ 2 w 206"/>
                <a:gd name="T27" fmla="*/ 1 h 85"/>
                <a:gd name="T28" fmla="*/ 2 w 206"/>
                <a:gd name="T29" fmla="*/ 1 h 85"/>
                <a:gd name="T30" fmla="*/ 2 w 206"/>
                <a:gd name="T31" fmla="*/ 1 h 85"/>
                <a:gd name="T32" fmla="*/ 2 w 206"/>
                <a:gd name="T33" fmla="*/ 1 h 85"/>
                <a:gd name="T34" fmla="*/ 2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7" name="Freeform 49"/>
            <p:cNvSpPr>
              <a:spLocks/>
            </p:cNvSpPr>
            <p:nvPr userDrawn="1"/>
          </p:nvSpPr>
          <p:spPr bwMode="invGray">
            <a:xfrm>
              <a:off x="2759" y="2038"/>
              <a:ext cx="48" cy="17"/>
            </a:xfrm>
            <a:custGeom>
              <a:avLst/>
              <a:gdLst>
                <a:gd name="T0" fmla="*/ 2 w 64"/>
                <a:gd name="T1" fmla="*/ 1 h 28"/>
                <a:gd name="T2" fmla="*/ 2 w 64"/>
                <a:gd name="T3" fmla="*/ 1 h 28"/>
                <a:gd name="T4" fmla="*/ 2 w 64"/>
                <a:gd name="T5" fmla="*/ 1 h 28"/>
                <a:gd name="T6" fmla="*/ 2 w 64"/>
                <a:gd name="T7" fmla="*/ 1 h 28"/>
                <a:gd name="T8" fmla="*/ 2 w 64"/>
                <a:gd name="T9" fmla="*/ 1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8" name="Freeform 50"/>
            <p:cNvSpPr>
              <a:spLocks/>
            </p:cNvSpPr>
            <p:nvPr userDrawn="1"/>
          </p:nvSpPr>
          <p:spPr bwMode="invGray">
            <a:xfrm>
              <a:off x="2467" y="2311"/>
              <a:ext cx="110" cy="133"/>
            </a:xfrm>
            <a:custGeom>
              <a:avLst/>
              <a:gdLst>
                <a:gd name="T0" fmla="*/ 2 w 146"/>
                <a:gd name="T1" fmla="*/ 2 h 176"/>
                <a:gd name="T2" fmla="*/ 0 w 146"/>
                <a:gd name="T3" fmla="*/ 2 h 176"/>
                <a:gd name="T4" fmla="*/ 2 w 146"/>
                <a:gd name="T5" fmla="*/ 2 h 176"/>
                <a:gd name="T6" fmla="*/ 2 w 146"/>
                <a:gd name="T7" fmla="*/ 2 h 176"/>
                <a:gd name="T8" fmla="*/ 2 w 146"/>
                <a:gd name="T9" fmla="*/ 2 h 176"/>
                <a:gd name="T10" fmla="*/ 2 w 146"/>
                <a:gd name="T11" fmla="*/ 2 h 176"/>
                <a:gd name="T12" fmla="*/ 2 w 146"/>
                <a:gd name="T13" fmla="*/ 2 h 176"/>
                <a:gd name="T14" fmla="*/ 2 w 146"/>
                <a:gd name="T15" fmla="*/ 2 h 176"/>
                <a:gd name="T16" fmla="*/ 2 w 146"/>
                <a:gd name="T17" fmla="*/ 2 h 176"/>
                <a:gd name="T18" fmla="*/ 2 w 146"/>
                <a:gd name="T19" fmla="*/ 2 h 176"/>
                <a:gd name="T20" fmla="*/ 2 w 146"/>
                <a:gd name="T21" fmla="*/ 2 h 176"/>
                <a:gd name="T22" fmla="*/ 2 w 146"/>
                <a:gd name="T23" fmla="*/ 2 h 176"/>
                <a:gd name="T24" fmla="*/ 2 w 146"/>
                <a:gd name="T25" fmla="*/ 2 h 176"/>
                <a:gd name="T26" fmla="*/ 2 w 146"/>
                <a:gd name="T27" fmla="*/ 2 h 176"/>
                <a:gd name="T28" fmla="*/ 2 w 146"/>
                <a:gd name="T29" fmla="*/ 2 h 176"/>
                <a:gd name="T30" fmla="*/ 2 w 146"/>
                <a:gd name="T31" fmla="*/ 2 h 176"/>
                <a:gd name="T32" fmla="*/ 2 w 146"/>
                <a:gd name="T33" fmla="*/ 2 h 176"/>
                <a:gd name="T34" fmla="*/ 2 w 146"/>
                <a:gd name="T35" fmla="*/ 2 h 176"/>
                <a:gd name="T36" fmla="*/ 2 w 146"/>
                <a:gd name="T37" fmla="*/ 2 h 176"/>
                <a:gd name="T38" fmla="*/ 2 w 146"/>
                <a:gd name="T39" fmla="*/ 2 h 176"/>
                <a:gd name="T40" fmla="*/ 2 w 146"/>
                <a:gd name="T41" fmla="*/ 2 h 176"/>
                <a:gd name="T42" fmla="*/ 2 w 146"/>
                <a:gd name="T43" fmla="*/ 2 h 176"/>
                <a:gd name="T44" fmla="*/ 2 w 146"/>
                <a:gd name="T45" fmla="*/ 2 h 176"/>
                <a:gd name="T46" fmla="*/ 2 w 146"/>
                <a:gd name="T47" fmla="*/ 2 h 176"/>
                <a:gd name="T48" fmla="*/ 2 w 146"/>
                <a:gd name="T49" fmla="*/ 2 h 176"/>
                <a:gd name="T50" fmla="*/ 2 w 146"/>
                <a:gd name="T51" fmla="*/ 2 h 176"/>
                <a:gd name="T52" fmla="*/ 2 w 146"/>
                <a:gd name="T53" fmla="*/ 1 h 176"/>
                <a:gd name="T54" fmla="*/ 2 w 146"/>
                <a:gd name="T55" fmla="*/ 2 h 176"/>
                <a:gd name="T56" fmla="*/ 2 w 146"/>
                <a:gd name="T57" fmla="*/ 2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9" name="Freeform 51"/>
            <p:cNvSpPr>
              <a:spLocks/>
            </p:cNvSpPr>
            <p:nvPr userDrawn="1"/>
          </p:nvSpPr>
          <p:spPr bwMode="invGray">
            <a:xfrm>
              <a:off x="2413" y="2359"/>
              <a:ext cx="70" cy="68"/>
            </a:xfrm>
            <a:custGeom>
              <a:avLst/>
              <a:gdLst>
                <a:gd name="T0" fmla="*/ 2 w 92"/>
                <a:gd name="T1" fmla="*/ 1 h 92"/>
                <a:gd name="T2" fmla="*/ 2 w 92"/>
                <a:gd name="T3" fmla="*/ 1 h 92"/>
                <a:gd name="T4" fmla="*/ 2 w 92"/>
                <a:gd name="T5" fmla="*/ 1 h 92"/>
                <a:gd name="T6" fmla="*/ 2 w 92"/>
                <a:gd name="T7" fmla="*/ 1 h 92"/>
                <a:gd name="T8" fmla="*/ 2 w 92"/>
                <a:gd name="T9" fmla="*/ 1 h 92"/>
                <a:gd name="T10" fmla="*/ 2 w 92"/>
                <a:gd name="T11" fmla="*/ 1 h 92"/>
                <a:gd name="T12" fmla="*/ 2 w 92"/>
                <a:gd name="T13" fmla="*/ 1 h 92"/>
                <a:gd name="T14" fmla="*/ 2 w 92"/>
                <a:gd name="T15" fmla="*/ 1 h 92"/>
                <a:gd name="T16" fmla="*/ 2 w 92"/>
                <a:gd name="T17" fmla="*/ 1 h 92"/>
                <a:gd name="T18" fmla="*/ 2 w 92"/>
                <a:gd name="T19" fmla="*/ 1 h 92"/>
                <a:gd name="T20" fmla="*/ 2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0" name="Freeform 52"/>
            <p:cNvSpPr>
              <a:spLocks/>
            </p:cNvSpPr>
            <p:nvPr userDrawn="1"/>
          </p:nvSpPr>
          <p:spPr bwMode="invGray">
            <a:xfrm>
              <a:off x="4099" y="3502"/>
              <a:ext cx="474" cy="495"/>
            </a:xfrm>
            <a:custGeom>
              <a:avLst/>
              <a:gdLst>
                <a:gd name="T0" fmla="*/ 1 w 633"/>
                <a:gd name="T1" fmla="*/ 2 h 660"/>
                <a:gd name="T2" fmla="*/ 1 w 633"/>
                <a:gd name="T3" fmla="*/ 2 h 660"/>
                <a:gd name="T4" fmla="*/ 1 w 633"/>
                <a:gd name="T5" fmla="*/ 2 h 660"/>
                <a:gd name="T6" fmla="*/ 1 w 633"/>
                <a:gd name="T7" fmla="*/ 2 h 660"/>
                <a:gd name="T8" fmla="*/ 1 w 633"/>
                <a:gd name="T9" fmla="*/ 2 h 660"/>
                <a:gd name="T10" fmla="*/ 1 w 633"/>
                <a:gd name="T11" fmla="*/ 2 h 660"/>
                <a:gd name="T12" fmla="*/ 1 w 633"/>
                <a:gd name="T13" fmla="*/ 2 h 660"/>
                <a:gd name="T14" fmla="*/ 0 w 633"/>
                <a:gd name="T15" fmla="*/ 2 h 660"/>
                <a:gd name="T16" fmla="*/ 1 w 633"/>
                <a:gd name="T17" fmla="*/ 2 h 660"/>
                <a:gd name="T18" fmla="*/ 1 w 633"/>
                <a:gd name="T19" fmla="*/ 3 h 660"/>
                <a:gd name="T20" fmla="*/ 1 w 633"/>
                <a:gd name="T21" fmla="*/ 3 h 660"/>
                <a:gd name="T22" fmla="*/ 1 w 633"/>
                <a:gd name="T23" fmla="*/ 3 h 660"/>
                <a:gd name="T24" fmla="*/ 1 w 633"/>
                <a:gd name="T25" fmla="*/ 3 h 660"/>
                <a:gd name="T26" fmla="*/ 1 w 633"/>
                <a:gd name="T27" fmla="*/ 3 h 660"/>
                <a:gd name="T28" fmla="*/ 1 w 633"/>
                <a:gd name="T29" fmla="*/ 3 h 660"/>
                <a:gd name="T30" fmla="*/ 1 w 633"/>
                <a:gd name="T31" fmla="*/ 4 h 660"/>
                <a:gd name="T32" fmla="*/ 1 w 633"/>
                <a:gd name="T33" fmla="*/ 4 h 660"/>
                <a:gd name="T34" fmla="*/ 1 w 633"/>
                <a:gd name="T35" fmla="*/ 4 h 660"/>
                <a:gd name="T36" fmla="*/ 2 w 633"/>
                <a:gd name="T37" fmla="*/ 4 h 660"/>
                <a:gd name="T38" fmla="*/ 2 w 633"/>
                <a:gd name="T39" fmla="*/ 4 h 660"/>
                <a:gd name="T40" fmla="*/ 2 w 633"/>
                <a:gd name="T41" fmla="*/ 4 h 660"/>
                <a:gd name="T42" fmla="*/ 2 w 633"/>
                <a:gd name="T43" fmla="*/ 4 h 660"/>
                <a:gd name="T44" fmla="*/ 2 w 633"/>
                <a:gd name="T45" fmla="*/ 4 h 660"/>
                <a:gd name="T46" fmla="*/ 2 w 633"/>
                <a:gd name="T47" fmla="*/ 4 h 660"/>
                <a:gd name="T48" fmla="*/ 3 w 633"/>
                <a:gd name="T49" fmla="*/ 4 h 660"/>
                <a:gd name="T50" fmla="*/ 3 w 633"/>
                <a:gd name="T51" fmla="*/ 5 h 660"/>
                <a:gd name="T52" fmla="*/ 3 w 633"/>
                <a:gd name="T53" fmla="*/ 4 h 660"/>
                <a:gd name="T54" fmla="*/ 3 w 633"/>
                <a:gd name="T55" fmla="*/ 4 h 660"/>
                <a:gd name="T56" fmla="*/ 3 w 633"/>
                <a:gd name="T57" fmla="*/ 3 h 660"/>
                <a:gd name="T58" fmla="*/ 3 w 633"/>
                <a:gd name="T59" fmla="*/ 2 h 660"/>
                <a:gd name="T60" fmla="*/ 3 w 633"/>
                <a:gd name="T61" fmla="*/ 2 h 660"/>
                <a:gd name="T62" fmla="*/ 3 w 633"/>
                <a:gd name="T63" fmla="*/ 2 h 660"/>
                <a:gd name="T64" fmla="*/ 2 w 633"/>
                <a:gd name="T65" fmla="*/ 2 h 660"/>
                <a:gd name="T66" fmla="*/ 2 w 633"/>
                <a:gd name="T67" fmla="*/ 2 h 660"/>
                <a:gd name="T68" fmla="*/ 2 w 633"/>
                <a:gd name="T69" fmla="*/ 2 h 660"/>
                <a:gd name="T70" fmla="*/ 2 w 633"/>
                <a:gd name="T71" fmla="*/ 2 h 660"/>
                <a:gd name="T72" fmla="*/ 2 w 633"/>
                <a:gd name="T73" fmla="*/ 2 h 660"/>
                <a:gd name="T74" fmla="*/ 2 w 633"/>
                <a:gd name="T75" fmla="*/ 2 h 660"/>
                <a:gd name="T76" fmla="*/ 1 w 633"/>
                <a:gd name="T77" fmla="*/ 2 h 660"/>
                <a:gd name="T78" fmla="*/ 1 w 633"/>
                <a:gd name="T79" fmla="*/ 2 h 660"/>
                <a:gd name="T80" fmla="*/ 1 w 633"/>
                <a:gd name="T81" fmla="*/ 2 h 660"/>
                <a:gd name="T82" fmla="*/ 1 w 633"/>
                <a:gd name="T83" fmla="*/ 2 h 660"/>
                <a:gd name="T84" fmla="*/ 1 w 633"/>
                <a:gd name="T85" fmla="*/ 2 h 660"/>
                <a:gd name="T86" fmla="*/ 1 w 633"/>
                <a:gd name="T87" fmla="*/ 2 h 660"/>
                <a:gd name="T88" fmla="*/ 1 w 633"/>
                <a:gd name="T89" fmla="*/ 2 h 660"/>
                <a:gd name="T90" fmla="*/ 1 w 633"/>
                <a:gd name="T91" fmla="*/ 2 h 660"/>
                <a:gd name="T92" fmla="*/ 1 w 633"/>
                <a:gd name="T93" fmla="*/ 2 h 660"/>
                <a:gd name="T94" fmla="*/ 1 w 633"/>
                <a:gd name="T95" fmla="*/ 2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1" name="Freeform 53"/>
            <p:cNvSpPr>
              <a:spLocks/>
            </p:cNvSpPr>
            <p:nvPr userDrawn="1"/>
          </p:nvSpPr>
          <p:spPr bwMode="invGray">
            <a:xfrm>
              <a:off x="4246" y="3240"/>
              <a:ext cx="319" cy="206"/>
            </a:xfrm>
            <a:custGeom>
              <a:avLst/>
              <a:gdLst>
                <a:gd name="T0" fmla="*/ 1 w 426"/>
                <a:gd name="T1" fmla="*/ 1 h 280"/>
                <a:gd name="T2" fmla="*/ 1 w 426"/>
                <a:gd name="T3" fmla="*/ 1 h 280"/>
                <a:gd name="T4" fmla="*/ 1 w 426"/>
                <a:gd name="T5" fmla="*/ 1 h 280"/>
                <a:gd name="T6" fmla="*/ 1 w 426"/>
                <a:gd name="T7" fmla="*/ 1 h 280"/>
                <a:gd name="T8" fmla="*/ 1 w 426"/>
                <a:gd name="T9" fmla="*/ 1 h 280"/>
                <a:gd name="T10" fmla="*/ 1 w 426"/>
                <a:gd name="T11" fmla="*/ 1 h 280"/>
                <a:gd name="T12" fmla="*/ 1 w 426"/>
                <a:gd name="T13" fmla="*/ 1 h 280"/>
                <a:gd name="T14" fmla="*/ 1 w 426"/>
                <a:gd name="T15" fmla="*/ 1 h 280"/>
                <a:gd name="T16" fmla="*/ 1 w 426"/>
                <a:gd name="T17" fmla="*/ 1 h 280"/>
                <a:gd name="T18" fmla="*/ 1 w 426"/>
                <a:gd name="T19" fmla="*/ 1 h 280"/>
                <a:gd name="T20" fmla="*/ 1 w 426"/>
                <a:gd name="T21" fmla="*/ 1 h 280"/>
                <a:gd name="T22" fmla="*/ 1 w 426"/>
                <a:gd name="T23" fmla="*/ 1 h 280"/>
                <a:gd name="T24" fmla="*/ 1 w 426"/>
                <a:gd name="T25" fmla="*/ 1 h 280"/>
                <a:gd name="T26" fmla="*/ 1 w 426"/>
                <a:gd name="T27" fmla="*/ 1 h 280"/>
                <a:gd name="T28" fmla="*/ 1 w 426"/>
                <a:gd name="T29" fmla="*/ 1 h 280"/>
                <a:gd name="T30" fmla="*/ 1 w 426"/>
                <a:gd name="T31" fmla="*/ 1 h 280"/>
                <a:gd name="T32" fmla="*/ 1 w 426"/>
                <a:gd name="T33" fmla="*/ 1 h 280"/>
                <a:gd name="T34" fmla="*/ 1 w 426"/>
                <a:gd name="T35" fmla="*/ 1 h 280"/>
                <a:gd name="T36" fmla="*/ 1 w 426"/>
                <a:gd name="T37" fmla="*/ 1 h 280"/>
                <a:gd name="T38" fmla="*/ 1 w 426"/>
                <a:gd name="T39" fmla="*/ 1 h 280"/>
                <a:gd name="T40" fmla="*/ 1 w 426"/>
                <a:gd name="T41" fmla="*/ 1 h 280"/>
                <a:gd name="T42" fmla="*/ 1 w 426"/>
                <a:gd name="T43" fmla="*/ 1 h 280"/>
                <a:gd name="T44" fmla="*/ 1 w 426"/>
                <a:gd name="T45" fmla="*/ 1 h 280"/>
                <a:gd name="T46" fmla="*/ 1 w 426"/>
                <a:gd name="T47" fmla="*/ 1 h 280"/>
                <a:gd name="T48" fmla="*/ 2 w 426"/>
                <a:gd name="T49" fmla="*/ 1 h 280"/>
                <a:gd name="T50" fmla="*/ 2 w 426"/>
                <a:gd name="T51" fmla="*/ 1 h 280"/>
                <a:gd name="T52" fmla="*/ 2 w 426"/>
                <a:gd name="T53" fmla="*/ 1 h 280"/>
                <a:gd name="T54" fmla="*/ 2 w 426"/>
                <a:gd name="T55" fmla="*/ 1 h 280"/>
                <a:gd name="T56" fmla="*/ 1 w 426"/>
                <a:gd name="T57" fmla="*/ 1 h 280"/>
                <a:gd name="T58" fmla="*/ 1 w 426"/>
                <a:gd name="T59" fmla="*/ 1 h 280"/>
                <a:gd name="T60" fmla="*/ 1 w 426"/>
                <a:gd name="T61" fmla="*/ 1 h 280"/>
                <a:gd name="T62" fmla="*/ 1 w 426"/>
                <a:gd name="T63" fmla="*/ 1 h 280"/>
                <a:gd name="T64" fmla="*/ 1 w 426"/>
                <a:gd name="T65" fmla="*/ 1 h 280"/>
                <a:gd name="T66" fmla="*/ 1 w 426"/>
                <a:gd name="T67" fmla="*/ 1 h 280"/>
                <a:gd name="T68" fmla="*/ 1 w 426"/>
                <a:gd name="T69" fmla="*/ 1 h 280"/>
                <a:gd name="T70" fmla="*/ 1 w 426"/>
                <a:gd name="T71" fmla="*/ 1 h 280"/>
                <a:gd name="T72" fmla="*/ 1 w 426"/>
                <a:gd name="T73" fmla="*/ 1 h 280"/>
                <a:gd name="T74" fmla="*/ 1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2" name="Freeform 54"/>
            <p:cNvSpPr>
              <a:spLocks/>
            </p:cNvSpPr>
            <p:nvPr userDrawn="1"/>
          </p:nvSpPr>
          <p:spPr bwMode="invGray">
            <a:xfrm>
              <a:off x="4255" y="3243"/>
              <a:ext cx="311" cy="212"/>
            </a:xfrm>
            <a:custGeom>
              <a:avLst/>
              <a:gdLst>
                <a:gd name="T0" fmla="*/ 0 w 416"/>
                <a:gd name="T1" fmla="*/ 1 h 282"/>
                <a:gd name="T2" fmla="*/ 1 w 416"/>
                <a:gd name="T3" fmla="*/ 2 h 282"/>
                <a:gd name="T4" fmla="*/ 1 w 416"/>
                <a:gd name="T5" fmla="*/ 2 h 282"/>
                <a:gd name="T6" fmla="*/ 1 w 416"/>
                <a:gd name="T7" fmla="*/ 2 h 282"/>
                <a:gd name="T8" fmla="*/ 1 w 416"/>
                <a:gd name="T9" fmla="*/ 2 h 282"/>
                <a:gd name="T10" fmla="*/ 1 w 416"/>
                <a:gd name="T11" fmla="*/ 2 h 282"/>
                <a:gd name="T12" fmla="*/ 1 w 416"/>
                <a:gd name="T13" fmla="*/ 2 h 282"/>
                <a:gd name="T14" fmla="*/ 1 w 416"/>
                <a:gd name="T15" fmla="*/ 2 h 282"/>
                <a:gd name="T16" fmla="*/ 1 w 416"/>
                <a:gd name="T17" fmla="*/ 2 h 282"/>
                <a:gd name="T18" fmla="*/ 1 w 416"/>
                <a:gd name="T19" fmla="*/ 2 h 282"/>
                <a:gd name="T20" fmla="*/ 1 w 416"/>
                <a:gd name="T21" fmla="*/ 2 h 282"/>
                <a:gd name="T22" fmla="*/ 1 w 416"/>
                <a:gd name="T23" fmla="*/ 2 h 282"/>
                <a:gd name="T24" fmla="*/ 1 w 416"/>
                <a:gd name="T25" fmla="*/ 2 h 282"/>
                <a:gd name="T26" fmla="*/ 1 w 416"/>
                <a:gd name="T27" fmla="*/ 2 h 282"/>
                <a:gd name="T28" fmla="*/ 1 w 416"/>
                <a:gd name="T29" fmla="*/ 2 h 282"/>
                <a:gd name="T30" fmla="*/ 1 w 416"/>
                <a:gd name="T31" fmla="*/ 2 h 282"/>
                <a:gd name="T32" fmla="*/ 1 w 416"/>
                <a:gd name="T33" fmla="*/ 2 h 282"/>
                <a:gd name="T34" fmla="*/ 1 w 416"/>
                <a:gd name="T35" fmla="*/ 2 h 282"/>
                <a:gd name="T36" fmla="*/ 1 w 416"/>
                <a:gd name="T37" fmla="*/ 2 h 282"/>
                <a:gd name="T38" fmla="*/ 1 w 416"/>
                <a:gd name="T39" fmla="*/ 2 h 282"/>
                <a:gd name="T40" fmla="*/ 1 w 416"/>
                <a:gd name="T41" fmla="*/ 2 h 282"/>
                <a:gd name="T42" fmla="*/ 1 w 416"/>
                <a:gd name="T43" fmla="*/ 2 h 282"/>
                <a:gd name="T44" fmla="*/ 2 w 416"/>
                <a:gd name="T45" fmla="*/ 2 h 282"/>
                <a:gd name="T46" fmla="*/ 2 w 416"/>
                <a:gd name="T47" fmla="*/ 2 h 282"/>
                <a:gd name="T48" fmla="*/ 1 w 416"/>
                <a:gd name="T49" fmla="*/ 2 h 282"/>
                <a:gd name="T50" fmla="*/ 1 w 416"/>
                <a:gd name="T51" fmla="*/ 2 h 282"/>
                <a:gd name="T52" fmla="*/ 1 w 416"/>
                <a:gd name="T53" fmla="*/ 2 h 282"/>
                <a:gd name="T54" fmla="*/ 1 w 416"/>
                <a:gd name="T55" fmla="*/ 2 h 282"/>
                <a:gd name="T56" fmla="*/ 1 w 416"/>
                <a:gd name="T57" fmla="*/ 2 h 282"/>
                <a:gd name="T58" fmla="*/ 1 w 416"/>
                <a:gd name="T59" fmla="*/ 2 h 282"/>
                <a:gd name="T60" fmla="*/ 1 w 416"/>
                <a:gd name="T61" fmla="*/ 2 h 282"/>
                <a:gd name="T62" fmla="*/ 1 w 416"/>
                <a:gd name="T63" fmla="*/ 2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3" name="Freeform 55"/>
            <p:cNvSpPr>
              <a:spLocks/>
            </p:cNvSpPr>
            <p:nvPr userDrawn="1"/>
          </p:nvSpPr>
          <p:spPr bwMode="invGray">
            <a:xfrm>
              <a:off x="4485" y="4013"/>
              <a:ext cx="44" cy="58"/>
            </a:xfrm>
            <a:custGeom>
              <a:avLst/>
              <a:gdLst>
                <a:gd name="T0" fmla="*/ 1 w 60"/>
                <a:gd name="T1" fmla="*/ 1 h 78"/>
                <a:gd name="T2" fmla="*/ 0 w 60"/>
                <a:gd name="T3" fmla="*/ 1 h 78"/>
                <a:gd name="T4" fmla="*/ 1 w 60"/>
                <a:gd name="T5" fmla="*/ 1 h 78"/>
                <a:gd name="T6" fmla="*/ 1 w 60"/>
                <a:gd name="T7" fmla="*/ 1 h 78"/>
                <a:gd name="T8" fmla="*/ 1 w 60"/>
                <a:gd name="T9" fmla="*/ 1 h 78"/>
                <a:gd name="T10" fmla="*/ 1 w 60"/>
                <a:gd name="T11" fmla="*/ 1 h 78"/>
                <a:gd name="T12" fmla="*/ 1 w 60"/>
                <a:gd name="T13" fmla="*/ 1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4" name="Freeform 56"/>
            <p:cNvSpPr>
              <a:spLocks/>
            </p:cNvSpPr>
            <p:nvPr userDrawn="1"/>
          </p:nvSpPr>
          <p:spPr bwMode="invGray">
            <a:xfrm>
              <a:off x="4621" y="3923"/>
              <a:ext cx="163" cy="85"/>
            </a:xfrm>
            <a:custGeom>
              <a:avLst/>
              <a:gdLst>
                <a:gd name="T0" fmla="*/ 1 w 219"/>
                <a:gd name="T1" fmla="*/ 2 h 113"/>
                <a:gd name="T2" fmla="*/ 1 w 219"/>
                <a:gd name="T3" fmla="*/ 2 h 113"/>
                <a:gd name="T4" fmla="*/ 1 w 219"/>
                <a:gd name="T5" fmla="*/ 2 h 113"/>
                <a:gd name="T6" fmla="*/ 1 w 219"/>
                <a:gd name="T7" fmla="*/ 2 h 113"/>
                <a:gd name="T8" fmla="*/ 1 w 219"/>
                <a:gd name="T9" fmla="*/ 2 h 113"/>
                <a:gd name="T10" fmla="*/ 1 w 219"/>
                <a:gd name="T11" fmla="*/ 2 h 113"/>
                <a:gd name="T12" fmla="*/ 1 w 219"/>
                <a:gd name="T13" fmla="*/ 2 h 113"/>
                <a:gd name="T14" fmla="*/ 1 w 219"/>
                <a:gd name="T15" fmla="*/ 2 h 113"/>
                <a:gd name="T16" fmla="*/ 1 w 219"/>
                <a:gd name="T17" fmla="*/ 0 h 113"/>
                <a:gd name="T18" fmla="*/ 1 w 219"/>
                <a:gd name="T19" fmla="*/ 2 h 113"/>
                <a:gd name="T20" fmla="*/ 1 w 219"/>
                <a:gd name="T21" fmla="*/ 2 h 113"/>
                <a:gd name="T22" fmla="*/ 1 w 219"/>
                <a:gd name="T23" fmla="*/ 2 h 113"/>
                <a:gd name="T24" fmla="*/ 1 w 219"/>
                <a:gd name="T25" fmla="*/ 2 h 113"/>
                <a:gd name="T26" fmla="*/ 1 w 219"/>
                <a:gd name="T27" fmla="*/ 2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5" name="Freeform 57"/>
            <p:cNvSpPr>
              <a:spLocks/>
            </p:cNvSpPr>
            <p:nvPr userDrawn="1"/>
          </p:nvSpPr>
          <p:spPr bwMode="invGray">
            <a:xfrm>
              <a:off x="4791" y="3872"/>
              <a:ext cx="104" cy="93"/>
            </a:xfrm>
            <a:custGeom>
              <a:avLst/>
              <a:gdLst>
                <a:gd name="T0" fmla="*/ 1 w 139"/>
                <a:gd name="T1" fmla="*/ 2 h 122"/>
                <a:gd name="T2" fmla="*/ 1 w 139"/>
                <a:gd name="T3" fmla="*/ 2 h 122"/>
                <a:gd name="T4" fmla="*/ 0 w 139"/>
                <a:gd name="T5" fmla="*/ 2 h 122"/>
                <a:gd name="T6" fmla="*/ 1 w 139"/>
                <a:gd name="T7" fmla="*/ 2 h 122"/>
                <a:gd name="T8" fmla="*/ 1 w 139"/>
                <a:gd name="T9" fmla="*/ 2 h 122"/>
                <a:gd name="T10" fmla="*/ 1 w 139"/>
                <a:gd name="T11" fmla="*/ 2 h 122"/>
                <a:gd name="T12" fmla="*/ 1 w 139"/>
                <a:gd name="T13" fmla="*/ 2 h 122"/>
                <a:gd name="T14" fmla="*/ 1 w 139"/>
                <a:gd name="T15" fmla="*/ 2 h 122"/>
                <a:gd name="T16" fmla="*/ 1 w 139"/>
                <a:gd name="T17" fmla="*/ 2 h 122"/>
                <a:gd name="T18" fmla="*/ 1 w 139"/>
                <a:gd name="T19" fmla="*/ 2 h 122"/>
                <a:gd name="T20" fmla="*/ 1 w 139"/>
                <a:gd name="T21" fmla="*/ 2 h 122"/>
                <a:gd name="T22" fmla="*/ 1 w 139"/>
                <a:gd name="T23" fmla="*/ 2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6" name="Freeform 58"/>
            <p:cNvSpPr>
              <a:spLocks/>
            </p:cNvSpPr>
            <p:nvPr userDrawn="1"/>
          </p:nvSpPr>
          <p:spPr bwMode="invGray">
            <a:xfrm>
              <a:off x="4846" y="3831"/>
              <a:ext cx="36" cy="27"/>
            </a:xfrm>
            <a:custGeom>
              <a:avLst/>
              <a:gdLst>
                <a:gd name="T0" fmla="*/ 1 w 49"/>
                <a:gd name="T1" fmla="*/ 0 h 35"/>
                <a:gd name="T2" fmla="*/ 1 w 49"/>
                <a:gd name="T3" fmla="*/ 2 h 35"/>
                <a:gd name="T4" fmla="*/ 1 w 49"/>
                <a:gd name="T5" fmla="*/ 2 h 35"/>
                <a:gd name="T6" fmla="*/ 1 w 49"/>
                <a:gd name="T7" fmla="*/ 2 h 35"/>
                <a:gd name="T8" fmla="*/ 1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7" name="Freeform 59"/>
            <p:cNvSpPr>
              <a:spLocks/>
            </p:cNvSpPr>
            <p:nvPr userDrawn="1"/>
          </p:nvSpPr>
          <p:spPr bwMode="invGray">
            <a:xfrm>
              <a:off x="3123" y="3346"/>
              <a:ext cx="122" cy="201"/>
            </a:xfrm>
            <a:custGeom>
              <a:avLst/>
              <a:gdLst>
                <a:gd name="T0" fmla="*/ 1 w 164"/>
                <a:gd name="T1" fmla="*/ 0 h 268"/>
                <a:gd name="T2" fmla="*/ 1 w 164"/>
                <a:gd name="T3" fmla="*/ 2 h 268"/>
                <a:gd name="T4" fmla="*/ 1 w 164"/>
                <a:gd name="T5" fmla="*/ 2 h 268"/>
                <a:gd name="T6" fmla="*/ 1 w 164"/>
                <a:gd name="T7" fmla="*/ 2 h 268"/>
                <a:gd name="T8" fmla="*/ 1 w 164"/>
                <a:gd name="T9" fmla="*/ 2 h 268"/>
                <a:gd name="T10" fmla="*/ 1 w 164"/>
                <a:gd name="T11" fmla="*/ 2 h 268"/>
                <a:gd name="T12" fmla="*/ 1 w 164"/>
                <a:gd name="T13" fmla="*/ 2 h 268"/>
                <a:gd name="T14" fmla="*/ 1 w 164"/>
                <a:gd name="T15" fmla="*/ 2 h 268"/>
                <a:gd name="T16" fmla="*/ 0 w 164"/>
                <a:gd name="T17" fmla="*/ 2 h 268"/>
                <a:gd name="T18" fmla="*/ 1 w 164"/>
                <a:gd name="T19" fmla="*/ 2 h 268"/>
                <a:gd name="T20" fmla="*/ 1 w 164"/>
                <a:gd name="T21" fmla="*/ 2 h 268"/>
                <a:gd name="T22" fmla="*/ 1 w 164"/>
                <a:gd name="T23" fmla="*/ 2 h 268"/>
                <a:gd name="T24" fmla="*/ 1 w 164"/>
                <a:gd name="T25" fmla="*/ 2 h 268"/>
                <a:gd name="T26" fmla="*/ 1 w 164"/>
                <a:gd name="T27" fmla="*/ 2 h 268"/>
                <a:gd name="T28" fmla="*/ 1 w 164"/>
                <a:gd name="T29" fmla="*/ 2 h 268"/>
                <a:gd name="T30" fmla="*/ 1 w 164"/>
                <a:gd name="T31" fmla="*/ 2 h 268"/>
                <a:gd name="T32" fmla="*/ 1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8" name="Freeform 60"/>
            <p:cNvSpPr>
              <a:spLocks/>
            </p:cNvSpPr>
            <p:nvPr userDrawn="1"/>
          </p:nvSpPr>
          <p:spPr bwMode="invGray">
            <a:xfrm>
              <a:off x="3655" y="3034"/>
              <a:ext cx="50" cy="58"/>
            </a:xfrm>
            <a:custGeom>
              <a:avLst/>
              <a:gdLst>
                <a:gd name="T0" fmla="*/ 2 w 66"/>
                <a:gd name="T1" fmla="*/ 0 h 81"/>
                <a:gd name="T2" fmla="*/ 2 w 66"/>
                <a:gd name="T3" fmla="*/ 1 h 81"/>
                <a:gd name="T4" fmla="*/ 2 w 66"/>
                <a:gd name="T5" fmla="*/ 1 h 81"/>
                <a:gd name="T6" fmla="*/ 2 w 66"/>
                <a:gd name="T7" fmla="*/ 1 h 81"/>
                <a:gd name="T8" fmla="*/ 2 w 66"/>
                <a:gd name="T9" fmla="*/ 1 h 81"/>
                <a:gd name="T10" fmla="*/ 2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9" name="Freeform 61"/>
            <p:cNvSpPr>
              <a:spLocks/>
            </p:cNvSpPr>
            <p:nvPr userDrawn="1"/>
          </p:nvSpPr>
          <p:spPr bwMode="invGray">
            <a:xfrm>
              <a:off x="3988" y="3100"/>
              <a:ext cx="111" cy="183"/>
            </a:xfrm>
            <a:custGeom>
              <a:avLst/>
              <a:gdLst>
                <a:gd name="T0" fmla="*/ 2 w 148"/>
                <a:gd name="T1" fmla="*/ 0 h 244"/>
                <a:gd name="T2" fmla="*/ 2 w 148"/>
                <a:gd name="T3" fmla="*/ 2 h 244"/>
                <a:gd name="T4" fmla="*/ 2 w 148"/>
                <a:gd name="T5" fmla="*/ 2 h 244"/>
                <a:gd name="T6" fmla="*/ 2 w 148"/>
                <a:gd name="T7" fmla="*/ 2 h 244"/>
                <a:gd name="T8" fmla="*/ 2 w 148"/>
                <a:gd name="T9" fmla="*/ 2 h 244"/>
                <a:gd name="T10" fmla="*/ 2 w 148"/>
                <a:gd name="T11" fmla="*/ 2 h 244"/>
                <a:gd name="T12" fmla="*/ 2 w 148"/>
                <a:gd name="T13" fmla="*/ 2 h 244"/>
                <a:gd name="T14" fmla="*/ 2 w 148"/>
                <a:gd name="T15" fmla="*/ 2 h 244"/>
                <a:gd name="T16" fmla="*/ 2 w 148"/>
                <a:gd name="T17" fmla="*/ 2 h 244"/>
                <a:gd name="T18" fmla="*/ 2 w 148"/>
                <a:gd name="T19" fmla="*/ 2 h 244"/>
                <a:gd name="T20" fmla="*/ 2 w 148"/>
                <a:gd name="T21" fmla="*/ 2 h 244"/>
                <a:gd name="T22" fmla="*/ 2 w 148"/>
                <a:gd name="T23" fmla="*/ 2 h 244"/>
                <a:gd name="T24" fmla="*/ 2 w 148"/>
                <a:gd name="T25" fmla="*/ 2 h 244"/>
                <a:gd name="T26" fmla="*/ 2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0" name="Freeform 62"/>
            <p:cNvSpPr>
              <a:spLocks/>
            </p:cNvSpPr>
            <p:nvPr userDrawn="1"/>
          </p:nvSpPr>
          <p:spPr bwMode="invGray">
            <a:xfrm>
              <a:off x="3894" y="3043"/>
              <a:ext cx="72" cy="137"/>
            </a:xfrm>
            <a:custGeom>
              <a:avLst/>
              <a:gdLst>
                <a:gd name="T0" fmla="*/ 2 w 96"/>
                <a:gd name="T1" fmla="*/ 1 h 183"/>
                <a:gd name="T2" fmla="*/ 2 w 96"/>
                <a:gd name="T3" fmla="*/ 1 h 183"/>
                <a:gd name="T4" fmla="*/ 2 w 96"/>
                <a:gd name="T5" fmla="*/ 1 h 183"/>
                <a:gd name="T6" fmla="*/ 2 w 96"/>
                <a:gd name="T7" fmla="*/ 1 h 183"/>
                <a:gd name="T8" fmla="*/ 2 w 96"/>
                <a:gd name="T9" fmla="*/ 1 h 183"/>
                <a:gd name="T10" fmla="*/ 2 w 96"/>
                <a:gd name="T11" fmla="*/ 1 h 183"/>
                <a:gd name="T12" fmla="*/ 2 w 96"/>
                <a:gd name="T13" fmla="*/ 1 h 183"/>
                <a:gd name="T14" fmla="*/ 2 w 96"/>
                <a:gd name="T15" fmla="*/ 1 h 183"/>
                <a:gd name="T16" fmla="*/ 2 w 96"/>
                <a:gd name="T17" fmla="*/ 1 h 183"/>
                <a:gd name="T18" fmla="*/ 2 w 96"/>
                <a:gd name="T19" fmla="*/ 1 h 183"/>
                <a:gd name="T20" fmla="*/ 2 w 96"/>
                <a:gd name="T21" fmla="*/ 1 h 183"/>
                <a:gd name="T22" fmla="*/ 2 w 96"/>
                <a:gd name="T23" fmla="*/ 1 h 183"/>
                <a:gd name="T24" fmla="*/ 2 w 96"/>
                <a:gd name="T25" fmla="*/ 1 h 183"/>
                <a:gd name="T26" fmla="*/ 2 w 96"/>
                <a:gd name="T27" fmla="*/ 1 h 183"/>
                <a:gd name="T28" fmla="*/ 2 w 96"/>
                <a:gd name="T29" fmla="*/ 1 h 183"/>
                <a:gd name="T30" fmla="*/ 2 w 96"/>
                <a:gd name="T31" fmla="*/ 1 h 183"/>
                <a:gd name="T32" fmla="*/ 2 w 96"/>
                <a:gd name="T33" fmla="*/ 1 h 183"/>
                <a:gd name="T34" fmla="*/ 2 w 96"/>
                <a:gd name="T35" fmla="*/ 1 h 183"/>
                <a:gd name="T36" fmla="*/ 2 w 96"/>
                <a:gd name="T37" fmla="*/ 1 h 183"/>
                <a:gd name="T38" fmla="*/ 2 w 96"/>
                <a:gd name="T39" fmla="*/ 1 h 183"/>
                <a:gd name="T40" fmla="*/ 2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1" name="Freeform 63"/>
            <p:cNvSpPr>
              <a:spLocks/>
            </p:cNvSpPr>
            <p:nvPr userDrawn="1"/>
          </p:nvSpPr>
          <p:spPr bwMode="invGray">
            <a:xfrm>
              <a:off x="3943" y="3153"/>
              <a:ext cx="39" cy="132"/>
            </a:xfrm>
            <a:custGeom>
              <a:avLst/>
              <a:gdLst>
                <a:gd name="T0" fmla="*/ 1 w 54"/>
                <a:gd name="T1" fmla="*/ 0 h 175"/>
                <a:gd name="T2" fmla="*/ 0 w 54"/>
                <a:gd name="T3" fmla="*/ 2 h 175"/>
                <a:gd name="T4" fmla="*/ 1 w 54"/>
                <a:gd name="T5" fmla="*/ 2 h 175"/>
                <a:gd name="T6" fmla="*/ 1 w 54"/>
                <a:gd name="T7" fmla="*/ 2 h 175"/>
                <a:gd name="T8" fmla="*/ 1 w 54"/>
                <a:gd name="T9" fmla="*/ 2 h 175"/>
                <a:gd name="T10" fmla="*/ 1 w 54"/>
                <a:gd name="T11" fmla="*/ 2 h 175"/>
                <a:gd name="T12" fmla="*/ 1 w 54"/>
                <a:gd name="T13" fmla="*/ 2 h 175"/>
                <a:gd name="T14" fmla="*/ 1 w 54"/>
                <a:gd name="T15" fmla="*/ 2 h 175"/>
                <a:gd name="T16" fmla="*/ 1 w 54"/>
                <a:gd name="T17" fmla="*/ 2 h 175"/>
                <a:gd name="T18" fmla="*/ 1 w 54"/>
                <a:gd name="T19" fmla="*/ 2 h 175"/>
                <a:gd name="T20" fmla="*/ 1 w 54"/>
                <a:gd name="T21" fmla="*/ 2 h 175"/>
                <a:gd name="T22" fmla="*/ 1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2" name="Freeform 64"/>
            <p:cNvSpPr>
              <a:spLocks/>
            </p:cNvSpPr>
            <p:nvPr userDrawn="1"/>
          </p:nvSpPr>
          <p:spPr bwMode="invGray">
            <a:xfrm>
              <a:off x="3988" y="3290"/>
              <a:ext cx="65" cy="54"/>
            </a:xfrm>
            <a:custGeom>
              <a:avLst/>
              <a:gdLst>
                <a:gd name="T0" fmla="*/ 2 w 86"/>
                <a:gd name="T1" fmla="*/ 0 h 73"/>
                <a:gd name="T2" fmla="*/ 2 w 86"/>
                <a:gd name="T3" fmla="*/ 1 h 73"/>
                <a:gd name="T4" fmla="*/ 2 w 86"/>
                <a:gd name="T5" fmla="*/ 1 h 73"/>
                <a:gd name="T6" fmla="*/ 2 w 86"/>
                <a:gd name="T7" fmla="*/ 1 h 73"/>
                <a:gd name="T8" fmla="*/ 2 w 86"/>
                <a:gd name="T9" fmla="*/ 1 h 73"/>
                <a:gd name="T10" fmla="*/ 2 w 86"/>
                <a:gd name="T11" fmla="*/ 1 h 73"/>
                <a:gd name="T12" fmla="*/ 2 w 86"/>
                <a:gd name="T13" fmla="*/ 1 h 73"/>
                <a:gd name="T14" fmla="*/ 2 w 86"/>
                <a:gd name="T15" fmla="*/ 1 h 73"/>
                <a:gd name="T16" fmla="*/ 2 w 86"/>
                <a:gd name="T17" fmla="*/ 1 h 73"/>
                <a:gd name="T18" fmla="*/ 2 w 86"/>
                <a:gd name="T19" fmla="*/ 1 h 73"/>
                <a:gd name="T20" fmla="*/ 2 w 86"/>
                <a:gd name="T21" fmla="*/ 1 h 73"/>
                <a:gd name="T22" fmla="*/ 2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3" name="Freeform 65"/>
            <p:cNvSpPr>
              <a:spLocks/>
            </p:cNvSpPr>
            <p:nvPr userDrawn="1"/>
          </p:nvSpPr>
          <p:spPr bwMode="invGray">
            <a:xfrm>
              <a:off x="4092" y="3195"/>
              <a:ext cx="85" cy="117"/>
            </a:xfrm>
            <a:custGeom>
              <a:avLst/>
              <a:gdLst>
                <a:gd name="T0" fmla="*/ 2 w 111"/>
                <a:gd name="T1" fmla="*/ 0 h 156"/>
                <a:gd name="T2" fmla="*/ 2 w 111"/>
                <a:gd name="T3" fmla="*/ 2 h 156"/>
                <a:gd name="T4" fmla="*/ 2 w 111"/>
                <a:gd name="T5" fmla="*/ 2 h 156"/>
                <a:gd name="T6" fmla="*/ 2 w 111"/>
                <a:gd name="T7" fmla="*/ 2 h 156"/>
                <a:gd name="T8" fmla="*/ 2 w 111"/>
                <a:gd name="T9" fmla="*/ 2 h 156"/>
                <a:gd name="T10" fmla="*/ 2 w 111"/>
                <a:gd name="T11" fmla="*/ 2 h 156"/>
                <a:gd name="T12" fmla="*/ 2 w 111"/>
                <a:gd name="T13" fmla="*/ 2 h 156"/>
                <a:gd name="T14" fmla="*/ 2 w 111"/>
                <a:gd name="T15" fmla="*/ 2 h 156"/>
                <a:gd name="T16" fmla="*/ 2 w 111"/>
                <a:gd name="T17" fmla="*/ 2 h 156"/>
                <a:gd name="T18" fmla="*/ 2 w 111"/>
                <a:gd name="T19" fmla="*/ 2 h 156"/>
                <a:gd name="T20" fmla="*/ 2 w 111"/>
                <a:gd name="T21" fmla="*/ 2 h 156"/>
                <a:gd name="T22" fmla="*/ 2 w 111"/>
                <a:gd name="T23" fmla="*/ 2 h 156"/>
                <a:gd name="T24" fmla="*/ 2 w 111"/>
                <a:gd name="T25" fmla="*/ 2 h 156"/>
                <a:gd name="T26" fmla="*/ 2 w 111"/>
                <a:gd name="T27" fmla="*/ 2 h 156"/>
                <a:gd name="T28" fmla="*/ 2 w 111"/>
                <a:gd name="T29" fmla="*/ 2 h 156"/>
                <a:gd name="T30" fmla="*/ 2 w 111"/>
                <a:gd name="T31" fmla="*/ 2 h 156"/>
                <a:gd name="T32" fmla="*/ 2 w 111"/>
                <a:gd name="T33" fmla="*/ 2 h 156"/>
                <a:gd name="T34" fmla="*/ 2 w 111"/>
                <a:gd name="T35" fmla="*/ 2 h 156"/>
                <a:gd name="T36" fmla="*/ 2 w 111"/>
                <a:gd name="T37" fmla="*/ 2 h 156"/>
                <a:gd name="T38" fmla="*/ 2 w 111"/>
                <a:gd name="T39" fmla="*/ 2 h 156"/>
                <a:gd name="T40" fmla="*/ 2 w 111"/>
                <a:gd name="T41" fmla="*/ 2 h 156"/>
                <a:gd name="T42" fmla="*/ 2 w 111"/>
                <a:gd name="T43" fmla="*/ 2 h 156"/>
                <a:gd name="T44" fmla="*/ 2 w 111"/>
                <a:gd name="T45" fmla="*/ 2 h 156"/>
                <a:gd name="T46" fmla="*/ 2 w 111"/>
                <a:gd name="T47" fmla="*/ 2 h 156"/>
                <a:gd name="T48" fmla="*/ 2 w 111"/>
                <a:gd name="T49" fmla="*/ 2 h 156"/>
                <a:gd name="T50" fmla="*/ 2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4" name="Freeform 66"/>
            <p:cNvSpPr>
              <a:spLocks/>
            </p:cNvSpPr>
            <p:nvPr userDrawn="1"/>
          </p:nvSpPr>
          <p:spPr bwMode="invGray">
            <a:xfrm>
              <a:off x="4064" y="2777"/>
              <a:ext cx="22" cy="69"/>
            </a:xfrm>
            <a:custGeom>
              <a:avLst/>
              <a:gdLst>
                <a:gd name="T0" fmla="*/ 1 w 30"/>
                <a:gd name="T1" fmla="*/ 0 h 94"/>
                <a:gd name="T2" fmla="*/ 0 w 30"/>
                <a:gd name="T3" fmla="*/ 1 h 94"/>
                <a:gd name="T4" fmla="*/ 1 w 30"/>
                <a:gd name="T5" fmla="*/ 1 h 94"/>
                <a:gd name="T6" fmla="*/ 1 w 30"/>
                <a:gd name="T7" fmla="*/ 1 h 94"/>
                <a:gd name="T8" fmla="*/ 1 w 30"/>
                <a:gd name="T9" fmla="*/ 1 h 94"/>
                <a:gd name="T10" fmla="*/ 1 w 30"/>
                <a:gd name="T11" fmla="*/ 1 h 94"/>
                <a:gd name="T12" fmla="*/ 1 w 30"/>
                <a:gd name="T13" fmla="*/ 1 h 94"/>
                <a:gd name="T14" fmla="*/ 1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5" name="Freeform 67"/>
            <p:cNvSpPr>
              <a:spLocks/>
            </p:cNvSpPr>
            <p:nvPr userDrawn="1"/>
          </p:nvSpPr>
          <p:spPr bwMode="invGray">
            <a:xfrm>
              <a:off x="4078" y="2896"/>
              <a:ext cx="61" cy="118"/>
            </a:xfrm>
            <a:custGeom>
              <a:avLst/>
              <a:gdLst>
                <a:gd name="T0" fmla="*/ 2 w 81"/>
                <a:gd name="T1" fmla="*/ 1 h 158"/>
                <a:gd name="T2" fmla="*/ 0 w 81"/>
                <a:gd name="T3" fmla="*/ 1 h 158"/>
                <a:gd name="T4" fmla="*/ 2 w 81"/>
                <a:gd name="T5" fmla="*/ 1 h 158"/>
                <a:gd name="T6" fmla="*/ 2 w 81"/>
                <a:gd name="T7" fmla="*/ 1 h 158"/>
                <a:gd name="T8" fmla="*/ 2 w 81"/>
                <a:gd name="T9" fmla="*/ 1 h 158"/>
                <a:gd name="T10" fmla="*/ 2 w 81"/>
                <a:gd name="T11" fmla="*/ 1 h 158"/>
                <a:gd name="T12" fmla="*/ 2 w 81"/>
                <a:gd name="T13" fmla="*/ 1 h 158"/>
                <a:gd name="T14" fmla="*/ 2 w 81"/>
                <a:gd name="T15" fmla="*/ 1 h 158"/>
                <a:gd name="T16" fmla="*/ 2 w 81"/>
                <a:gd name="T17" fmla="*/ 1 h 158"/>
                <a:gd name="T18" fmla="*/ 2 w 81"/>
                <a:gd name="T19" fmla="*/ 1 h 158"/>
                <a:gd name="T20" fmla="*/ 2 w 81"/>
                <a:gd name="T21" fmla="*/ 1 h 158"/>
                <a:gd name="T22" fmla="*/ 2 w 81"/>
                <a:gd name="T23" fmla="*/ 1 h 158"/>
                <a:gd name="T24" fmla="*/ 2 w 81"/>
                <a:gd name="T25" fmla="*/ 1 h 158"/>
                <a:gd name="T26" fmla="*/ 2 w 81"/>
                <a:gd name="T27" fmla="*/ 1 h 158"/>
                <a:gd name="T28" fmla="*/ 2 w 81"/>
                <a:gd name="T29" fmla="*/ 1 h 158"/>
                <a:gd name="T30" fmla="*/ 2 w 81"/>
                <a:gd name="T31" fmla="*/ 1 h 158"/>
                <a:gd name="T32" fmla="*/ 2 w 81"/>
                <a:gd name="T33" fmla="*/ 1 h 158"/>
                <a:gd name="T34" fmla="*/ 2 w 81"/>
                <a:gd name="T35" fmla="*/ 1 h 158"/>
                <a:gd name="T36" fmla="*/ 2 w 81"/>
                <a:gd name="T37" fmla="*/ 1 h 158"/>
                <a:gd name="T38" fmla="*/ 2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6" name="Freeform 68"/>
            <p:cNvSpPr>
              <a:spLocks/>
            </p:cNvSpPr>
            <p:nvPr userDrawn="1"/>
          </p:nvSpPr>
          <p:spPr bwMode="invGray">
            <a:xfrm>
              <a:off x="4121" y="3053"/>
              <a:ext cx="64" cy="80"/>
            </a:xfrm>
            <a:custGeom>
              <a:avLst/>
              <a:gdLst>
                <a:gd name="T0" fmla="*/ 2 w 85"/>
                <a:gd name="T1" fmla="*/ 0 h 105"/>
                <a:gd name="T2" fmla="*/ 2 w 85"/>
                <a:gd name="T3" fmla="*/ 2 h 105"/>
                <a:gd name="T4" fmla="*/ 2 w 85"/>
                <a:gd name="T5" fmla="*/ 2 h 105"/>
                <a:gd name="T6" fmla="*/ 2 w 85"/>
                <a:gd name="T7" fmla="*/ 2 h 105"/>
                <a:gd name="T8" fmla="*/ 2 w 85"/>
                <a:gd name="T9" fmla="*/ 2 h 105"/>
                <a:gd name="T10" fmla="*/ 2 w 85"/>
                <a:gd name="T11" fmla="*/ 2 h 105"/>
                <a:gd name="T12" fmla="*/ 2 w 85"/>
                <a:gd name="T13" fmla="*/ 2 h 105"/>
                <a:gd name="T14" fmla="*/ 2 w 85"/>
                <a:gd name="T15" fmla="*/ 2 h 105"/>
                <a:gd name="T16" fmla="*/ 2 w 85"/>
                <a:gd name="T17" fmla="*/ 2 h 105"/>
                <a:gd name="T18" fmla="*/ 2 w 85"/>
                <a:gd name="T19" fmla="*/ 2 h 105"/>
                <a:gd name="T20" fmla="*/ 2 w 85"/>
                <a:gd name="T21" fmla="*/ 2 h 105"/>
                <a:gd name="T22" fmla="*/ 2 w 85"/>
                <a:gd name="T23" fmla="*/ 2 h 105"/>
                <a:gd name="T24" fmla="*/ 2 w 85"/>
                <a:gd name="T25" fmla="*/ 2 h 105"/>
                <a:gd name="T26" fmla="*/ 2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7" name="Freeform 69"/>
            <p:cNvSpPr>
              <a:spLocks/>
            </p:cNvSpPr>
            <p:nvPr userDrawn="1"/>
          </p:nvSpPr>
          <p:spPr bwMode="invGray">
            <a:xfrm>
              <a:off x="4197" y="3193"/>
              <a:ext cx="29" cy="51"/>
            </a:xfrm>
            <a:custGeom>
              <a:avLst/>
              <a:gdLst>
                <a:gd name="T0" fmla="*/ 2 w 38"/>
                <a:gd name="T1" fmla="*/ 2 h 66"/>
                <a:gd name="T2" fmla="*/ 2 w 38"/>
                <a:gd name="T3" fmla="*/ 2 h 66"/>
                <a:gd name="T4" fmla="*/ 2 w 38"/>
                <a:gd name="T5" fmla="*/ 2 h 66"/>
                <a:gd name="T6" fmla="*/ 2 w 38"/>
                <a:gd name="T7" fmla="*/ 2 h 66"/>
                <a:gd name="T8" fmla="*/ 2 w 38"/>
                <a:gd name="T9" fmla="*/ 2 h 66"/>
                <a:gd name="T10" fmla="*/ 2 w 38"/>
                <a:gd name="T11" fmla="*/ 2 h 66"/>
                <a:gd name="T12" fmla="*/ 2 w 38"/>
                <a:gd name="T13" fmla="*/ 1 h 66"/>
                <a:gd name="T14" fmla="*/ 2 w 38"/>
                <a:gd name="T15" fmla="*/ 2 h 66"/>
                <a:gd name="T16" fmla="*/ 2 w 38"/>
                <a:gd name="T17" fmla="*/ 2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8" name="Freeform 70"/>
            <p:cNvSpPr>
              <a:spLocks/>
            </p:cNvSpPr>
            <p:nvPr userDrawn="1"/>
          </p:nvSpPr>
          <p:spPr bwMode="invGray">
            <a:xfrm>
              <a:off x="4181" y="3275"/>
              <a:ext cx="18" cy="17"/>
            </a:xfrm>
            <a:custGeom>
              <a:avLst/>
              <a:gdLst>
                <a:gd name="T0" fmla="*/ 0 w 24"/>
                <a:gd name="T1" fmla="*/ 0 h 23"/>
                <a:gd name="T2" fmla="*/ 2 w 24"/>
                <a:gd name="T3" fmla="*/ 1 h 23"/>
                <a:gd name="T4" fmla="*/ 2 w 24"/>
                <a:gd name="T5" fmla="*/ 1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9" name="Freeform 71"/>
            <p:cNvSpPr>
              <a:spLocks/>
            </p:cNvSpPr>
            <p:nvPr userDrawn="1"/>
          </p:nvSpPr>
          <p:spPr bwMode="invGray">
            <a:xfrm>
              <a:off x="4208" y="3265"/>
              <a:ext cx="46" cy="37"/>
            </a:xfrm>
            <a:custGeom>
              <a:avLst/>
              <a:gdLst>
                <a:gd name="T0" fmla="*/ 2 w 60"/>
                <a:gd name="T1" fmla="*/ 0 h 49"/>
                <a:gd name="T2" fmla="*/ 0 w 60"/>
                <a:gd name="T3" fmla="*/ 2 h 49"/>
                <a:gd name="T4" fmla="*/ 2 w 60"/>
                <a:gd name="T5" fmla="*/ 2 h 49"/>
                <a:gd name="T6" fmla="*/ 2 w 60"/>
                <a:gd name="T7" fmla="*/ 2 h 49"/>
                <a:gd name="T8" fmla="*/ 2 w 60"/>
                <a:gd name="T9" fmla="*/ 2 h 49"/>
                <a:gd name="T10" fmla="*/ 2 w 60"/>
                <a:gd name="T11" fmla="*/ 2 h 49"/>
                <a:gd name="T12" fmla="*/ 2 w 60"/>
                <a:gd name="T13" fmla="*/ 2 h 49"/>
                <a:gd name="T14" fmla="*/ 2 w 60"/>
                <a:gd name="T15" fmla="*/ 2 h 49"/>
                <a:gd name="T16" fmla="*/ 2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0" name="Freeform 72"/>
            <p:cNvSpPr>
              <a:spLocks/>
            </p:cNvSpPr>
            <p:nvPr userDrawn="1"/>
          </p:nvSpPr>
          <p:spPr bwMode="invGray">
            <a:xfrm>
              <a:off x="4276" y="3336"/>
              <a:ext cx="25" cy="30"/>
            </a:xfrm>
            <a:custGeom>
              <a:avLst/>
              <a:gdLst>
                <a:gd name="T0" fmla="*/ 2 w 32"/>
                <a:gd name="T1" fmla="*/ 0 h 44"/>
                <a:gd name="T2" fmla="*/ 2 w 32"/>
                <a:gd name="T3" fmla="*/ 1 h 44"/>
                <a:gd name="T4" fmla="*/ 2 w 32"/>
                <a:gd name="T5" fmla="*/ 1 h 44"/>
                <a:gd name="T6" fmla="*/ 2 w 32"/>
                <a:gd name="T7" fmla="*/ 1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1" name="Freeform 73"/>
            <p:cNvSpPr>
              <a:spLocks/>
            </p:cNvSpPr>
            <p:nvPr userDrawn="1"/>
          </p:nvSpPr>
          <p:spPr bwMode="invGray">
            <a:xfrm>
              <a:off x="4544" y="3293"/>
              <a:ext cx="46" cy="43"/>
            </a:xfrm>
            <a:custGeom>
              <a:avLst/>
              <a:gdLst>
                <a:gd name="T0" fmla="*/ 2 w 61"/>
                <a:gd name="T1" fmla="*/ 0 h 63"/>
                <a:gd name="T2" fmla="*/ 0 w 61"/>
                <a:gd name="T3" fmla="*/ 1 h 63"/>
                <a:gd name="T4" fmla="*/ 2 w 61"/>
                <a:gd name="T5" fmla="*/ 1 h 63"/>
                <a:gd name="T6" fmla="*/ 2 w 61"/>
                <a:gd name="T7" fmla="*/ 1 h 63"/>
                <a:gd name="T8" fmla="*/ 2 w 61"/>
                <a:gd name="T9" fmla="*/ 1 h 63"/>
                <a:gd name="T10" fmla="*/ 2 w 61"/>
                <a:gd name="T11" fmla="*/ 1 h 63"/>
                <a:gd name="T12" fmla="*/ 2 w 61"/>
                <a:gd name="T13" fmla="*/ 1 h 63"/>
                <a:gd name="T14" fmla="*/ 2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2" name="Freeform 74"/>
            <p:cNvSpPr>
              <a:spLocks/>
            </p:cNvSpPr>
            <p:nvPr userDrawn="1"/>
          </p:nvSpPr>
          <p:spPr bwMode="invGray">
            <a:xfrm>
              <a:off x="4147" y="3352"/>
              <a:ext cx="47" cy="51"/>
            </a:xfrm>
            <a:custGeom>
              <a:avLst/>
              <a:gdLst>
                <a:gd name="T0" fmla="*/ 2 w 61"/>
                <a:gd name="T1" fmla="*/ 2 h 67"/>
                <a:gd name="T2" fmla="*/ 2 w 61"/>
                <a:gd name="T3" fmla="*/ 2 h 67"/>
                <a:gd name="T4" fmla="*/ 2 w 61"/>
                <a:gd name="T5" fmla="*/ 2 h 67"/>
                <a:gd name="T6" fmla="*/ 2 w 61"/>
                <a:gd name="T7" fmla="*/ 2 h 67"/>
                <a:gd name="T8" fmla="*/ 2 w 61"/>
                <a:gd name="T9" fmla="*/ 2 h 67"/>
                <a:gd name="T10" fmla="*/ 2 w 61"/>
                <a:gd name="T11" fmla="*/ 2 h 67"/>
                <a:gd name="T12" fmla="*/ 2 w 61"/>
                <a:gd name="T13" fmla="*/ 2 h 67"/>
                <a:gd name="T14" fmla="*/ 2 w 61"/>
                <a:gd name="T15" fmla="*/ 2 h 67"/>
                <a:gd name="T16" fmla="*/ 2 w 61"/>
                <a:gd name="T17" fmla="*/ 2 h 67"/>
                <a:gd name="T18" fmla="*/ 2 w 61"/>
                <a:gd name="T19" fmla="*/ 2 h 67"/>
                <a:gd name="T20" fmla="*/ 2 w 61"/>
                <a:gd name="T21" fmla="*/ 2 h 67"/>
                <a:gd name="T22" fmla="*/ 2 w 61"/>
                <a:gd name="T23" fmla="*/ 2 h 67"/>
                <a:gd name="T24" fmla="*/ 2 w 61"/>
                <a:gd name="T25" fmla="*/ 2 h 67"/>
                <a:gd name="T26" fmla="*/ 2 w 61"/>
                <a:gd name="T27" fmla="*/ 2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3" name="Freeform 75"/>
            <p:cNvSpPr>
              <a:spLocks/>
            </p:cNvSpPr>
            <p:nvPr userDrawn="1"/>
          </p:nvSpPr>
          <p:spPr bwMode="invGray">
            <a:xfrm>
              <a:off x="4098" y="3371"/>
              <a:ext cx="32" cy="27"/>
            </a:xfrm>
            <a:custGeom>
              <a:avLst/>
              <a:gdLst>
                <a:gd name="T0" fmla="*/ 1 w 43"/>
                <a:gd name="T1" fmla="*/ 2 h 36"/>
                <a:gd name="T2" fmla="*/ 1 w 43"/>
                <a:gd name="T3" fmla="*/ 2 h 36"/>
                <a:gd name="T4" fmla="*/ 1 w 43"/>
                <a:gd name="T5" fmla="*/ 2 h 36"/>
                <a:gd name="T6" fmla="*/ 1 w 43"/>
                <a:gd name="T7" fmla="*/ 2 h 36"/>
                <a:gd name="T8" fmla="*/ 1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4" name="Freeform 76"/>
            <p:cNvSpPr>
              <a:spLocks/>
            </p:cNvSpPr>
            <p:nvPr userDrawn="1"/>
          </p:nvSpPr>
          <p:spPr bwMode="invGray">
            <a:xfrm>
              <a:off x="4077" y="3342"/>
              <a:ext cx="24" cy="31"/>
            </a:xfrm>
            <a:custGeom>
              <a:avLst/>
              <a:gdLst>
                <a:gd name="T0" fmla="*/ 2 w 32"/>
                <a:gd name="T1" fmla="*/ 0 h 41"/>
                <a:gd name="T2" fmla="*/ 0 w 32"/>
                <a:gd name="T3" fmla="*/ 2 h 41"/>
                <a:gd name="T4" fmla="*/ 2 w 32"/>
                <a:gd name="T5" fmla="*/ 2 h 41"/>
                <a:gd name="T6" fmla="*/ 2 w 32"/>
                <a:gd name="T7" fmla="*/ 2 h 41"/>
                <a:gd name="T8" fmla="*/ 2 w 32"/>
                <a:gd name="T9" fmla="*/ 2 h 41"/>
                <a:gd name="T10" fmla="*/ 2 w 32"/>
                <a:gd name="T11" fmla="*/ 2 h 41"/>
                <a:gd name="T12" fmla="*/ 2 w 32"/>
                <a:gd name="T13" fmla="*/ 2 h 41"/>
                <a:gd name="T14" fmla="*/ 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5" name="Freeform 77"/>
            <p:cNvSpPr>
              <a:spLocks/>
            </p:cNvSpPr>
            <p:nvPr userDrawn="1"/>
          </p:nvSpPr>
          <p:spPr bwMode="invGray">
            <a:xfrm>
              <a:off x="4111" y="3352"/>
              <a:ext cx="32" cy="25"/>
            </a:xfrm>
            <a:custGeom>
              <a:avLst/>
              <a:gdLst>
                <a:gd name="T0" fmla="*/ 1 w 45"/>
                <a:gd name="T1" fmla="*/ 0 h 32"/>
                <a:gd name="T2" fmla="*/ 0 w 45"/>
                <a:gd name="T3" fmla="*/ 2 h 32"/>
                <a:gd name="T4" fmla="*/ 1 w 45"/>
                <a:gd name="T5" fmla="*/ 2 h 32"/>
                <a:gd name="T6" fmla="*/ 1 w 45"/>
                <a:gd name="T7" fmla="*/ 2 h 32"/>
                <a:gd name="T8" fmla="*/ 1 w 45"/>
                <a:gd name="T9" fmla="*/ 2 h 32"/>
                <a:gd name="T10" fmla="*/ 1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6" name="Freeform 78"/>
            <p:cNvSpPr>
              <a:spLocks/>
            </p:cNvSpPr>
            <p:nvPr userDrawn="1"/>
          </p:nvSpPr>
          <p:spPr bwMode="invGray">
            <a:xfrm>
              <a:off x="4062" y="3021"/>
              <a:ext cx="27" cy="55"/>
            </a:xfrm>
            <a:custGeom>
              <a:avLst/>
              <a:gdLst>
                <a:gd name="T0" fmla="*/ 2 w 35"/>
                <a:gd name="T1" fmla="*/ 0 h 74"/>
                <a:gd name="T2" fmla="*/ 2 w 35"/>
                <a:gd name="T3" fmla="*/ 1 h 74"/>
                <a:gd name="T4" fmla="*/ 2 w 35"/>
                <a:gd name="T5" fmla="*/ 1 h 74"/>
                <a:gd name="T6" fmla="*/ 0 w 35"/>
                <a:gd name="T7" fmla="*/ 1 h 74"/>
                <a:gd name="T8" fmla="*/ 2 w 35"/>
                <a:gd name="T9" fmla="*/ 1 h 74"/>
                <a:gd name="T10" fmla="*/ 2 w 35"/>
                <a:gd name="T11" fmla="*/ 1 h 74"/>
                <a:gd name="T12" fmla="*/ 2 w 35"/>
                <a:gd name="T13" fmla="*/ 1 h 74"/>
                <a:gd name="T14" fmla="*/ 2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7" name="Freeform 79"/>
            <p:cNvSpPr>
              <a:spLocks/>
            </p:cNvSpPr>
            <p:nvPr userDrawn="1"/>
          </p:nvSpPr>
          <p:spPr bwMode="invGray">
            <a:xfrm>
              <a:off x="4114" y="3012"/>
              <a:ext cx="19" cy="55"/>
            </a:xfrm>
            <a:custGeom>
              <a:avLst/>
              <a:gdLst>
                <a:gd name="T0" fmla="*/ 2 w 25"/>
                <a:gd name="T1" fmla="*/ 2 h 73"/>
                <a:gd name="T2" fmla="*/ 2 w 25"/>
                <a:gd name="T3" fmla="*/ 2 h 73"/>
                <a:gd name="T4" fmla="*/ 0 w 25"/>
                <a:gd name="T5" fmla="*/ 2 h 73"/>
                <a:gd name="T6" fmla="*/ 2 w 25"/>
                <a:gd name="T7" fmla="*/ 2 h 73"/>
                <a:gd name="T8" fmla="*/ 2 w 25"/>
                <a:gd name="T9" fmla="*/ 2 h 73"/>
                <a:gd name="T10" fmla="*/ 2 w 25"/>
                <a:gd name="T11" fmla="*/ 2 h 73"/>
                <a:gd name="T12" fmla="*/ 2 w 25"/>
                <a:gd name="T13" fmla="*/ 2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8" name="Freeform 80"/>
            <p:cNvSpPr>
              <a:spLocks/>
            </p:cNvSpPr>
            <p:nvPr userDrawn="1"/>
          </p:nvSpPr>
          <p:spPr bwMode="invGray">
            <a:xfrm>
              <a:off x="4135" y="2995"/>
              <a:ext cx="8" cy="25"/>
            </a:xfrm>
            <a:custGeom>
              <a:avLst/>
              <a:gdLst>
                <a:gd name="T0" fmla="*/ 1 w 14"/>
                <a:gd name="T1" fmla="*/ 0 h 33"/>
                <a:gd name="T2" fmla="*/ 1 w 14"/>
                <a:gd name="T3" fmla="*/ 2 h 33"/>
                <a:gd name="T4" fmla="*/ 1 w 14"/>
                <a:gd name="T5" fmla="*/ 2 h 33"/>
                <a:gd name="T6" fmla="*/ 1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9" name="Freeform 81"/>
            <p:cNvSpPr>
              <a:spLocks/>
            </p:cNvSpPr>
            <p:nvPr userDrawn="1"/>
          </p:nvSpPr>
          <p:spPr bwMode="invGray">
            <a:xfrm>
              <a:off x="4145" y="3007"/>
              <a:ext cx="22" cy="44"/>
            </a:xfrm>
            <a:custGeom>
              <a:avLst/>
              <a:gdLst>
                <a:gd name="T0" fmla="*/ 2 w 28"/>
                <a:gd name="T1" fmla="*/ 0 h 64"/>
                <a:gd name="T2" fmla="*/ 2 w 28"/>
                <a:gd name="T3" fmla="*/ 1 h 64"/>
                <a:gd name="T4" fmla="*/ 2 w 28"/>
                <a:gd name="T5" fmla="*/ 1 h 64"/>
                <a:gd name="T6" fmla="*/ 2 w 28"/>
                <a:gd name="T7" fmla="*/ 1 h 64"/>
                <a:gd name="T8" fmla="*/ 0 w 28"/>
                <a:gd name="T9" fmla="*/ 1 h 64"/>
                <a:gd name="T10" fmla="*/ 2 w 28"/>
                <a:gd name="T11" fmla="*/ 1 h 64"/>
                <a:gd name="T12" fmla="*/ 2 w 28"/>
                <a:gd name="T13" fmla="*/ 1 h 64"/>
                <a:gd name="T14" fmla="*/ 2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0" name="Freeform 82"/>
            <p:cNvSpPr>
              <a:spLocks/>
            </p:cNvSpPr>
            <p:nvPr userDrawn="1"/>
          </p:nvSpPr>
          <p:spPr bwMode="invGray">
            <a:xfrm>
              <a:off x="3876" y="3076"/>
              <a:ext cx="12" cy="27"/>
            </a:xfrm>
            <a:custGeom>
              <a:avLst/>
              <a:gdLst>
                <a:gd name="T0" fmla="*/ 2 w 16"/>
                <a:gd name="T1" fmla="*/ 2 h 36"/>
                <a:gd name="T2" fmla="*/ 0 w 16"/>
                <a:gd name="T3" fmla="*/ 2 h 36"/>
                <a:gd name="T4" fmla="*/ 2 w 16"/>
                <a:gd name="T5" fmla="*/ 2 h 36"/>
                <a:gd name="T6" fmla="*/ 2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1" name="Freeform 83"/>
            <p:cNvSpPr>
              <a:spLocks/>
            </p:cNvSpPr>
            <p:nvPr userDrawn="1"/>
          </p:nvSpPr>
          <p:spPr bwMode="invGray">
            <a:xfrm>
              <a:off x="3866" y="3053"/>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2" name="Freeform 84"/>
            <p:cNvSpPr>
              <a:spLocks/>
            </p:cNvSpPr>
            <p:nvPr userDrawn="1"/>
          </p:nvSpPr>
          <p:spPr bwMode="invGray">
            <a:xfrm>
              <a:off x="3862" y="3035"/>
              <a:ext cx="11" cy="14"/>
            </a:xfrm>
            <a:custGeom>
              <a:avLst/>
              <a:gdLst>
                <a:gd name="T0" fmla="*/ 1 w 16"/>
                <a:gd name="T1" fmla="*/ 1 h 19"/>
                <a:gd name="T2" fmla="*/ 0 w 16"/>
                <a:gd name="T3" fmla="*/ 1 h 19"/>
                <a:gd name="T4" fmla="*/ 1 w 16"/>
                <a:gd name="T5" fmla="*/ 1 h 19"/>
                <a:gd name="T6" fmla="*/ 1 w 16"/>
                <a:gd name="T7" fmla="*/ 1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3" name="Freeform 85"/>
            <p:cNvSpPr>
              <a:spLocks/>
            </p:cNvSpPr>
            <p:nvPr userDrawn="1"/>
          </p:nvSpPr>
          <p:spPr bwMode="invGray">
            <a:xfrm>
              <a:off x="3850" y="2995"/>
              <a:ext cx="11" cy="16"/>
            </a:xfrm>
            <a:custGeom>
              <a:avLst/>
              <a:gdLst>
                <a:gd name="T0" fmla="*/ 2 w 14"/>
                <a:gd name="T1" fmla="*/ 0 h 25"/>
                <a:gd name="T2" fmla="*/ 0 w 14"/>
                <a:gd name="T3" fmla="*/ 1 h 25"/>
                <a:gd name="T4" fmla="*/ 2 w 14"/>
                <a:gd name="T5" fmla="*/ 1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4" name="Freeform 86"/>
            <p:cNvSpPr>
              <a:spLocks/>
            </p:cNvSpPr>
            <p:nvPr userDrawn="1"/>
          </p:nvSpPr>
          <p:spPr bwMode="invGray">
            <a:xfrm>
              <a:off x="3852" y="3020"/>
              <a:ext cx="16" cy="13"/>
            </a:xfrm>
            <a:custGeom>
              <a:avLst/>
              <a:gdLst>
                <a:gd name="T0" fmla="*/ 1 w 22"/>
                <a:gd name="T1" fmla="*/ 0 h 18"/>
                <a:gd name="T2" fmla="*/ 1 w 22"/>
                <a:gd name="T3" fmla="*/ 1 h 18"/>
                <a:gd name="T4" fmla="*/ 1 w 22"/>
                <a:gd name="T5" fmla="*/ 1 h 18"/>
                <a:gd name="T6" fmla="*/ 1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5" name="Freeform 87"/>
            <p:cNvSpPr>
              <a:spLocks/>
            </p:cNvSpPr>
            <p:nvPr userDrawn="1"/>
          </p:nvSpPr>
          <p:spPr bwMode="invGray">
            <a:xfrm>
              <a:off x="4688" y="3643"/>
              <a:ext cx="46" cy="57"/>
            </a:xfrm>
            <a:custGeom>
              <a:avLst/>
              <a:gdLst>
                <a:gd name="T0" fmla="*/ 2 w 60"/>
                <a:gd name="T1" fmla="*/ 1 h 81"/>
                <a:gd name="T2" fmla="*/ 2 w 60"/>
                <a:gd name="T3" fmla="*/ 1 h 81"/>
                <a:gd name="T4" fmla="*/ 2 w 60"/>
                <a:gd name="T5" fmla="*/ 1 h 81"/>
                <a:gd name="T6" fmla="*/ 2 w 60"/>
                <a:gd name="T7" fmla="*/ 1 h 81"/>
                <a:gd name="T8" fmla="*/ 2 w 60"/>
                <a:gd name="T9" fmla="*/ 1 h 81"/>
                <a:gd name="T10" fmla="*/ 2 w 60"/>
                <a:gd name="T11" fmla="*/ 1 h 81"/>
                <a:gd name="T12" fmla="*/ 2 w 60"/>
                <a:gd name="T13" fmla="*/ 1 h 81"/>
                <a:gd name="T14" fmla="*/ 2 w 60"/>
                <a:gd name="T15" fmla="*/ 1 h 81"/>
                <a:gd name="T16" fmla="*/ 2 w 60"/>
                <a:gd name="T17" fmla="*/ 1 h 81"/>
                <a:gd name="T18" fmla="*/ 2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6" name="Freeform 88"/>
            <p:cNvSpPr>
              <a:spLocks/>
            </p:cNvSpPr>
            <p:nvPr userDrawn="1"/>
          </p:nvSpPr>
          <p:spPr bwMode="invGray">
            <a:xfrm>
              <a:off x="4919" y="3594"/>
              <a:ext cx="53" cy="46"/>
            </a:xfrm>
            <a:custGeom>
              <a:avLst/>
              <a:gdLst>
                <a:gd name="T0" fmla="*/ 1 w 71"/>
                <a:gd name="T1" fmla="*/ 2 h 61"/>
                <a:gd name="T2" fmla="*/ 1 w 71"/>
                <a:gd name="T3" fmla="*/ 2 h 61"/>
                <a:gd name="T4" fmla="*/ 1 w 71"/>
                <a:gd name="T5" fmla="*/ 2 h 61"/>
                <a:gd name="T6" fmla="*/ 1 w 71"/>
                <a:gd name="T7" fmla="*/ 2 h 61"/>
                <a:gd name="T8" fmla="*/ 1 w 71"/>
                <a:gd name="T9" fmla="*/ 2 h 61"/>
                <a:gd name="T10" fmla="*/ 1 w 71"/>
                <a:gd name="T11" fmla="*/ 2 h 61"/>
                <a:gd name="T12" fmla="*/ 1 w 71"/>
                <a:gd name="T13" fmla="*/ 0 h 61"/>
                <a:gd name="T14" fmla="*/ 1 w 71"/>
                <a:gd name="T15" fmla="*/ 2 h 61"/>
                <a:gd name="T16" fmla="*/ 1 w 71"/>
                <a:gd name="T17" fmla="*/ 2 h 61"/>
                <a:gd name="T18" fmla="*/ 1 w 71"/>
                <a:gd name="T19" fmla="*/ 2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7" name="Freeform 89"/>
            <p:cNvSpPr>
              <a:spLocks/>
            </p:cNvSpPr>
            <p:nvPr userDrawn="1"/>
          </p:nvSpPr>
          <p:spPr bwMode="invGray">
            <a:xfrm>
              <a:off x="4759" y="3569"/>
              <a:ext cx="17" cy="23"/>
            </a:xfrm>
            <a:custGeom>
              <a:avLst/>
              <a:gdLst>
                <a:gd name="T0" fmla="*/ 1 w 23"/>
                <a:gd name="T1" fmla="*/ 0 h 30"/>
                <a:gd name="T2" fmla="*/ 0 w 23"/>
                <a:gd name="T3" fmla="*/ 2 h 30"/>
                <a:gd name="T4" fmla="*/ 1 w 23"/>
                <a:gd name="T5" fmla="*/ 2 h 30"/>
                <a:gd name="T6" fmla="*/ 1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8" name="Freeform 90"/>
            <p:cNvSpPr>
              <a:spLocks/>
            </p:cNvSpPr>
            <p:nvPr userDrawn="1"/>
          </p:nvSpPr>
          <p:spPr bwMode="invGray">
            <a:xfrm>
              <a:off x="4751" y="3547"/>
              <a:ext cx="19" cy="17"/>
            </a:xfrm>
            <a:custGeom>
              <a:avLst/>
              <a:gdLst>
                <a:gd name="T0" fmla="*/ 1 w 26"/>
                <a:gd name="T1" fmla="*/ 0 h 23"/>
                <a:gd name="T2" fmla="*/ 0 w 26"/>
                <a:gd name="T3" fmla="*/ 1 h 23"/>
                <a:gd name="T4" fmla="*/ 1 w 26"/>
                <a:gd name="T5" fmla="*/ 1 h 23"/>
                <a:gd name="T6" fmla="*/ 1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9" name="Freeform 91"/>
            <p:cNvSpPr>
              <a:spLocks/>
            </p:cNvSpPr>
            <p:nvPr userDrawn="1"/>
          </p:nvSpPr>
          <p:spPr bwMode="invGray">
            <a:xfrm>
              <a:off x="4598" y="3352"/>
              <a:ext cx="24" cy="32"/>
            </a:xfrm>
            <a:custGeom>
              <a:avLst/>
              <a:gdLst>
                <a:gd name="T0" fmla="*/ 2 w 32"/>
                <a:gd name="T1" fmla="*/ 0 h 44"/>
                <a:gd name="T2" fmla="*/ 2 w 32"/>
                <a:gd name="T3" fmla="*/ 1 h 44"/>
                <a:gd name="T4" fmla="*/ 2 w 32"/>
                <a:gd name="T5" fmla="*/ 1 h 44"/>
                <a:gd name="T6" fmla="*/ 2 w 32"/>
                <a:gd name="T7" fmla="*/ 1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0" name="Freeform 92"/>
            <p:cNvSpPr>
              <a:spLocks/>
            </p:cNvSpPr>
            <p:nvPr userDrawn="1"/>
          </p:nvSpPr>
          <p:spPr bwMode="invGray">
            <a:xfrm>
              <a:off x="4632" y="3396"/>
              <a:ext cx="27" cy="33"/>
            </a:xfrm>
            <a:custGeom>
              <a:avLst/>
              <a:gdLst>
                <a:gd name="T0" fmla="*/ 2 w 34"/>
                <a:gd name="T1" fmla="*/ 0 h 44"/>
                <a:gd name="T2" fmla="*/ 2 w 34"/>
                <a:gd name="T3" fmla="*/ 2 h 44"/>
                <a:gd name="T4" fmla="*/ 2 w 34"/>
                <a:gd name="T5" fmla="*/ 2 h 44"/>
                <a:gd name="T6" fmla="*/ 2 w 34"/>
                <a:gd name="T7" fmla="*/ 2 h 44"/>
                <a:gd name="T8" fmla="*/ 2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1" name="Freeform 93"/>
            <p:cNvSpPr>
              <a:spLocks/>
            </p:cNvSpPr>
            <p:nvPr userDrawn="1"/>
          </p:nvSpPr>
          <p:spPr bwMode="invGray">
            <a:xfrm>
              <a:off x="4659" y="3459"/>
              <a:ext cx="28" cy="28"/>
            </a:xfrm>
            <a:custGeom>
              <a:avLst/>
              <a:gdLst>
                <a:gd name="T0" fmla="*/ 1 w 38"/>
                <a:gd name="T1" fmla="*/ 2 h 37"/>
                <a:gd name="T2" fmla="*/ 1 w 38"/>
                <a:gd name="T3" fmla="*/ 2 h 37"/>
                <a:gd name="T4" fmla="*/ 1 w 38"/>
                <a:gd name="T5" fmla="*/ 2 h 37"/>
                <a:gd name="T6" fmla="*/ 1 w 38"/>
                <a:gd name="T7" fmla="*/ 2 h 37"/>
                <a:gd name="T8" fmla="*/ 1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2" name="Freeform 94"/>
            <p:cNvSpPr>
              <a:spLocks/>
            </p:cNvSpPr>
            <p:nvPr userDrawn="1"/>
          </p:nvSpPr>
          <p:spPr bwMode="invGray">
            <a:xfrm>
              <a:off x="4693" y="3448"/>
              <a:ext cx="28" cy="27"/>
            </a:xfrm>
            <a:custGeom>
              <a:avLst/>
              <a:gdLst>
                <a:gd name="T0" fmla="*/ 1 w 38"/>
                <a:gd name="T1" fmla="*/ 2 h 34"/>
                <a:gd name="T2" fmla="*/ 1 w 38"/>
                <a:gd name="T3" fmla="*/ 2 h 34"/>
                <a:gd name="T4" fmla="*/ 1 w 38"/>
                <a:gd name="T5" fmla="*/ 2 h 34"/>
                <a:gd name="T6" fmla="*/ 1 w 38"/>
                <a:gd name="T7" fmla="*/ 2 h 34"/>
                <a:gd name="T8" fmla="*/ 1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3" name="Freeform 95"/>
            <p:cNvSpPr>
              <a:spLocks/>
            </p:cNvSpPr>
            <p:nvPr userDrawn="1"/>
          </p:nvSpPr>
          <p:spPr bwMode="invGray">
            <a:xfrm>
              <a:off x="4683" y="3413"/>
              <a:ext cx="27" cy="17"/>
            </a:xfrm>
            <a:custGeom>
              <a:avLst/>
              <a:gdLst>
                <a:gd name="T0" fmla="*/ 2 w 35"/>
                <a:gd name="T1" fmla="*/ 1 h 27"/>
                <a:gd name="T2" fmla="*/ 2 w 35"/>
                <a:gd name="T3" fmla="*/ 1 h 27"/>
                <a:gd name="T4" fmla="*/ 2 w 35"/>
                <a:gd name="T5" fmla="*/ 1 h 27"/>
                <a:gd name="T6" fmla="*/ 2 w 35"/>
                <a:gd name="T7" fmla="*/ 1 h 27"/>
                <a:gd name="T8" fmla="*/ 2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4" name="Freeform 96"/>
            <p:cNvSpPr>
              <a:spLocks/>
            </p:cNvSpPr>
            <p:nvPr userDrawn="1"/>
          </p:nvSpPr>
          <p:spPr bwMode="invGray">
            <a:xfrm>
              <a:off x="4657" y="3388"/>
              <a:ext cx="26" cy="35"/>
            </a:xfrm>
            <a:custGeom>
              <a:avLst/>
              <a:gdLst>
                <a:gd name="T0" fmla="*/ 1 w 35"/>
                <a:gd name="T1" fmla="*/ 1 h 47"/>
                <a:gd name="T2" fmla="*/ 1 w 35"/>
                <a:gd name="T3" fmla="*/ 1 h 47"/>
                <a:gd name="T4" fmla="*/ 1 w 35"/>
                <a:gd name="T5" fmla="*/ 1 h 47"/>
                <a:gd name="T6" fmla="*/ 1 w 35"/>
                <a:gd name="T7" fmla="*/ 1 h 47"/>
                <a:gd name="T8" fmla="*/ 1 w 35"/>
                <a:gd name="T9" fmla="*/ 1 h 47"/>
                <a:gd name="T10" fmla="*/ 1 w 35"/>
                <a:gd name="T11" fmla="*/ 1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5" name="Freeform 97"/>
            <p:cNvSpPr>
              <a:spLocks/>
            </p:cNvSpPr>
            <p:nvPr userDrawn="1"/>
          </p:nvSpPr>
          <p:spPr bwMode="invGray">
            <a:xfrm>
              <a:off x="4625" y="3372"/>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6" name="Freeform 98"/>
            <p:cNvSpPr>
              <a:spLocks/>
            </p:cNvSpPr>
            <p:nvPr userDrawn="1"/>
          </p:nvSpPr>
          <p:spPr bwMode="invGray">
            <a:xfrm>
              <a:off x="4665" y="3425"/>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7" name="Freeform 99"/>
            <p:cNvSpPr>
              <a:spLocks/>
            </p:cNvSpPr>
            <p:nvPr userDrawn="1"/>
          </p:nvSpPr>
          <p:spPr bwMode="invGray">
            <a:xfrm>
              <a:off x="3055" y="2051"/>
              <a:ext cx="141" cy="108"/>
            </a:xfrm>
            <a:custGeom>
              <a:avLst/>
              <a:gdLst>
                <a:gd name="T0" fmla="*/ 1 w 189"/>
                <a:gd name="T1" fmla="*/ 2 h 144"/>
                <a:gd name="T2" fmla="*/ 1 w 189"/>
                <a:gd name="T3" fmla="*/ 2 h 144"/>
                <a:gd name="T4" fmla="*/ 1 w 189"/>
                <a:gd name="T5" fmla="*/ 2 h 144"/>
                <a:gd name="T6" fmla="*/ 1 w 189"/>
                <a:gd name="T7" fmla="*/ 2 h 144"/>
                <a:gd name="T8" fmla="*/ 1 w 189"/>
                <a:gd name="T9" fmla="*/ 2 h 144"/>
                <a:gd name="T10" fmla="*/ 1 w 189"/>
                <a:gd name="T11" fmla="*/ 2 h 144"/>
                <a:gd name="T12" fmla="*/ 1 w 189"/>
                <a:gd name="T13" fmla="*/ 2 h 144"/>
                <a:gd name="T14" fmla="*/ 1 w 189"/>
                <a:gd name="T15" fmla="*/ 2 h 144"/>
                <a:gd name="T16" fmla="*/ 1 w 189"/>
                <a:gd name="T17" fmla="*/ 2 h 144"/>
                <a:gd name="T18" fmla="*/ 1 w 189"/>
                <a:gd name="T19" fmla="*/ 2 h 144"/>
                <a:gd name="T20" fmla="*/ 1 w 189"/>
                <a:gd name="T21" fmla="*/ 2 h 144"/>
                <a:gd name="T22" fmla="*/ 1 w 189"/>
                <a:gd name="T23" fmla="*/ 2 h 144"/>
                <a:gd name="T24" fmla="*/ 1 w 189"/>
                <a:gd name="T25" fmla="*/ 2 h 144"/>
                <a:gd name="T26" fmla="*/ 1 w 189"/>
                <a:gd name="T27" fmla="*/ 2 h 144"/>
                <a:gd name="T28" fmla="*/ 1 w 189"/>
                <a:gd name="T29" fmla="*/ 2 h 144"/>
                <a:gd name="T30" fmla="*/ 1 w 189"/>
                <a:gd name="T31" fmla="*/ 2 h 144"/>
                <a:gd name="T32" fmla="*/ 1 w 189"/>
                <a:gd name="T33" fmla="*/ 2 h 144"/>
                <a:gd name="T34" fmla="*/ 1 w 189"/>
                <a:gd name="T35" fmla="*/ 2 h 144"/>
                <a:gd name="T36" fmla="*/ 1 w 189"/>
                <a:gd name="T37" fmla="*/ 2 h 144"/>
                <a:gd name="T38" fmla="*/ 1 w 189"/>
                <a:gd name="T39" fmla="*/ 2 h 144"/>
                <a:gd name="T40" fmla="*/ 1 w 189"/>
                <a:gd name="T41" fmla="*/ 2 h 144"/>
                <a:gd name="T42" fmla="*/ 1 w 189"/>
                <a:gd name="T43" fmla="*/ 2 h 144"/>
                <a:gd name="T44" fmla="*/ 1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8" name="Freeform 100"/>
            <p:cNvSpPr>
              <a:spLocks/>
            </p:cNvSpPr>
            <p:nvPr userDrawn="1"/>
          </p:nvSpPr>
          <p:spPr bwMode="invGray">
            <a:xfrm>
              <a:off x="3139" y="2155"/>
              <a:ext cx="39" cy="12"/>
            </a:xfrm>
            <a:custGeom>
              <a:avLst/>
              <a:gdLst>
                <a:gd name="T0" fmla="*/ 1 w 53"/>
                <a:gd name="T1" fmla="*/ 0 h 17"/>
                <a:gd name="T2" fmla="*/ 1 w 53"/>
                <a:gd name="T3" fmla="*/ 1 h 17"/>
                <a:gd name="T4" fmla="*/ 1 w 53"/>
                <a:gd name="T5" fmla="*/ 1 h 17"/>
                <a:gd name="T6" fmla="*/ 1 w 53"/>
                <a:gd name="T7" fmla="*/ 1 h 17"/>
                <a:gd name="T8" fmla="*/ 1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9" name="Freeform 101"/>
            <p:cNvSpPr>
              <a:spLocks/>
            </p:cNvSpPr>
            <p:nvPr userDrawn="1"/>
          </p:nvSpPr>
          <p:spPr bwMode="invGray">
            <a:xfrm>
              <a:off x="3344" y="1999"/>
              <a:ext cx="42" cy="27"/>
            </a:xfrm>
            <a:custGeom>
              <a:avLst/>
              <a:gdLst>
                <a:gd name="T0" fmla="*/ 1 w 57"/>
                <a:gd name="T1" fmla="*/ 1 h 37"/>
                <a:gd name="T2" fmla="*/ 1 w 57"/>
                <a:gd name="T3" fmla="*/ 1 h 37"/>
                <a:gd name="T4" fmla="*/ 1 w 57"/>
                <a:gd name="T5" fmla="*/ 1 h 37"/>
                <a:gd name="T6" fmla="*/ 1 w 57"/>
                <a:gd name="T7" fmla="*/ 1 h 37"/>
                <a:gd name="T8" fmla="*/ 1 w 57"/>
                <a:gd name="T9" fmla="*/ 0 h 37"/>
                <a:gd name="T10" fmla="*/ 1 w 57"/>
                <a:gd name="T11" fmla="*/ 1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0" name="Freeform 102"/>
            <p:cNvSpPr>
              <a:spLocks/>
            </p:cNvSpPr>
            <p:nvPr userDrawn="1"/>
          </p:nvSpPr>
          <p:spPr bwMode="invGray">
            <a:xfrm>
              <a:off x="3374" y="2011"/>
              <a:ext cx="50" cy="16"/>
            </a:xfrm>
            <a:custGeom>
              <a:avLst/>
              <a:gdLst>
                <a:gd name="T0" fmla="*/ 1 w 68"/>
                <a:gd name="T1" fmla="*/ 0 h 26"/>
                <a:gd name="T2" fmla="*/ 1 w 68"/>
                <a:gd name="T3" fmla="*/ 1 h 26"/>
                <a:gd name="T4" fmla="*/ 1 w 68"/>
                <a:gd name="T5" fmla="*/ 1 h 26"/>
                <a:gd name="T6" fmla="*/ 1 w 68"/>
                <a:gd name="T7" fmla="*/ 1 h 26"/>
                <a:gd name="T8" fmla="*/ 1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1" name="Freeform 103"/>
            <p:cNvSpPr>
              <a:spLocks/>
            </p:cNvSpPr>
            <p:nvPr userDrawn="1"/>
          </p:nvSpPr>
          <p:spPr bwMode="invGray">
            <a:xfrm>
              <a:off x="3428" y="2015"/>
              <a:ext cx="49" cy="32"/>
            </a:xfrm>
            <a:custGeom>
              <a:avLst/>
              <a:gdLst>
                <a:gd name="T0" fmla="*/ 1 w 66"/>
                <a:gd name="T1" fmla="*/ 1 h 43"/>
                <a:gd name="T2" fmla="*/ 1 w 66"/>
                <a:gd name="T3" fmla="*/ 1 h 43"/>
                <a:gd name="T4" fmla="*/ 1 w 66"/>
                <a:gd name="T5" fmla="*/ 1 h 43"/>
                <a:gd name="T6" fmla="*/ 1 w 66"/>
                <a:gd name="T7" fmla="*/ 1 h 43"/>
                <a:gd name="T8" fmla="*/ 1 w 66"/>
                <a:gd name="T9" fmla="*/ 1 h 43"/>
                <a:gd name="T10" fmla="*/ 1 w 66"/>
                <a:gd name="T11" fmla="*/ 1 h 43"/>
                <a:gd name="T12" fmla="*/ 1 w 66"/>
                <a:gd name="T13" fmla="*/ 1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2" name="Freeform 104"/>
            <p:cNvSpPr>
              <a:spLocks/>
            </p:cNvSpPr>
            <p:nvPr userDrawn="1"/>
          </p:nvSpPr>
          <p:spPr bwMode="invGray">
            <a:xfrm>
              <a:off x="3777" y="2042"/>
              <a:ext cx="88" cy="31"/>
            </a:xfrm>
            <a:custGeom>
              <a:avLst/>
              <a:gdLst>
                <a:gd name="T0" fmla="*/ 2 w 117"/>
                <a:gd name="T1" fmla="*/ 0 h 41"/>
                <a:gd name="T2" fmla="*/ 2 w 117"/>
                <a:gd name="T3" fmla="*/ 2 h 41"/>
                <a:gd name="T4" fmla="*/ 2 w 117"/>
                <a:gd name="T5" fmla="*/ 2 h 41"/>
                <a:gd name="T6" fmla="*/ 2 w 117"/>
                <a:gd name="T7" fmla="*/ 2 h 41"/>
                <a:gd name="T8" fmla="*/ 2 w 117"/>
                <a:gd name="T9" fmla="*/ 2 h 41"/>
                <a:gd name="T10" fmla="*/ 2 w 117"/>
                <a:gd name="T11" fmla="*/ 2 h 41"/>
                <a:gd name="T12" fmla="*/ 2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3" name="Freeform 105"/>
            <p:cNvSpPr>
              <a:spLocks/>
            </p:cNvSpPr>
            <p:nvPr userDrawn="1"/>
          </p:nvSpPr>
          <p:spPr bwMode="invGray">
            <a:xfrm>
              <a:off x="3867" y="2041"/>
              <a:ext cx="43" cy="26"/>
            </a:xfrm>
            <a:custGeom>
              <a:avLst/>
              <a:gdLst>
                <a:gd name="T0" fmla="*/ 1 w 62"/>
                <a:gd name="T1" fmla="*/ 2 h 32"/>
                <a:gd name="T2" fmla="*/ 1 w 62"/>
                <a:gd name="T3" fmla="*/ 2 h 32"/>
                <a:gd name="T4" fmla="*/ 1 w 62"/>
                <a:gd name="T5" fmla="*/ 2 h 32"/>
                <a:gd name="T6" fmla="*/ 1 w 62"/>
                <a:gd name="T7" fmla="*/ 2 h 32"/>
                <a:gd name="T8" fmla="*/ 1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4" name="Freeform 106"/>
            <p:cNvSpPr>
              <a:spLocks/>
            </p:cNvSpPr>
            <p:nvPr userDrawn="1"/>
          </p:nvSpPr>
          <p:spPr bwMode="invGray">
            <a:xfrm>
              <a:off x="3846" y="2070"/>
              <a:ext cx="37" cy="17"/>
            </a:xfrm>
            <a:custGeom>
              <a:avLst/>
              <a:gdLst>
                <a:gd name="T0" fmla="*/ 2 w 49"/>
                <a:gd name="T1" fmla="*/ 1 h 23"/>
                <a:gd name="T2" fmla="*/ 2 w 49"/>
                <a:gd name="T3" fmla="*/ 1 h 23"/>
                <a:gd name="T4" fmla="*/ 2 w 49"/>
                <a:gd name="T5" fmla="*/ 1 h 23"/>
                <a:gd name="T6" fmla="*/ 2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5" name="Freeform 107"/>
            <p:cNvSpPr>
              <a:spLocks/>
            </p:cNvSpPr>
            <p:nvPr userDrawn="1"/>
          </p:nvSpPr>
          <p:spPr bwMode="invGray">
            <a:xfrm>
              <a:off x="4098" y="2294"/>
              <a:ext cx="74" cy="111"/>
            </a:xfrm>
            <a:custGeom>
              <a:avLst/>
              <a:gdLst>
                <a:gd name="T0" fmla="*/ 1 w 102"/>
                <a:gd name="T1" fmla="*/ 0 h 152"/>
                <a:gd name="T2" fmla="*/ 0 w 102"/>
                <a:gd name="T3" fmla="*/ 1 h 152"/>
                <a:gd name="T4" fmla="*/ 1 w 102"/>
                <a:gd name="T5" fmla="*/ 1 h 152"/>
                <a:gd name="T6" fmla="*/ 1 w 102"/>
                <a:gd name="T7" fmla="*/ 1 h 152"/>
                <a:gd name="T8" fmla="*/ 1 w 102"/>
                <a:gd name="T9" fmla="*/ 1 h 152"/>
                <a:gd name="T10" fmla="*/ 1 w 102"/>
                <a:gd name="T11" fmla="*/ 1 h 152"/>
                <a:gd name="T12" fmla="*/ 1 w 102"/>
                <a:gd name="T13" fmla="*/ 1 h 152"/>
                <a:gd name="T14" fmla="*/ 1 w 102"/>
                <a:gd name="T15" fmla="*/ 1 h 152"/>
                <a:gd name="T16" fmla="*/ 1 w 102"/>
                <a:gd name="T17" fmla="*/ 1 h 152"/>
                <a:gd name="T18" fmla="*/ 1 w 102"/>
                <a:gd name="T19" fmla="*/ 1 h 152"/>
                <a:gd name="T20" fmla="*/ 1 w 102"/>
                <a:gd name="T21" fmla="*/ 1 h 152"/>
                <a:gd name="T22" fmla="*/ 1 w 102"/>
                <a:gd name="T23" fmla="*/ 1 h 152"/>
                <a:gd name="T24" fmla="*/ 1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6" name="Freeform 108"/>
            <p:cNvSpPr>
              <a:spLocks/>
            </p:cNvSpPr>
            <p:nvPr userDrawn="1"/>
          </p:nvSpPr>
          <p:spPr bwMode="invGray">
            <a:xfrm>
              <a:off x="4159" y="2412"/>
              <a:ext cx="55" cy="80"/>
            </a:xfrm>
            <a:custGeom>
              <a:avLst/>
              <a:gdLst>
                <a:gd name="T0" fmla="*/ 1 w 74"/>
                <a:gd name="T1" fmla="*/ 2 h 103"/>
                <a:gd name="T2" fmla="*/ 1 w 74"/>
                <a:gd name="T3" fmla="*/ 2 h 103"/>
                <a:gd name="T4" fmla="*/ 1 w 74"/>
                <a:gd name="T5" fmla="*/ 2 h 103"/>
                <a:gd name="T6" fmla="*/ 1 w 74"/>
                <a:gd name="T7" fmla="*/ 2 h 103"/>
                <a:gd name="T8" fmla="*/ 1 w 74"/>
                <a:gd name="T9" fmla="*/ 2 h 103"/>
                <a:gd name="T10" fmla="*/ 1 w 74"/>
                <a:gd name="T11" fmla="*/ 2 h 103"/>
                <a:gd name="T12" fmla="*/ 0 w 74"/>
                <a:gd name="T13" fmla="*/ 2 h 103"/>
                <a:gd name="T14" fmla="*/ 1 w 74"/>
                <a:gd name="T15" fmla="*/ 2 h 103"/>
                <a:gd name="T16" fmla="*/ 1 w 74"/>
                <a:gd name="T17" fmla="*/ 2 h 103"/>
                <a:gd name="T18" fmla="*/ 1 w 74"/>
                <a:gd name="T19" fmla="*/ 2 h 103"/>
                <a:gd name="T20" fmla="*/ 1 w 74"/>
                <a:gd name="T21" fmla="*/ 2 h 103"/>
                <a:gd name="T22" fmla="*/ 1 w 74"/>
                <a:gd name="T23" fmla="*/ 2 h 103"/>
                <a:gd name="T24" fmla="*/ 1 w 74"/>
                <a:gd name="T25" fmla="*/ 2 h 103"/>
                <a:gd name="T26" fmla="*/ 1 w 74"/>
                <a:gd name="T27" fmla="*/ 2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7" name="Freeform 109"/>
            <p:cNvSpPr>
              <a:spLocks/>
            </p:cNvSpPr>
            <p:nvPr userDrawn="1"/>
          </p:nvSpPr>
          <p:spPr bwMode="invGray">
            <a:xfrm>
              <a:off x="4123" y="2492"/>
              <a:ext cx="109" cy="191"/>
            </a:xfrm>
            <a:custGeom>
              <a:avLst/>
              <a:gdLst>
                <a:gd name="T0" fmla="*/ 1 w 146"/>
                <a:gd name="T1" fmla="*/ 2 h 252"/>
                <a:gd name="T2" fmla="*/ 1 w 146"/>
                <a:gd name="T3" fmla="*/ 2 h 252"/>
                <a:gd name="T4" fmla="*/ 1 w 146"/>
                <a:gd name="T5" fmla="*/ 2 h 252"/>
                <a:gd name="T6" fmla="*/ 1 w 146"/>
                <a:gd name="T7" fmla="*/ 2 h 252"/>
                <a:gd name="T8" fmla="*/ 1 w 146"/>
                <a:gd name="T9" fmla="*/ 2 h 252"/>
                <a:gd name="T10" fmla="*/ 1 w 146"/>
                <a:gd name="T11" fmla="*/ 2 h 252"/>
                <a:gd name="T12" fmla="*/ 1 w 146"/>
                <a:gd name="T13" fmla="*/ 2 h 252"/>
                <a:gd name="T14" fmla="*/ 1 w 146"/>
                <a:gd name="T15" fmla="*/ 2 h 252"/>
                <a:gd name="T16" fmla="*/ 1 w 146"/>
                <a:gd name="T17" fmla="*/ 2 h 252"/>
                <a:gd name="T18" fmla="*/ 1 w 146"/>
                <a:gd name="T19" fmla="*/ 2 h 252"/>
                <a:gd name="T20" fmla="*/ 1 w 146"/>
                <a:gd name="T21" fmla="*/ 2 h 252"/>
                <a:gd name="T22" fmla="*/ 1 w 146"/>
                <a:gd name="T23" fmla="*/ 2 h 252"/>
                <a:gd name="T24" fmla="*/ 1 w 146"/>
                <a:gd name="T25" fmla="*/ 2 h 252"/>
                <a:gd name="T26" fmla="*/ 1 w 146"/>
                <a:gd name="T27" fmla="*/ 2 h 252"/>
                <a:gd name="T28" fmla="*/ 1 w 146"/>
                <a:gd name="T29" fmla="*/ 2 h 252"/>
                <a:gd name="T30" fmla="*/ 1 w 146"/>
                <a:gd name="T31" fmla="*/ 2 h 252"/>
                <a:gd name="T32" fmla="*/ 1 w 146"/>
                <a:gd name="T33" fmla="*/ 2 h 252"/>
                <a:gd name="T34" fmla="*/ 1 w 146"/>
                <a:gd name="T35" fmla="*/ 2 h 252"/>
                <a:gd name="T36" fmla="*/ 1 w 146"/>
                <a:gd name="T37" fmla="*/ 2 h 252"/>
                <a:gd name="T38" fmla="*/ 1 w 146"/>
                <a:gd name="T39" fmla="*/ 2 h 252"/>
                <a:gd name="T40" fmla="*/ 1 w 146"/>
                <a:gd name="T41" fmla="*/ 2 h 252"/>
                <a:gd name="T42" fmla="*/ 1 w 146"/>
                <a:gd name="T43" fmla="*/ 2 h 252"/>
                <a:gd name="T44" fmla="*/ 1 w 146"/>
                <a:gd name="T45" fmla="*/ 2 h 252"/>
                <a:gd name="T46" fmla="*/ 1 w 146"/>
                <a:gd name="T47" fmla="*/ 2 h 252"/>
                <a:gd name="T48" fmla="*/ 1 w 146"/>
                <a:gd name="T49" fmla="*/ 0 h 252"/>
                <a:gd name="T50" fmla="*/ 1 w 146"/>
                <a:gd name="T51" fmla="*/ 2 h 252"/>
                <a:gd name="T52" fmla="*/ 1 w 146"/>
                <a:gd name="T53" fmla="*/ 2 h 252"/>
                <a:gd name="T54" fmla="*/ 1 w 146"/>
                <a:gd name="T55" fmla="*/ 2 h 252"/>
                <a:gd name="T56" fmla="*/ 1 w 146"/>
                <a:gd name="T57" fmla="*/ 2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8" name="Freeform 110"/>
            <p:cNvSpPr>
              <a:spLocks/>
            </p:cNvSpPr>
            <p:nvPr userDrawn="1"/>
          </p:nvSpPr>
          <p:spPr bwMode="invGray">
            <a:xfrm>
              <a:off x="3062" y="1988"/>
              <a:ext cx="50" cy="30"/>
            </a:xfrm>
            <a:custGeom>
              <a:avLst/>
              <a:gdLst>
                <a:gd name="T0" fmla="*/ 1 w 70"/>
                <a:gd name="T1" fmla="*/ 0 h 40"/>
                <a:gd name="T2" fmla="*/ 1 w 70"/>
                <a:gd name="T3" fmla="*/ 2 h 40"/>
                <a:gd name="T4" fmla="*/ 1 w 70"/>
                <a:gd name="T5" fmla="*/ 2 h 40"/>
                <a:gd name="T6" fmla="*/ 1 w 70"/>
                <a:gd name="T7" fmla="*/ 2 h 40"/>
                <a:gd name="T8" fmla="*/ 1 w 70"/>
                <a:gd name="T9" fmla="*/ 2 h 40"/>
                <a:gd name="T10" fmla="*/ 1 w 70"/>
                <a:gd name="T11" fmla="*/ 2 h 40"/>
                <a:gd name="T12" fmla="*/ 1 w 70"/>
                <a:gd name="T13" fmla="*/ 2 h 40"/>
                <a:gd name="T14" fmla="*/ 1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9" name="Freeform 111"/>
            <p:cNvSpPr>
              <a:spLocks/>
            </p:cNvSpPr>
            <p:nvPr userDrawn="1"/>
          </p:nvSpPr>
          <p:spPr bwMode="invGray">
            <a:xfrm>
              <a:off x="2955" y="1997"/>
              <a:ext cx="19" cy="22"/>
            </a:xfrm>
            <a:custGeom>
              <a:avLst/>
              <a:gdLst>
                <a:gd name="T0" fmla="*/ 1 w 26"/>
                <a:gd name="T1" fmla="*/ 0 h 29"/>
                <a:gd name="T2" fmla="*/ 0 w 26"/>
                <a:gd name="T3" fmla="*/ 2 h 29"/>
                <a:gd name="T4" fmla="*/ 1 w 26"/>
                <a:gd name="T5" fmla="*/ 2 h 29"/>
                <a:gd name="T6" fmla="*/ 1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0" name="Freeform 112"/>
            <p:cNvSpPr>
              <a:spLocks/>
            </p:cNvSpPr>
            <p:nvPr userDrawn="1"/>
          </p:nvSpPr>
          <p:spPr bwMode="invGray">
            <a:xfrm>
              <a:off x="2979" y="1996"/>
              <a:ext cx="37" cy="27"/>
            </a:xfrm>
            <a:custGeom>
              <a:avLst/>
              <a:gdLst>
                <a:gd name="T0" fmla="*/ 2 w 49"/>
                <a:gd name="T1" fmla="*/ 2 h 36"/>
                <a:gd name="T2" fmla="*/ 0 w 49"/>
                <a:gd name="T3" fmla="*/ 2 h 36"/>
                <a:gd name="T4" fmla="*/ 2 w 49"/>
                <a:gd name="T5" fmla="*/ 2 h 36"/>
                <a:gd name="T6" fmla="*/ 2 w 49"/>
                <a:gd name="T7" fmla="*/ 2 h 36"/>
                <a:gd name="T8" fmla="*/ 2 w 49"/>
                <a:gd name="T9" fmla="*/ 2 h 36"/>
                <a:gd name="T10" fmla="*/ 2 w 49"/>
                <a:gd name="T11" fmla="*/ 2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1" name="Freeform 113"/>
            <p:cNvSpPr>
              <a:spLocks/>
            </p:cNvSpPr>
            <p:nvPr userDrawn="1"/>
          </p:nvSpPr>
          <p:spPr bwMode="invGray">
            <a:xfrm>
              <a:off x="3040" y="1987"/>
              <a:ext cx="20" cy="16"/>
            </a:xfrm>
            <a:custGeom>
              <a:avLst/>
              <a:gdLst>
                <a:gd name="T0" fmla="*/ 1 w 27"/>
                <a:gd name="T1" fmla="*/ 0 h 22"/>
                <a:gd name="T2" fmla="*/ 1 w 27"/>
                <a:gd name="T3" fmla="*/ 1 h 22"/>
                <a:gd name="T4" fmla="*/ 1 w 27"/>
                <a:gd name="T5" fmla="*/ 1 h 22"/>
                <a:gd name="T6" fmla="*/ 1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2" name="Freeform 114"/>
            <p:cNvSpPr>
              <a:spLocks/>
            </p:cNvSpPr>
            <p:nvPr userDrawn="1"/>
          </p:nvSpPr>
          <p:spPr bwMode="invGray">
            <a:xfrm>
              <a:off x="3023" y="2005"/>
              <a:ext cx="15" cy="13"/>
            </a:xfrm>
            <a:custGeom>
              <a:avLst/>
              <a:gdLst>
                <a:gd name="T0" fmla="*/ 2 w 20"/>
                <a:gd name="T1" fmla="*/ 0 h 18"/>
                <a:gd name="T2" fmla="*/ 2 w 20"/>
                <a:gd name="T3" fmla="*/ 1 h 18"/>
                <a:gd name="T4" fmla="*/ 2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3" name="Freeform 115"/>
            <p:cNvSpPr>
              <a:spLocks/>
            </p:cNvSpPr>
            <p:nvPr userDrawn="1"/>
          </p:nvSpPr>
          <p:spPr bwMode="invGray">
            <a:xfrm>
              <a:off x="4162" y="2021"/>
              <a:ext cx="18" cy="31"/>
            </a:xfrm>
            <a:custGeom>
              <a:avLst/>
              <a:gdLst>
                <a:gd name="T0" fmla="*/ 2 w 24"/>
                <a:gd name="T1" fmla="*/ 0 h 44"/>
                <a:gd name="T2" fmla="*/ 2 w 24"/>
                <a:gd name="T3" fmla="*/ 1 h 44"/>
                <a:gd name="T4" fmla="*/ 0 w 24"/>
                <a:gd name="T5" fmla="*/ 1 h 44"/>
                <a:gd name="T6" fmla="*/ 2 w 24"/>
                <a:gd name="T7" fmla="*/ 1 h 44"/>
                <a:gd name="T8" fmla="*/ 2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4" name="Freeform 116"/>
            <p:cNvSpPr>
              <a:spLocks/>
            </p:cNvSpPr>
            <p:nvPr userDrawn="1"/>
          </p:nvSpPr>
          <p:spPr bwMode="invGray">
            <a:xfrm>
              <a:off x="3278" y="3473"/>
              <a:ext cx="31" cy="16"/>
            </a:xfrm>
            <a:custGeom>
              <a:avLst/>
              <a:gdLst>
                <a:gd name="T0" fmla="*/ 2 w 41"/>
                <a:gd name="T1" fmla="*/ 0 h 24"/>
                <a:gd name="T2" fmla="*/ 2 w 41"/>
                <a:gd name="T3" fmla="*/ 1 h 24"/>
                <a:gd name="T4" fmla="*/ 2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5" name="Freeform 117"/>
            <p:cNvSpPr>
              <a:spLocks/>
            </p:cNvSpPr>
            <p:nvPr userDrawn="1"/>
          </p:nvSpPr>
          <p:spPr bwMode="invGray">
            <a:xfrm>
              <a:off x="3318" y="3466"/>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6" name="Freeform 118"/>
            <p:cNvSpPr>
              <a:spLocks/>
            </p:cNvSpPr>
            <p:nvPr userDrawn="1"/>
          </p:nvSpPr>
          <p:spPr bwMode="invGray">
            <a:xfrm>
              <a:off x="3251" y="3311"/>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7" name="Freeform 119"/>
            <p:cNvSpPr>
              <a:spLocks/>
            </p:cNvSpPr>
            <p:nvPr userDrawn="1"/>
          </p:nvSpPr>
          <p:spPr bwMode="invGray">
            <a:xfrm>
              <a:off x="3311" y="3239"/>
              <a:ext cx="11" cy="15"/>
            </a:xfrm>
            <a:custGeom>
              <a:avLst/>
              <a:gdLst>
                <a:gd name="T0" fmla="*/ 2 w 14"/>
                <a:gd name="T1" fmla="*/ 0 h 25"/>
                <a:gd name="T2" fmla="*/ 0 w 14"/>
                <a:gd name="T3" fmla="*/ 1 h 25"/>
                <a:gd name="T4" fmla="*/ 2 w 14"/>
                <a:gd name="T5" fmla="*/ 1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8" name="Freeform 120"/>
            <p:cNvSpPr>
              <a:spLocks/>
            </p:cNvSpPr>
            <p:nvPr userDrawn="1"/>
          </p:nvSpPr>
          <p:spPr bwMode="invGray">
            <a:xfrm>
              <a:off x="3287" y="3238"/>
              <a:ext cx="10" cy="16"/>
            </a:xfrm>
            <a:custGeom>
              <a:avLst/>
              <a:gdLst>
                <a:gd name="T0" fmla="*/ 1 w 14"/>
                <a:gd name="T1" fmla="*/ 0 h 25"/>
                <a:gd name="T2" fmla="*/ 0 w 14"/>
                <a:gd name="T3" fmla="*/ 1 h 25"/>
                <a:gd name="T4" fmla="*/ 1 w 14"/>
                <a:gd name="T5" fmla="*/ 1 h 25"/>
                <a:gd name="T6" fmla="*/ 1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9" name="Freeform 121"/>
            <p:cNvSpPr>
              <a:spLocks/>
            </p:cNvSpPr>
            <p:nvPr userDrawn="1"/>
          </p:nvSpPr>
          <p:spPr bwMode="invGray">
            <a:xfrm>
              <a:off x="3276" y="3260"/>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0" name="Freeform 122"/>
            <p:cNvSpPr>
              <a:spLocks/>
            </p:cNvSpPr>
            <p:nvPr userDrawn="1"/>
          </p:nvSpPr>
          <p:spPr bwMode="invGray">
            <a:xfrm>
              <a:off x="3251" y="3294"/>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1" name="Freeform 123"/>
            <p:cNvSpPr>
              <a:spLocks/>
            </p:cNvSpPr>
            <p:nvPr userDrawn="1"/>
          </p:nvSpPr>
          <p:spPr bwMode="invGray">
            <a:xfrm>
              <a:off x="3270" y="3282"/>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2" name="Freeform 124"/>
            <p:cNvSpPr>
              <a:spLocks/>
            </p:cNvSpPr>
            <p:nvPr userDrawn="1"/>
          </p:nvSpPr>
          <p:spPr bwMode="invGray">
            <a:xfrm>
              <a:off x="2537" y="2293"/>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3" name="Freeform 125"/>
            <p:cNvSpPr>
              <a:spLocks/>
            </p:cNvSpPr>
            <p:nvPr userDrawn="1"/>
          </p:nvSpPr>
          <p:spPr bwMode="invGray">
            <a:xfrm>
              <a:off x="2476" y="2258"/>
              <a:ext cx="8"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4" name="Freeform 126"/>
            <p:cNvSpPr>
              <a:spLocks/>
            </p:cNvSpPr>
            <p:nvPr userDrawn="1"/>
          </p:nvSpPr>
          <p:spPr bwMode="invGray">
            <a:xfrm>
              <a:off x="2238" y="2042"/>
              <a:ext cx="2058" cy="1645"/>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59 h 1644"/>
                <a:gd name="T10" fmla="*/ 146 w 2060"/>
                <a:gd name="T11" fmla="*/ 1077 h 1644"/>
                <a:gd name="T12" fmla="*/ 308 w 2060"/>
                <a:gd name="T13" fmla="*/ 1059 h 1644"/>
                <a:gd name="T14" fmla="*/ 396 w 2060"/>
                <a:gd name="T15" fmla="*/ 1156 h 1644"/>
                <a:gd name="T16" fmla="*/ 452 w 2060"/>
                <a:gd name="T17" fmla="*/ 1465 h 1644"/>
                <a:gd name="T18" fmla="*/ 497 w 2060"/>
                <a:gd name="T19" fmla="*/ 1646 h 1644"/>
                <a:gd name="T20" fmla="*/ 686 w 2060"/>
                <a:gd name="T21" fmla="*/ 1592 h 1644"/>
                <a:gd name="T22" fmla="*/ 799 w 2060"/>
                <a:gd name="T23" fmla="*/ 1398 h 1644"/>
                <a:gd name="T24" fmla="*/ 867 w 2060"/>
                <a:gd name="T25" fmla="*/ 1171 h 1644"/>
                <a:gd name="T26" fmla="*/ 980 w 2060"/>
                <a:gd name="T27" fmla="*/ 1017 h 1644"/>
                <a:gd name="T28" fmla="*/ 778 w 2060"/>
                <a:gd name="T29" fmla="*/ 874 h 1644"/>
                <a:gd name="T30" fmla="*/ 799 w 2060"/>
                <a:gd name="T31" fmla="*/ 819 h 1644"/>
                <a:gd name="T32" fmla="*/ 985 w 2060"/>
                <a:gd name="T33" fmla="*/ 934 h 1644"/>
                <a:gd name="T34" fmla="*/ 1080 w 2060"/>
                <a:gd name="T35" fmla="*/ 792 h 1644"/>
                <a:gd name="T36" fmla="*/ 1028 w 2060"/>
                <a:gd name="T37" fmla="*/ 763 h 1644"/>
                <a:gd name="T38" fmla="*/ 911 w 2060"/>
                <a:gd name="T39" fmla="*/ 716 h 1644"/>
                <a:gd name="T40" fmla="*/ 1123 w 2060"/>
                <a:gd name="T41" fmla="*/ 761 h 1644"/>
                <a:gd name="T42" fmla="*/ 1278 w 2060"/>
                <a:gd name="T43" fmla="*/ 870 h 1644"/>
                <a:gd name="T44" fmla="*/ 1355 w 2060"/>
                <a:gd name="T45" fmla="*/ 1051 h 1644"/>
                <a:gd name="T46" fmla="*/ 1572 w 2060"/>
                <a:gd name="T47" fmla="*/ 865 h 1644"/>
                <a:gd name="T48" fmla="*/ 1668 w 2060"/>
                <a:gd name="T49" fmla="*/ 1048 h 1644"/>
                <a:gd name="T50" fmla="*/ 1671 w 2060"/>
                <a:gd name="T51" fmla="*/ 892 h 1644"/>
                <a:gd name="T52" fmla="*/ 1723 w 2060"/>
                <a:gd name="T53" fmla="*/ 800 h 1644"/>
                <a:gd name="T54" fmla="*/ 1747 w 2060"/>
                <a:gd name="T55" fmla="*/ 544 h 1644"/>
                <a:gd name="T56" fmla="*/ 1788 w 2060"/>
                <a:gd name="T57" fmla="*/ 528 h 1644"/>
                <a:gd name="T58" fmla="*/ 1808 w 2060"/>
                <a:gd name="T59" fmla="*/ 427 h 1644"/>
                <a:gd name="T60" fmla="*/ 1769 w 2060"/>
                <a:gd name="T61" fmla="*/ 226 h 1644"/>
                <a:gd name="T62" fmla="*/ 1863 w 2060"/>
                <a:gd name="T63" fmla="*/ 108 h 1644"/>
                <a:gd name="T64" fmla="*/ 1911 w 2060"/>
                <a:gd name="T65" fmla="*/ 209 h 1644"/>
                <a:gd name="T66" fmla="*/ 1907 w 2060"/>
                <a:gd name="T67" fmla="*/ 123 h 1644"/>
                <a:gd name="T68" fmla="*/ 1939 w 2060"/>
                <a:gd name="T69" fmla="*/ 51 h 1644"/>
                <a:gd name="T70" fmla="*/ 2002 w 2060"/>
                <a:gd name="T71" fmla="*/ 0 h 1644"/>
                <a:gd name="T72" fmla="*/ 1784 w 2060"/>
                <a:gd name="T73" fmla="*/ 63 h 1644"/>
                <a:gd name="T74" fmla="*/ 1547 w 2060"/>
                <a:gd name="T75" fmla="*/ 83 h 1644"/>
                <a:gd name="T76" fmla="*/ 1331 w 2060"/>
                <a:gd name="T77" fmla="*/ 30 h 1644"/>
                <a:gd name="T78" fmla="*/ 1114 w 2060"/>
                <a:gd name="T79" fmla="*/ 65 h 1644"/>
                <a:gd name="T80" fmla="*/ 1022 w 2060"/>
                <a:gd name="T81" fmla="*/ 170 h 1644"/>
                <a:gd name="T82" fmla="*/ 908 w 2060"/>
                <a:gd name="T83" fmla="*/ 137 h 1644"/>
                <a:gd name="T84" fmla="*/ 740 w 2060"/>
                <a:gd name="T85" fmla="*/ 183 h 1644"/>
                <a:gd name="T86" fmla="*/ 649 w 2060"/>
                <a:gd name="T87" fmla="*/ 140 h 1644"/>
                <a:gd name="T88" fmla="*/ 364 w 2060"/>
                <a:gd name="T89" fmla="*/ 248 h 1644"/>
                <a:gd name="T90" fmla="*/ 517 w 2060"/>
                <a:gd name="T91" fmla="*/ 213 h 1644"/>
                <a:gd name="T92" fmla="*/ 620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74 w 2060"/>
                <a:gd name="T109" fmla="*/ 548 h 1644"/>
                <a:gd name="T110" fmla="*/ 668 w 2060"/>
                <a:gd name="T111" fmla="*/ 470 h 1644"/>
                <a:gd name="T112" fmla="*/ 754 w 2060"/>
                <a:gd name="T113" fmla="*/ 480 h 1644"/>
                <a:gd name="T114" fmla="*/ 621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grpSp>
      <p:sp>
        <p:nvSpPr>
          <p:cNvPr id="115" name="Rectangle 17"/>
          <p:cNvSpPr>
            <a:spLocks noChangeArrowheads="1"/>
          </p:cNvSpPr>
          <p:nvPr userDrawn="1"/>
        </p:nvSpPr>
        <p:spPr bwMode="gray">
          <a:xfrm>
            <a:off x="0" y="1"/>
            <a:ext cx="3453950" cy="2016125"/>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lIns="91433" tIns="45716" rIns="91433" bIns="45716" anchor="ctr"/>
          <a:lstStyle/>
          <a:p>
            <a:pPr>
              <a:defRPr/>
            </a:pPr>
            <a:endParaRPr lang="zh-CN" altLang="en-US" sz="1900">
              <a:solidFill>
                <a:srgbClr val="093575"/>
              </a:solidFill>
              <a:latin typeface="Arial" charset="0"/>
              <a:ea typeface="宋体" charset="-122"/>
            </a:endParaRPr>
          </a:p>
        </p:txBody>
      </p:sp>
      <p:sp>
        <p:nvSpPr>
          <p:cNvPr id="116" name="Rectangle 127"/>
          <p:cNvSpPr>
            <a:spLocks noChangeArrowheads="1"/>
          </p:cNvSpPr>
          <p:nvPr userDrawn="1"/>
        </p:nvSpPr>
        <p:spPr bwMode="invGray">
          <a:xfrm>
            <a:off x="0" y="2470793"/>
            <a:ext cx="12190413" cy="1912296"/>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0" algn="ctr">
            <a:noFill/>
            <a:miter lim="800000"/>
            <a:headEnd/>
            <a:tailEnd/>
          </a:ln>
          <a:effectLst/>
        </p:spPr>
        <p:txBody>
          <a:bodyPr wrap="none" lIns="91433" tIns="45716" rIns="91433" bIns="45716" anchor="ctr"/>
          <a:lstStyle/>
          <a:p>
            <a:pPr>
              <a:spcBef>
                <a:spcPct val="20000"/>
              </a:spcBef>
              <a:buClr>
                <a:srgbClr val="0066CC"/>
              </a:buClr>
              <a:buFont typeface="Wingdings" pitchFamily="2" charset="2"/>
              <a:buChar char="v"/>
              <a:defRPr/>
            </a:pPr>
            <a:endParaRPr lang="zh-CN" altLang="en-US" sz="1400" b="1">
              <a:solidFill>
                <a:srgbClr val="093575"/>
              </a:solidFill>
            </a:endParaRPr>
          </a:p>
        </p:txBody>
      </p:sp>
      <p:sp>
        <p:nvSpPr>
          <p:cNvPr id="117" name="AutoShape 16"/>
          <p:cNvSpPr>
            <a:spLocks noChangeArrowheads="1"/>
          </p:cNvSpPr>
          <p:nvPr userDrawn="1"/>
        </p:nvSpPr>
        <p:spPr bwMode="auto">
          <a:xfrm>
            <a:off x="0" y="2590800"/>
            <a:ext cx="12190413" cy="4267200"/>
          </a:xfrm>
          <a:prstGeom prst="parallelogram">
            <a:avLst>
              <a:gd name="adj" fmla="val 0"/>
            </a:avLst>
          </a:prstGeom>
          <a:gradFill rotWithShape="1">
            <a:gsLst>
              <a:gs pos="0">
                <a:srgbClr val="83ACC8">
                  <a:alpha val="0"/>
                </a:srgbClr>
              </a:gs>
              <a:gs pos="100000">
                <a:srgbClr val="00558E">
                  <a:alpha val="82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200">
                <a:solidFill>
                  <a:schemeClr val="tx1"/>
                </a:solidFill>
                <a:latin typeface="Arial" pitchFamily="34" charset="0"/>
                <a:ea typeface="宋体" pitchFamily="2" charset="-122"/>
              </a:defRPr>
            </a:lvl1pPr>
            <a:lvl2pPr marL="742950" indent="-285750" eaLnBrk="0" hangingPunct="0">
              <a:defRPr sz="2200">
                <a:solidFill>
                  <a:schemeClr val="tx1"/>
                </a:solidFill>
                <a:latin typeface="Arial" pitchFamily="34" charset="0"/>
                <a:ea typeface="宋体" pitchFamily="2" charset="-122"/>
              </a:defRPr>
            </a:lvl2pPr>
            <a:lvl3pPr marL="1143000" indent="-228600" eaLnBrk="0" hangingPunct="0">
              <a:defRPr sz="2200">
                <a:solidFill>
                  <a:schemeClr val="tx1"/>
                </a:solidFill>
                <a:latin typeface="Arial" pitchFamily="34" charset="0"/>
                <a:ea typeface="宋体" pitchFamily="2" charset="-122"/>
              </a:defRPr>
            </a:lvl3pPr>
            <a:lvl4pPr marL="1600200" indent="-228600" eaLnBrk="0" hangingPunct="0">
              <a:defRPr sz="2200">
                <a:solidFill>
                  <a:schemeClr val="tx1"/>
                </a:solidFill>
                <a:latin typeface="Arial" pitchFamily="34" charset="0"/>
                <a:ea typeface="宋体" pitchFamily="2" charset="-122"/>
              </a:defRPr>
            </a:lvl4pPr>
            <a:lvl5pPr marL="2057400" indent="-228600" eaLnBrk="0" hangingPunct="0">
              <a:defRPr sz="22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2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2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2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200">
                <a:solidFill>
                  <a:schemeClr val="tx1"/>
                </a:solidFill>
                <a:latin typeface="Arial" pitchFamily="34" charset="0"/>
                <a:ea typeface="宋体" pitchFamily="2" charset="-122"/>
              </a:defRPr>
            </a:lvl9pPr>
          </a:lstStyle>
          <a:p>
            <a:pPr eaLnBrk="1" hangingPunct="1">
              <a:defRPr/>
            </a:pPr>
            <a:endParaRPr lang="zh-CN" altLang="en-US" smtClean="0">
              <a:solidFill>
                <a:prstClr val="black"/>
              </a:solidFill>
            </a:endParaRPr>
          </a:p>
        </p:txBody>
      </p:sp>
      <p:graphicFrame>
        <p:nvGraphicFramePr>
          <p:cNvPr id="118" name="Object 15"/>
          <p:cNvGraphicFramePr>
            <a:graphicFrameLocks noChangeAspect="1"/>
          </p:cNvGraphicFramePr>
          <p:nvPr userDrawn="1">
            <p:extLst>
              <p:ext uri="{D42A27DB-BD31-4B8C-83A1-F6EECF244321}">
                <p14:modId xmlns:p14="http://schemas.microsoft.com/office/powerpoint/2010/main" val="514356945"/>
              </p:ext>
            </p:extLst>
          </p:nvPr>
        </p:nvGraphicFramePr>
        <p:xfrm>
          <a:off x="2370358" y="1646188"/>
          <a:ext cx="3115328" cy="774700"/>
        </p:xfrm>
        <a:graphic>
          <a:graphicData uri="http://schemas.openxmlformats.org/presentationml/2006/ole">
            <mc:AlternateContent xmlns:mc="http://schemas.openxmlformats.org/markup-compatibility/2006">
              <mc:Choice xmlns:v="urn:schemas-microsoft-com:vml" Requires="v">
                <p:oleObj spid="_x0000_s5319" name="Photo Editor 照片" r:id="rId4" imgW="4323810" imgH="1343212" progId="">
                  <p:embed/>
                </p:oleObj>
              </mc:Choice>
              <mc:Fallback>
                <p:oleObj name="Photo Editor 照片" r:id="rId4" imgW="4323810" imgH="134321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0358" y="1646188"/>
                        <a:ext cx="311532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8" name="Rectangle 2"/>
          <p:cNvSpPr>
            <a:spLocks noGrp="1" noChangeArrowheads="1"/>
          </p:cNvSpPr>
          <p:nvPr>
            <p:ph type="ctrTitle"/>
          </p:nvPr>
        </p:nvSpPr>
        <p:spPr>
          <a:xfrm>
            <a:off x="0" y="2568576"/>
            <a:ext cx="12190413" cy="1317625"/>
          </a:xfrm>
          <a:prstGeom prst="rect">
            <a:avLst/>
          </a:prstGeom>
        </p:spPr>
        <p:txBody>
          <a:bodyPr/>
          <a:lstStyle>
            <a:lvl1pPr algn="r">
              <a:defRPr sz="4800" b="1">
                <a:solidFill>
                  <a:schemeClr val="bg1"/>
                </a:solidFill>
              </a:defRPr>
            </a:lvl1pPr>
          </a:lstStyle>
          <a:p>
            <a:pPr lvl="0"/>
            <a:r>
              <a:rPr lang="zh-CN" altLang="en-US" noProof="0" smtClean="0"/>
              <a:t>单击此处编辑母版标题样式</a:t>
            </a:r>
          </a:p>
        </p:txBody>
      </p:sp>
    </p:spTree>
    <p:extLst>
      <p:ext uri="{BB962C8B-B14F-4D97-AF65-F5344CB8AC3E}">
        <p14:creationId xmlns:p14="http://schemas.microsoft.com/office/powerpoint/2010/main" val="2981119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4" name="Rectangle 17"/>
          <p:cNvSpPr>
            <a:spLocks noChangeArrowheads="1"/>
          </p:cNvSpPr>
          <p:nvPr userDrawn="1"/>
        </p:nvSpPr>
        <p:spPr bwMode="gray">
          <a:xfrm>
            <a:off x="3214800" y="0"/>
            <a:ext cx="8975614" cy="6858000"/>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lIns="91433" tIns="45716" rIns="91433" bIns="45716" anchor="ctr"/>
          <a:lstStyle/>
          <a:p>
            <a:pPr>
              <a:defRPr/>
            </a:pPr>
            <a:endParaRPr lang="zh-CN" altLang="en-US" sz="1900">
              <a:solidFill>
                <a:srgbClr val="093575"/>
              </a:solidFill>
              <a:latin typeface="Arial" charset="0"/>
              <a:ea typeface="宋体" charset="-122"/>
            </a:endParaRPr>
          </a:p>
        </p:txBody>
      </p:sp>
      <p:pic>
        <p:nvPicPr>
          <p:cNvPr id="5" name="Picture 118" descr="building剪裁"/>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42855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8"/>
          <p:cNvGrpSpPr>
            <a:grpSpLocks/>
          </p:cNvGrpSpPr>
          <p:nvPr userDrawn="1"/>
        </p:nvGrpSpPr>
        <p:grpSpPr bwMode="auto">
          <a:xfrm>
            <a:off x="3623262" y="304800"/>
            <a:ext cx="9075085" cy="3424238"/>
            <a:chOff x="664" y="1951"/>
            <a:chExt cx="4308" cy="2120"/>
          </a:xfrm>
        </p:grpSpPr>
        <p:sp>
          <p:nvSpPr>
            <p:cNvPr id="7" name="Freeform 19"/>
            <p:cNvSpPr>
              <a:spLocks/>
            </p:cNvSpPr>
            <p:nvPr userDrawn="1"/>
          </p:nvSpPr>
          <p:spPr bwMode="invGray">
            <a:xfrm>
              <a:off x="743" y="2045"/>
              <a:ext cx="1267" cy="1939"/>
            </a:xfrm>
            <a:custGeom>
              <a:avLst/>
              <a:gdLst>
                <a:gd name="T0" fmla="*/ 1 w 1692"/>
                <a:gd name="T1" fmla="*/ 1 h 2586"/>
                <a:gd name="T2" fmla="*/ 1 w 1692"/>
                <a:gd name="T3" fmla="*/ 1 h 2586"/>
                <a:gd name="T4" fmla="*/ 2 w 1692"/>
                <a:gd name="T5" fmla="*/ 1 h 2586"/>
                <a:gd name="T6" fmla="*/ 2 w 1692"/>
                <a:gd name="T7" fmla="*/ 2 h 2586"/>
                <a:gd name="T8" fmla="*/ 1 w 1692"/>
                <a:gd name="T9" fmla="*/ 3 h 2586"/>
                <a:gd name="T10" fmla="*/ 1 w 1692"/>
                <a:gd name="T11" fmla="*/ 4 h 2586"/>
                <a:gd name="T12" fmla="*/ 1 w 1692"/>
                <a:gd name="T13" fmla="*/ 5 h 2586"/>
                <a:gd name="T14" fmla="*/ 1 w 1692"/>
                <a:gd name="T15" fmla="*/ 5 h 2586"/>
                <a:gd name="T16" fmla="*/ 1 w 1692"/>
                <a:gd name="T17" fmla="*/ 5 h 2586"/>
                <a:gd name="T18" fmla="*/ 2 w 1692"/>
                <a:gd name="T19" fmla="*/ 6 h 2586"/>
                <a:gd name="T20" fmla="*/ 3 w 1692"/>
                <a:gd name="T21" fmla="*/ 7 h 2586"/>
                <a:gd name="T22" fmla="*/ 4 w 1692"/>
                <a:gd name="T23" fmla="*/ 7 h 2586"/>
                <a:gd name="T24" fmla="*/ 4 w 1692"/>
                <a:gd name="T25" fmla="*/ 7 h 2586"/>
                <a:gd name="T26" fmla="*/ 4 w 1692"/>
                <a:gd name="T27" fmla="*/ 9 h 2586"/>
                <a:gd name="T28" fmla="*/ 5 w 1692"/>
                <a:gd name="T29" fmla="*/ 10 h 2586"/>
                <a:gd name="T30" fmla="*/ 5 w 1692"/>
                <a:gd name="T31" fmla="*/ 11 h 2586"/>
                <a:gd name="T32" fmla="*/ 5 w 1692"/>
                <a:gd name="T33" fmla="*/ 13 h 2586"/>
                <a:gd name="T34" fmla="*/ 7 w 1692"/>
                <a:gd name="T35" fmla="*/ 14 h 2586"/>
                <a:gd name="T36" fmla="*/ 7 w 1692"/>
                <a:gd name="T37" fmla="*/ 14 h 2586"/>
                <a:gd name="T38" fmla="*/ 7 w 1692"/>
                <a:gd name="T39" fmla="*/ 13 h 2586"/>
                <a:gd name="T40" fmla="*/ 7 w 1692"/>
                <a:gd name="T41" fmla="*/ 13 h 2586"/>
                <a:gd name="T42" fmla="*/ 7 w 1692"/>
                <a:gd name="T43" fmla="*/ 12 h 2586"/>
                <a:gd name="T44" fmla="*/ 7 w 1692"/>
                <a:gd name="T45" fmla="*/ 12 h 2586"/>
                <a:gd name="T46" fmla="*/ 9 w 1692"/>
                <a:gd name="T47" fmla="*/ 10 h 2586"/>
                <a:gd name="T48" fmla="*/ 9 w 1692"/>
                <a:gd name="T49" fmla="*/ 10 h 2586"/>
                <a:gd name="T50" fmla="*/ 8 w 1692"/>
                <a:gd name="T51" fmla="*/ 8 h 2586"/>
                <a:gd name="T52" fmla="*/ 7 w 1692"/>
                <a:gd name="T53" fmla="*/ 7 h 2586"/>
                <a:gd name="T54" fmla="*/ 5 w 1692"/>
                <a:gd name="T55" fmla="*/ 7 h 2586"/>
                <a:gd name="T56" fmla="*/ 5 w 1692"/>
                <a:gd name="T57" fmla="*/ 7 h 2586"/>
                <a:gd name="T58" fmla="*/ 5 w 1692"/>
                <a:gd name="T59" fmla="*/ 7 h 2586"/>
                <a:gd name="T60" fmla="*/ 4 w 1692"/>
                <a:gd name="T61" fmla="*/ 7 h 2586"/>
                <a:gd name="T62" fmla="*/ 4 w 1692"/>
                <a:gd name="T63" fmla="*/ 7 h 2586"/>
                <a:gd name="T64" fmla="*/ 4 w 1692"/>
                <a:gd name="T65" fmla="*/ 5 h 2586"/>
                <a:gd name="T66" fmla="*/ 3 w 1692"/>
                <a:gd name="T67" fmla="*/ 5 h 2586"/>
                <a:gd name="T68" fmla="*/ 3 w 1692"/>
                <a:gd name="T69" fmla="*/ 5 h 2586"/>
                <a:gd name="T70" fmla="*/ 4 w 1692"/>
                <a:gd name="T71" fmla="*/ 5 h 2586"/>
                <a:gd name="T72" fmla="*/ 4 w 1692"/>
                <a:gd name="T73" fmla="*/ 5 h 2586"/>
                <a:gd name="T74" fmla="*/ 5 w 1692"/>
                <a:gd name="T75" fmla="*/ 5 h 2586"/>
                <a:gd name="T76" fmla="*/ 5 w 1692"/>
                <a:gd name="T77" fmla="*/ 4 h 2586"/>
                <a:gd name="T78" fmla="*/ 7 w 1692"/>
                <a:gd name="T79" fmla="*/ 4 h 2586"/>
                <a:gd name="T80" fmla="*/ 7 w 1692"/>
                <a:gd name="T81" fmla="*/ 3 h 2586"/>
                <a:gd name="T82" fmla="*/ 7 w 1692"/>
                <a:gd name="T83" fmla="*/ 3 h 2586"/>
                <a:gd name="T84" fmla="*/ 7 w 1692"/>
                <a:gd name="T85" fmla="*/ 3 h 2586"/>
                <a:gd name="T86" fmla="*/ 8 w 1692"/>
                <a:gd name="T87" fmla="*/ 2 h 2586"/>
                <a:gd name="T88" fmla="*/ 7 w 1692"/>
                <a:gd name="T89" fmla="*/ 1 h 2586"/>
                <a:gd name="T90" fmla="*/ 7 w 1692"/>
                <a:gd name="T91" fmla="*/ 1 h 2586"/>
                <a:gd name="T92" fmla="*/ 7 w 1692"/>
                <a:gd name="T93" fmla="*/ 1 h 2586"/>
                <a:gd name="T94" fmla="*/ 5 w 1692"/>
                <a:gd name="T95" fmla="*/ 2 h 2586"/>
                <a:gd name="T96" fmla="*/ 5 w 1692"/>
                <a:gd name="T97" fmla="*/ 1 h 2586"/>
                <a:gd name="T98" fmla="*/ 7 w 1692"/>
                <a:gd name="T99" fmla="*/ 1 h 2586"/>
                <a:gd name="T100" fmla="*/ 7 w 1692"/>
                <a:gd name="T101" fmla="*/ 1 h 2586"/>
                <a:gd name="T102" fmla="*/ 7 w 1692"/>
                <a:gd name="T103" fmla="*/ 1 h 2586"/>
                <a:gd name="T104" fmla="*/ 7 w 1692"/>
                <a:gd name="T105" fmla="*/ 1 h 2586"/>
                <a:gd name="T106" fmla="*/ 7 w 1692"/>
                <a:gd name="T107" fmla="*/ 1 h 2586"/>
                <a:gd name="T108" fmla="*/ 7 w 1692"/>
                <a:gd name="T109" fmla="*/ 1 h 2586"/>
                <a:gd name="T110" fmla="*/ 5 w 1692"/>
                <a:gd name="T111" fmla="*/ 1 h 2586"/>
                <a:gd name="T112" fmla="*/ 5 w 1692"/>
                <a:gd name="T113" fmla="*/ 1 h 2586"/>
                <a:gd name="T114" fmla="*/ 3 w 1692"/>
                <a:gd name="T115" fmla="*/ 0 h 2586"/>
                <a:gd name="T116" fmla="*/ 1 w 1692"/>
                <a:gd name="T117" fmla="*/ 1 h 2586"/>
                <a:gd name="T118" fmla="*/ 1 w 1692"/>
                <a:gd name="T119" fmla="*/ 1 h 2586"/>
                <a:gd name="T120" fmla="*/ 1 w 1692"/>
                <a:gd name="T121" fmla="*/ 1 h 2586"/>
                <a:gd name="T122" fmla="*/ 1 w 1692"/>
                <a:gd name="T123" fmla="*/ 1 h 2586"/>
                <a:gd name="T124" fmla="*/ 1 w 1692"/>
                <a:gd name="T125" fmla="*/ 1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 name="Freeform 20"/>
            <p:cNvSpPr>
              <a:spLocks/>
            </p:cNvSpPr>
            <p:nvPr userDrawn="1"/>
          </p:nvSpPr>
          <p:spPr bwMode="invGray">
            <a:xfrm>
              <a:off x="703" y="2230"/>
              <a:ext cx="32" cy="28"/>
            </a:xfrm>
            <a:custGeom>
              <a:avLst/>
              <a:gdLst>
                <a:gd name="T0" fmla="*/ 1 w 46"/>
                <a:gd name="T1" fmla="*/ 1 h 38"/>
                <a:gd name="T2" fmla="*/ 0 w 46"/>
                <a:gd name="T3" fmla="*/ 1 h 38"/>
                <a:gd name="T4" fmla="*/ 1 w 46"/>
                <a:gd name="T5" fmla="*/ 1 h 38"/>
                <a:gd name="T6" fmla="*/ 1 w 46"/>
                <a:gd name="T7" fmla="*/ 1 h 38"/>
                <a:gd name="T8" fmla="*/ 1 w 46"/>
                <a:gd name="T9" fmla="*/ 0 h 38"/>
                <a:gd name="T10" fmla="*/ 1 w 46"/>
                <a:gd name="T11" fmla="*/ 1 h 3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 name="Freeform 21"/>
            <p:cNvSpPr>
              <a:spLocks/>
            </p:cNvSpPr>
            <p:nvPr userDrawn="1"/>
          </p:nvSpPr>
          <p:spPr bwMode="invGray">
            <a:xfrm>
              <a:off x="1010" y="2353"/>
              <a:ext cx="39" cy="30"/>
            </a:xfrm>
            <a:custGeom>
              <a:avLst/>
              <a:gdLst>
                <a:gd name="T0" fmla="*/ 2 w 52"/>
                <a:gd name="T1" fmla="*/ 0 h 44"/>
                <a:gd name="T2" fmla="*/ 2 w 52"/>
                <a:gd name="T3" fmla="*/ 1 h 44"/>
                <a:gd name="T4" fmla="*/ 2 w 52"/>
                <a:gd name="T5" fmla="*/ 1 h 44"/>
                <a:gd name="T6" fmla="*/ 2 w 52"/>
                <a:gd name="T7" fmla="*/ 1 h 44"/>
                <a:gd name="T8" fmla="*/ 2 w 52"/>
                <a:gd name="T9" fmla="*/ 1 h 44"/>
                <a:gd name="T10" fmla="*/ 2 w 52"/>
                <a:gd name="T11" fmla="*/ 0 h 4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 name="Freeform 22"/>
            <p:cNvSpPr>
              <a:spLocks/>
            </p:cNvSpPr>
            <p:nvPr userDrawn="1"/>
          </p:nvSpPr>
          <p:spPr bwMode="invGray">
            <a:xfrm>
              <a:off x="1792" y="2410"/>
              <a:ext cx="98" cy="73"/>
            </a:xfrm>
            <a:custGeom>
              <a:avLst/>
              <a:gdLst>
                <a:gd name="T0" fmla="*/ 1 w 131"/>
                <a:gd name="T1" fmla="*/ 0 h 98"/>
                <a:gd name="T2" fmla="*/ 1 w 131"/>
                <a:gd name="T3" fmla="*/ 1 h 98"/>
                <a:gd name="T4" fmla="*/ 1 w 131"/>
                <a:gd name="T5" fmla="*/ 1 h 98"/>
                <a:gd name="T6" fmla="*/ 1 w 131"/>
                <a:gd name="T7" fmla="*/ 1 h 98"/>
                <a:gd name="T8" fmla="*/ 1 w 131"/>
                <a:gd name="T9" fmla="*/ 1 h 98"/>
                <a:gd name="T10" fmla="*/ 1 w 131"/>
                <a:gd name="T11" fmla="*/ 1 h 98"/>
                <a:gd name="T12" fmla="*/ 1 w 131"/>
                <a:gd name="T13" fmla="*/ 1 h 98"/>
                <a:gd name="T14" fmla="*/ 1 w 131"/>
                <a:gd name="T15" fmla="*/ 1 h 98"/>
                <a:gd name="T16" fmla="*/ 1 w 131"/>
                <a:gd name="T17" fmla="*/ 1 h 98"/>
                <a:gd name="T18" fmla="*/ 1 w 131"/>
                <a:gd name="T19" fmla="*/ 1 h 98"/>
                <a:gd name="T20" fmla="*/ 1 w 131"/>
                <a:gd name="T21" fmla="*/ 1 h 98"/>
                <a:gd name="T22" fmla="*/ 1 w 131"/>
                <a:gd name="T23" fmla="*/ 1 h 98"/>
                <a:gd name="T24" fmla="*/ 1 w 131"/>
                <a:gd name="T25" fmla="*/ 1 h 98"/>
                <a:gd name="T26" fmla="*/ 1 w 131"/>
                <a:gd name="T27" fmla="*/ 1 h 98"/>
                <a:gd name="T28" fmla="*/ 1 w 131"/>
                <a:gd name="T29" fmla="*/ 1 h 98"/>
                <a:gd name="T30" fmla="*/ 1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 name="Freeform 23"/>
            <p:cNvSpPr>
              <a:spLocks/>
            </p:cNvSpPr>
            <p:nvPr userDrawn="1"/>
          </p:nvSpPr>
          <p:spPr bwMode="invGray">
            <a:xfrm>
              <a:off x="1318" y="2793"/>
              <a:ext cx="159" cy="82"/>
            </a:xfrm>
            <a:custGeom>
              <a:avLst/>
              <a:gdLst>
                <a:gd name="T0" fmla="*/ 2 w 212"/>
                <a:gd name="T1" fmla="*/ 1 h 112"/>
                <a:gd name="T2" fmla="*/ 2 w 212"/>
                <a:gd name="T3" fmla="*/ 1 h 112"/>
                <a:gd name="T4" fmla="*/ 2 w 212"/>
                <a:gd name="T5" fmla="*/ 1 h 112"/>
                <a:gd name="T6" fmla="*/ 2 w 212"/>
                <a:gd name="T7" fmla="*/ 1 h 112"/>
                <a:gd name="T8" fmla="*/ 2 w 212"/>
                <a:gd name="T9" fmla="*/ 1 h 112"/>
                <a:gd name="T10" fmla="*/ 2 w 212"/>
                <a:gd name="T11" fmla="*/ 1 h 112"/>
                <a:gd name="T12" fmla="*/ 2 w 212"/>
                <a:gd name="T13" fmla="*/ 1 h 112"/>
                <a:gd name="T14" fmla="*/ 2 w 212"/>
                <a:gd name="T15" fmla="*/ 1 h 112"/>
                <a:gd name="T16" fmla="*/ 2 w 212"/>
                <a:gd name="T17" fmla="*/ 1 h 112"/>
                <a:gd name="T18" fmla="*/ 2 w 212"/>
                <a:gd name="T19" fmla="*/ 1 h 112"/>
                <a:gd name="T20" fmla="*/ 2 w 212"/>
                <a:gd name="T21" fmla="*/ 1 h 112"/>
                <a:gd name="T22" fmla="*/ 2 w 212"/>
                <a:gd name="T23" fmla="*/ 1 h 112"/>
                <a:gd name="T24" fmla="*/ 2 w 212"/>
                <a:gd name="T25" fmla="*/ 1 h 112"/>
                <a:gd name="T26" fmla="*/ 2 w 212"/>
                <a:gd name="T27" fmla="*/ 1 h 112"/>
                <a:gd name="T28" fmla="*/ 2 w 212"/>
                <a:gd name="T29" fmla="*/ 1 h 112"/>
                <a:gd name="T30" fmla="*/ 2 w 212"/>
                <a:gd name="T31" fmla="*/ 1 h 112"/>
                <a:gd name="T32" fmla="*/ 2 w 212"/>
                <a:gd name="T33" fmla="*/ 1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2" name="Freeform 24"/>
            <p:cNvSpPr>
              <a:spLocks/>
            </p:cNvSpPr>
            <p:nvPr userDrawn="1"/>
          </p:nvSpPr>
          <p:spPr bwMode="invGray">
            <a:xfrm>
              <a:off x="1448" y="2857"/>
              <a:ext cx="100" cy="41"/>
            </a:xfrm>
            <a:custGeom>
              <a:avLst/>
              <a:gdLst>
                <a:gd name="T0" fmla="*/ 2 w 133"/>
                <a:gd name="T1" fmla="*/ 0 h 54"/>
                <a:gd name="T2" fmla="*/ 2 w 133"/>
                <a:gd name="T3" fmla="*/ 2 h 54"/>
                <a:gd name="T4" fmla="*/ 2 w 133"/>
                <a:gd name="T5" fmla="*/ 2 h 54"/>
                <a:gd name="T6" fmla="*/ 2 w 133"/>
                <a:gd name="T7" fmla="*/ 2 h 54"/>
                <a:gd name="T8" fmla="*/ 2 w 133"/>
                <a:gd name="T9" fmla="*/ 2 h 54"/>
                <a:gd name="T10" fmla="*/ 2 w 133"/>
                <a:gd name="T11" fmla="*/ 2 h 54"/>
                <a:gd name="T12" fmla="*/ 2 w 133"/>
                <a:gd name="T13" fmla="*/ 2 h 54"/>
                <a:gd name="T14" fmla="*/ 2 w 133"/>
                <a:gd name="T15" fmla="*/ 2 h 54"/>
                <a:gd name="T16" fmla="*/ 2 w 133"/>
                <a:gd name="T17" fmla="*/ 2 h 54"/>
                <a:gd name="T18" fmla="*/ 2 w 133"/>
                <a:gd name="T19" fmla="*/ 2 h 54"/>
                <a:gd name="T20" fmla="*/ 2 w 133"/>
                <a:gd name="T21" fmla="*/ 2 h 54"/>
                <a:gd name="T22" fmla="*/ 2 w 133"/>
                <a:gd name="T23" fmla="*/ 2 h 54"/>
                <a:gd name="T24" fmla="*/ 2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3" name="Freeform 25"/>
            <p:cNvSpPr>
              <a:spLocks/>
            </p:cNvSpPr>
            <p:nvPr userDrawn="1"/>
          </p:nvSpPr>
          <p:spPr bwMode="invGray">
            <a:xfrm>
              <a:off x="1553" y="2883"/>
              <a:ext cx="37" cy="18"/>
            </a:xfrm>
            <a:custGeom>
              <a:avLst/>
              <a:gdLst>
                <a:gd name="T0" fmla="*/ 1 w 51"/>
                <a:gd name="T1" fmla="*/ 0 h 24"/>
                <a:gd name="T2" fmla="*/ 1 w 51"/>
                <a:gd name="T3" fmla="*/ 2 h 24"/>
                <a:gd name="T4" fmla="*/ 1 w 51"/>
                <a:gd name="T5" fmla="*/ 2 h 24"/>
                <a:gd name="T6" fmla="*/ 1 w 51"/>
                <a:gd name="T7" fmla="*/ 2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4" name="Freeform 26"/>
            <p:cNvSpPr>
              <a:spLocks/>
            </p:cNvSpPr>
            <p:nvPr userDrawn="1"/>
          </p:nvSpPr>
          <p:spPr bwMode="invGray">
            <a:xfrm>
              <a:off x="1609" y="2886"/>
              <a:ext cx="12" cy="25"/>
            </a:xfrm>
            <a:custGeom>
              <a:avLst/>
              <a:gdLst>
                <a:gd name="T0" fmla="*/ 2 w 16"/>
                <a:gd name="T1" fmla="*/ 0 h 34"/>
                <a:gd name="T2" fmla="*/ 0 w 16"/>
                <a:gd name="T3" fmla="*/ 1 h 34"/>
                <a:gd name="T4" fmla="*/ 2 w 16"/>
                <a:gd name="T5" fmla="*/ 1 h 34"/>
                <a:gd name="T6" fmla="*/ 2 w 16"/>
                <a:gd name="T7" fmla="*/ 1 h 34"/>
                <a:gd name="T8" fmla="*/ 2 w 16"/>
                <a:gd name="T9" fmla="*/ 1 h 34"/>
                <a:gd name="T10" fmla="*/ 2 w 16"/>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5" name="Freeform 27"/>
            <p:cNvSpPr>
              <a:spLocks/>
            </p:cNvSpPr>
            <p:nvPr userDrawn="1"/>
          </p:nvSpPr>
          <p:spPr bwMode="invGray">
            <a:xfrm>
              <a:off x="1426" y="2038"/>
              <a:ext cx="180" cy="85"/>
            </a:xfrm>
            <a:custGeom>
              <a:avLst/>
              <a:gdLst>
                <a:gd name="T0" fmla="*/ 2 w 240"/>
                <a:gd name="T1" fmla="*/ 1 h 117"/>
                <a:gd name="T2" fmla="*/ 2 w 240"/>
                <a:gd name="T3" fmla="*/ 1 h 117"/>
                <a:gd name="T4" fmla="*/ 2 w 240"/>
                <a:gd name="T5" fmla="*/ 1 h 117"/>
                <a:gd name="T6" fmla="*/ 0 w 240"/>
                <a:gd name="T7" fmla="*/ 1 h 117"/>
                <a:gd name="T8" fmla="*/ 2 w 240"/>
                <a:gd name="T9" fmla="*/ 1 h 117"/>
                <a:gd name="T10" fmla="*/ 2 w 240"/>
                <a:gd name="T11" fmla="*/ 1 h 117"/>
                <a:gd name="T12" fmla="*/ 2 w 240"/>
                <a:gd name="T13" fmla="*/ 1 h 117"/>
                <a:gd name="T14" fmla="*/ 2 w 240"/>
                <a:gd name="T15" fmla="*/ 1 h 117"/>
                <a:gd name="T16" fmla="*/ 2 w 240"/>
                <a:gd name="T17" fmla="*/ 1 h 117"/>
                <a:gd name="T18" fmla="*/ 2 w 240"/>
                <a:gd name="T19" fmla="*/ 1 h 117"/>
                <a:gd name="T20" fmla="*/ 2 w 240"/>
                <a:gd name="T21" fmla="*/ 1 h 117"/>
                <a:gd name="T22" fmla="*/ 2 w 240"/>
                <a:gd name="T23" fmla="*/ 1 h 117"/>
                <a:gd name="T24" fmla="*/ 2 w 240"/>
                <a:gd name="T25" fmla="*/ 1 h 117"/>
                <a:gd name="T26" fmla="*/ 2 w 240"/>
                <a:gd name="T27" fmla="*/ 1 h 117"/>
                <a:gd name="T28" fmla="*/ 2 w 240"/>
                <a:gd name="T29" fmla="*/ 1 h 117"/>
                <a:gd name="T30" fmla="*/ 2 w 240"/>
                <a:gd name="T31" fmla="*/ 1 h 117"/>
                <a:gd name="T32" fmla="*/ 2 w 240"/>
                <a:gd name="T33" fmla="*/ 1 h 117"/>
                <a:gd name="T34" fmla="*/ 2 w 240"/>
                <a:gd name="T35" fmla="*/ 1 h 117"/>
                <a:gd name="T36" fmla="*/ 2 w 240"/>
                <a:gd name="T37" fmla="*/ 1 h 117"/>
                <a:gd name="T38" fmla="*/ 2 w 240"/>
                <a:gd name="T39" fmla="*/ 1 h 117"/>
                <a:gd name="T40" fmla="*/ 2 w 240"/>
                <a:gd name="T41" fmla="*/ 1 h 117"/>
                <a:gd name="T42" fmla="*/ 2 w 240"/>
                <a:gd name="T43" fmla="*/ 1 h 117"/>
                <a:gd name="T44" fmla="*/ 2 w 240"/>
                <a:gd name="T45" fmla="*/ 1 h 117"/>
                <a:gd name="T46" fmla="*/ 2 w 240"/>
                <a:gd name="T47" fmla="*/ 1 h 117"/>
                <a:gd name="T48" fmla="*/ 2 w 240"/>
                <a:gd name="T49" fmla="*/ 1 h 117"/>
                <a:gd name="T50" fmla="*/ 2 w 240"/>
                <a:gd name="T51" fmla="*/ 1 h 117"/>
                <a:gd name="T52" fmla="*/ 2 w 240"/>
                <a:gd name="T53" fmla="*/ 1 h 117"/>
                <a:gd name="T54" fmla="*/ 2 w 240"/>
                <a:gd name="T55" fmla="*/ 1 h 117"/>
                <a:gd name="T56" fmla="*/ 2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6" name="Freeform 28"/>
            <p:cNvSpPr>
              <a:spLocks/>
            </p:cNvSpPr>
            <p:nvPr userDrawn="1"/>
          </p:nvSpPr>
          <p:spPr bwMode="invGray">
            <a:xfrm>
              <a:off x="1506" y="1999"/>
              <a:ext cx="146" cy="58"/>
            </a:xfrm>
            <a:custGeom>
              <a:avLst/>
              <a:gdLst>
                <a:gd name="T0" fmla="*/ 2 w 194"/>
                <a:gd name="T1" fmla="*/ 1 h 80"/>
                <a:gd name="T2" fmla="*/ 2 w 194"/>
                <a:gd name="T3" fmla="*/ 1 h 80"/>
                <a:gd name="T4" fmla="*/ 2 w 194"/>
                <a:gd name="T5" fmla="*/ 1 h 80"/>
                <a:gd name="T6" fmla="*/ 2 w 194"/>
                <a:gd name="T7" fmla="*/ 1 h 80"/>
                <a:gd name="T8" fmla="*/ 2 w 194"/>
                <a:gd name="T9" fmla="*/ 1 h 80"/>
                <a:gd name="T10" fmla="*/ 2 w 194"/>
                <a:gd name="T11" fmla="*/ 1 h 80"/>
                <a:gd name="T12" fmla="*/ 2 w 194"/>
                <a:gd name="T13" fmla="*/ 1 h 80"/>
                <a:gd name="T14" fmla="*/ 2 w 194"/>
                <a:gd name="T15" fmla="*/ 1 h 80"/>
                <a:gd name="T16" fmla="*/ 2 w 194"/>
                <a:gd name="T17" fmla="*/ 1 h 80"/>
                <a:gd name="T18" fmla="*/ 2 w 194"/>
                <a:gd name="T19" fmla="*/ 1 h 80"/>
                <a:gd name="T20" fmla="*/ 2 w 194"/>
                <a:gd name="T21" fmla="*/ 1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7" name="Freeform 29"/>
            <p:cNvSpPr>
              <a:spLocks/>
            </p:cNvSpPr>
            <p:nvPr userDrawn="1"/>
          </p:nvSpPr>
          <p:spPr bwMode="invGray">
            <a:xfrm>
              <a:off x="1711" y="2069"/>
              <a:ext cx="233" cy="190"/>
            </a:xfrm>
            <a:custGeom>
              <a:avLst/>
              <a:gdLst>
                <a:gd name="T0" fmla="*/ 2 w 310"/>
                <a:gd name="T1" fmla="*/ 1 h 254"/>
                <a:gd name="T2" fmla="*/ 2 w 310"/>
                <a:gd name="T3" fmla="*/ 1 h 254"/>
                <a:gd name="T4" fmla="*/ 2 w 310"/>
                <a:gd name="T5" fmla="*/ 1 h 254"/>
                <a:gd name="T6" fmla="*/ 2 w 310"/>
                <a:gd name="T7" fmla="*/ 1 h 254"/>
                <a:gd name="T8" fmla="*/ 2 w 310"/>
                <a:gd name="T9" fmla="*/ 1 h 254"/>
                <a:gd name="T10" fmla="*/ 2 w 310"/>
                <a:gd name="T11" fmla="*/ 1 h 254"/>
                <a:gd name="T12" fmla="*/ 2 w 310"/>
                <a:gd name="T13" fmla="*/ 1 h 254"/>
                <a:gd name="T14" fmla="*/ 2 w 310"/>
                <a:gd name="T15" fmla="*/ 1 h 254"/>
                <a:gd name="T16" fmla="*/ 2 w 310"/>
                <a:gd name="T17" fmla="*/ 1 h 254"/>
                <a:gd name="T18" fmla="*/ 2 w 310"/>
                <a:gd name="T19" fmla="*/ 1 h 254"/>
                <a:gd name="T20" fmla="*/ 2 w 310"/>
                <a:gd name="T21" fmla="*/ 1 h 254"/>
                <a:gd name="T22" fmla="*/ 2 w 310"/>
                <a:gd name="T23" fmla="*/ 1 h 254"/>
                <a:gd name="T24" fmla="*/ 2 w 310"/>
                <a:gd name="T25" fmla="*/ 1 h 254"/>
                <a:gd name="T26" fmla="*/ 2 w 310"/>
                <a:gd name="T27" fmla="*/ 1 h 254"/>
                <a:gd name="T28" fmla="*/ 2 w 310"/>
                <a:gd name="T29" fmla="*/ 1 h 254"/>
                <a:gd name="T30" fmla="*/ 2 w 310"/>
                <a:gd name="T31" fmla="*/ 1 h 254"/>
                <a:gd name="T32" fmla="*/ 2 w 310"/>
                <a:gd name="T33" fmla="*/ 1 h 254"/>
                <a:gd name="T34" fmla="*/ 2 w 310"/>
                <a:gd name="T35" fmla="*/ 1 h 254"/>
                <a:gd name="T36" fmla="*/ 2 w 310"/>
                <a:gd name="T37" fmla="*/ 1 h 254"/>
                <a:gd name="T38" fmla="*/ 2 w 310"/>
                <a:gd name="T39" fmla="*/ 1 h 254"/>
                <a:gd name="T40" fmla="*/ 2 w 310"/>
                <a:gd name="T41" fmla="*/ 1 h 254"/>
                <a:gd name="T42" fmla="*/ 2 w 310"/>
                <a:gd name="T43" fmla="*/ 1 h 254"/>
                <a:gd name="T44" fmla="*/ 2 w 310"/>
                <a:gd name="T45" fmla="*/ 1 h 254"/>
                <a:gd name="T46" fmla="*/ 2 w 310"/>
                <a:gd name="T47" fmla="*/ 1 h 254"/>
                <a:gd name="T48" fmla="*/ 2 w 310"/>
                <a:gd name="T49" fmla="*/ 1 h 254"/>
                <a:gd name="T50" fmla="*/ 2 w 310"/>
                <a:gd name="T51" fmla="*/ 1 h 254"/>
                <a:gd name="T52" fmla="*/ 2 w 310"/>
                <a:gd name="T53" fmla="*/ 1 h 254"/>
                <a:gd name="T54" fmla="*/ 2 w 310"/>
                <a:gd name="T55" fmla="*/ 1 h 254"/>
                <a:gd name="T56" fmla="*/ 2 w 310"/>
                <a:gd name="T57" fmla="*/ 1 h 254"/>
                <a:gd name="T58" fmla="*/ 2 w 310"/>
                <a:gd name="T59" fmla="*/ 1 h 254"/>
                <a:gd name="T60" fmla="*/ 2 w 310"/>
                <a:gd name="T61" fmla="*/ 1 h 254"/>
                <a:gd name="T62" fmla="*/ 2 w 310"/>
                <a:gd name="T63" fmla="*/ 1 h 254"/>
                <a:gd name="T64" fmla="*/ 2 w 310"/>
                <a:gd name="T65" fmla="*/ 1 h 254"/>
                <a:gd name="T66" fmla="*/ 2 w 310"/>
                <a:gd name="T67" fmla="*/ 1 h 254"/>
                <a:gd name="T68" fmla="*/ 2 w 310"/>
                <a:gd name="T69" fmla="*/ 1 h 254"/>
                <a:gd name="T70" fmla="*/ 2 w 310"/>
                <a:gd name="T71" fmla="*/ 1 h 254"/>
                <a:gd name="T72" fmla="*/ 2 w 310"/>
                <a:gd name="T73" fmla="*/ 1 h 254"/>
                <a:gd name="T74" fmla="*/ 2 w 310"/>
                <a:gd name="T75" fmla="*/ 1 h 254"/>
                <a:gd name="T76" fmla="*/ 2 w 310"/>
                <a:gd name="T77" fmla="*/ 1 h 254"/>
                <a:gd name="T78" fmla="*/ 2 w 310"/>
                <a:gd name="T79" fmla="*/ 1 h 254"/>
                <a:gd name="T80" fmla="*/ 2 w 310"/>
                <a:gd name="T81" fmla="*/ 1 h 254"/>
                <a:gd name="T82" fmla="*/ 2 w 310"/>
                <a:gd name="T83" fmla="*/ 1 h 254"/>
                <a:gd name="T84" fmla="*/ 2 w 310"/>
                <a:gd name="T85" fmla="*/ 1 h 254"/>
                <a:gd name="T86" fmla="*/ 2 w 310"/>
                <a:gd name="T87" fmla="*/ 1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8" name="Freeform 30"/>
            <p:cNvSpPr>
              <a:spLocks/>
            </p:cNvSpPr>
            <p:nvPr userDrawn="1"/>
          </p:nvSpPr>
          <p:spPr bwMode="invGray">
            <a:xfrm>
              <a:off x="1709" y="1987"/>
              <a:ext cx="44" cy="39"/>
            </a:xfrm>
            <a:custGeom>
              <a:avLst/>
              <a:gdLst>
                <a:gd name="T0" fmla="*/ 1 w 59"/>
                <a:gd name="T1" fmla="*/ 0 h 50"/>
                <a:gd name="T2" fmla="*/ 0 w 59"/>
                <a:gd name="T3" fmla="*/ 2 h 50"/>
                <a:gd name="T4" fmla="*/ 1 w 59"/>
                <a:gd name="T5" fmla="*/ 2 h 50"/>
                <a:gd name="T6" fmla="*/ 1 w 59"/>
                <a:gd name="T7" fmla="*/ 2 h 50"/>
                <a:gd name="T8" fmla="*/ 1 w 59"/>
                <a:gd name="T9" fmla="*/ 2 h 50"/>
                <a:gd name="T10" fmla="*/ 1 w 59"/>
                <a:gd name="T11" fmla="*/ 2 h 50"/>
                <a:gd name="T12" fmla="*/ 1 w 59"/>
                <a:gd name="T13" fmla="*/ 0 h 5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9" name="Freeform 31"/>
            <p:cNvSpPr>
              <a:spLocks/>
            </p:cNvSpPr>
            <p:nvPr userDrawn="1"/>
          </p:nvSpPr>
          <p:spPr bwMode="invGray">
            <a:xfrm>
              <a:off x="1625" y="2057"/>
              <a:ext cx="64" cy="42"/>
            </a:xfrm>
            <a:custGeom>
              <a:avLst/>
              <a:gdLst>
                <a:gd name="T0" fmla="*/ 1 w 86"/>
                <a:gd name="T1" fmla="*/ 1 h 57"/>
                <a:gd name="T2" fmla="*/ 1 w 86"/>
                <a:gd name="T3" fmla="*/ 1 h 57"/>
                <a:gd name="T4" fmla="*/ 1 w 86"/>
                <a:gd name="T5" fmla="*/ 1 h 57"/>
                <a:gd name="T6" fmla="*/ 1 w 86"/>
                <a:gd name="T7" fmla="*/ 1 h 57"/>
                <a:gd name="T8" fmla="*/ 1 w 86"/>
                <a:gd name="T9" fmla="*/ 1 h 57"/>
                <a:gd name="T10" fmla="*/ 1 w 86"/>
                <a:gd name="T11" fmla="*/ 1 h 57"/>
                <a:gd name="T12" fmla="*/ 1 w 86"/>
                <a:gd name="T13" fmla="*/ 1 h 57"/>
                <a:gd name="T14" fmla="*/ 1 w 86"/>
                <a:gd name="T15" fmla="*/ 1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0" name="Freeform 32"/>
            <p:cNvSpPr>
              <a:spLocks/>
            </p:cNvSpPr>
            <p:nvPr userDrawn="1"/>
          </p:nvSpPr>
          <p:spPr bwMode="invGray">
            <a:xfrm>
              <a:off x="1693" y="2065"/>
              <a:ext cx="54" cy="25"/>
            </a:xfrm>
            <a:custGeom>
              <a:avLst/>
              <a:gdLst>
                <a:gd name="T0" fmla="*/ 1 w 73"/>
                <a:gd name="T1" fmla="*/ 0 h 34"/>
                <a:gd name="T2" fmla="*/ 1 w 73"/>
                <a:gd name="T3" fmla="*/ 1 h 34"/>
                <a:gd name="T4" fmla="*/ 1 w 73"/>
                <a:gd name="T5" fmla="*/ 1 h 34"/>
                <a:gd name="T6" fmla="*/ 1 w 73"/>
                <a:gd name="T7" fmla="*/ 1 h 34"/>
                <a:gd name="T8" fmla="*/ 1 w 73"/>
                <a:gd name="T9" fmla="*/ 1 h 34"/>
                <a:gd name="T10" fmla="*/ 1 w 73"/>
                <a:gd name="T11" fmla="*/ 0 h 3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1" name="Freeform 33"/>
            <p:cNvSpPr>
              <a:spLocks/>
            </p:cNvSpPr>
            <p:nvPr userDrawn="1"/>
          </p:nvSpPr>
          <p:spPr bwMode="invGray">
            <a:xfrm>
              <a:off x="1664" y="2029"/>
              <a:ext cx="64" cy="37"/>
            </a:xfrm>
            <a:custGeom>
              <a:avLst/>
              <a:gdLst>
                <a:gd name="T0" fmla="*/ 2 w 85"/>
                <a:gd name="T1" fmla="*/ 2 h 45"/>
                <a:gd name="T2" fmla="*/ 2 w 85"/>
                <a:gd name="T3" fmla="*/ 2 h 45"/>
                <a:gd name="T4" fmla="*/ 0 w 85"/>
                <a:gd name="T5" fmla="*/ 2 h 45"/>
                <a:gd name="T6" fmla="*/ 2 w 85"/>
                <a:gd name="T7" fmla="*/ 2 h 45"/>
                <a:gd name="T8" fmla="*/ 2 w 85"/>
                <a:gd name="T9" fmla="*/ 2 h 45"/>
                <a:gd name="T10" fmla="*/ 2 w 85"/>
                <a:gd name="T11" fmla="*/ 2 h 45"/>
                <a:gd name="T12" fmla="*/ 2 w 85"/>
                <a:gd name="T13" fmla="*/ 2 h 45"/>
                <a:gd name="T14" fmla="*/ 2 w 85"/>
                <a:gd name="T15" fmla="*/ 0 h 45"/>
                <a:gd name="T16" fmla="*/ 2 w 85"/>
                <a:gd name="T17" fmla="*/ 2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2" name="Freeform 34"/>
            <p:cNvSpPr>
              <a:spLocks/>
            </p:cNvSpPr>
            <p:nvPr userDrawn="1"/>
          </p:nvSpPr>
          <p:spPr bwMode="invGray">
            <a:xfrm>
              <a:off x="1637" y="1997"/>
              <a:ext cx="45" cy="24"/>
            </a:xfrm>
            <a:custGeom>
              <a:avLst/>
              <a:gdLst>
                <a:gd name="T0" fmla="*/ 2 w 58"/>
                <a:gd name="T1" fmla="*/ 2 h 31"/>
                <a:gd name="T2" fmla="*/ 0 w 58"/>
                <a:gd name="T3" fmla="*/ 2 h 31"/>
                <a:gd name="T4" fmla="*/ 2 w 58"/>
                <a:gd name="T5" fmla="*/ 2 h 31"/>
                <a:gd name="T6" fmla="*/ 2 w 58"/>
                <a:gd name="T7" fmla="*/ 2 h 31"/>
                <a:gd name="T8" fmla="*/ 2 w 58"/>
                <a:gd name="T9" fmla="*/ 2 h 31"/>
                <a:gd name="T10" fmla="*/ 2 w 58"/>
                <a:gd name="T11" fmla="*/ 0 h 31"/>
                <a:gd name="T12" fmla="*/ 2 w 58"/>
                <a:gd name="T13" fmla="*/ 2 h 3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3" name="Freeform 35"/>
            <p:cNvSpPr>
              <a:spLocks/>
            </p:cNvSpPr>
            <p:nvPr userDrawn="1"/>
          </p:nvSpPr>
          <p:spPr bwMode="invGray">
            <a:xfrm>
              <a:off x="1751" y="2000"/>
              <a:ext cx="116" cy="80"/>
            </a:xfrm>
            <a:custGeom>
              <a:avLst/>
              <a:gdLst>
                <a:gd name="T0" fmla="*/ 2 w 152"/>
                <a:gd name="T1" fmla="*/ 0 h 102"/>
                <a:gd name="T2" fmla="*/ 2 w 152"/>
                <a:gd name="T3" fmla="*/ 2 h 102"/>
                <a:gd name="T4" fmla="*/ 2 w 152"/>
                <a:gd name="T5" fmla="*/ 2 h 102"/>
                <a:gd name="T6" fmla="*/ 2 w 152"/>
                <a:gd name="T7" fmla="*/ 2 h 102"/>
                <a:gd name="T8" fmla="*/ 0 w 152"/>
                <a:gd name="T9" fmla="*/ 2 h 102"/>
                <a:gd name="T10" fmla="*/ 2 w 152"/>
                <a:gd name="T11" fmla="*/ 2 h 102"/>
                <a:gd name="T12" fmla="*/ 2 w 152"/>
                <a:gd name="T13" fmla="*/ 2 h 102"/>
                <a:gd name="T14" fmla="*/ 2 w 152"/>
                <a:gd name="T15" fmla="*/ 2 h 102"/>
                <a:gd name="T16" fmla="*/ 2 w 152"/>
                <a:gd name="T17" fmla="*/ 2 h 102"/>
                <a:gd name="T18" fmla="*/ 2 w 152"/>
                <a:gd name="T19" fmla="*/ 2 h 102"/>
                <a:gd name="T20" fmla="*/ 2 w 152"/>
                <a:gd name="T21" fmla="*/ 2 h 102"/>
                <a:gd name="T22" fmla="*/ 2 w 152"/>
                <a:gd name="T23" fmla="*/ 2 h 102"/>
                <a:gd name="T24" fmla="*/ 2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4" name="Freeform 36"/>
            <p:cNvSpPr>
              <a:spLocks/>
            </p:cNvSpPr>
            <p:nvPr userDrawn="1"/>
          </p:nvSpPr>
          <p:spPr bwMode="invGray">
            <a:xfrm>
              <a:off x="664" y="2246"/>
              <a:ext cx="25" cy="14"/>
            </a:xfrm>
            <a:custGeom>
              <a:avLst/>
              <a:gdLst>
                <a:gd name="T0" fmla="*/ 1 w 34"/>
                <a:gd name="T1" fmla="*/ 0 h 20"/>
                <a:gd name="T2" fmla="*/ 1 w 34"/>
                <a:gd name="T3" fmla="*/ 1 h 20"/>
                <a:gd name="T4" fmla="*/ 1 w 34"/>
                <a:gd name="T5" fmla="*/ 1 h 20"/>
                <a:gd name="T6" fmla="*/ 1 w 34"/>
                <a:gd name="T7" fmla="*/ 1 h 20"/>
                <a:gd name="T8" fmla="*/ 1 w 34"/>
                <a:gd name="T9" fmla="*/ 0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5" name="Freeform 37"/>
            <p:cNvSpPr>
              <a:spLocks/>
            </p:cNvSpPr>
            <p:nvPr userDrawn="1"/>
          </p:nvSpPr>
          <p:spPr bwMode="invGray">
            <a:xfrm>
              <a:off x="1421" y="2756"/>
              <a:ext cx="16" cy="12"/>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6" name="Freeform 38"/>
            <p:cNvSpPr>
              <a:spLocks/>
            </p:cNvSpPr>
            <p:nvPr userDrawn="1"/>
          </p:nvSpPr>
          <p:spPr bwMode="invGray">
            <a:xfrm>
              <a:off x="1424" y="2782"/>
              <a:ext cx="17" cy="13"/>
            </a:xfrm>
            <a:custGeom>
              <a:avLst/>
              <a:gdLst>
                <a:gd name="T0" fmla="*/ 2 w 21"/>
                <a:gd name="T1" fmla="*/ 0 h 16"/>
                <a:gd name="T2" fmla="*/ 2 w 21"/>
                <a:gd name="T3" fmla="*/ 2 h 16"/>
                <a:gd name="T4" fmla="*/ 2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7" name="Freeform 39"/>
            <p:cNvSpPr>
              <a:spLocks/>
            </p:cNvSpPr>
            <p:nvPr userDrawn="1"/>
          </p:nvSpPr>
          <p:spPr bwMode="invGray">
            <a:xfrm>
              <a:off x="1628" y="2913"/>
              <a:ext cx="15" cy="12"/>
            </a:xfrm>
            <a:custGeom>
              <a:avLst/>
              <a:gdLst>
                <a:gd name="T0" fmla="*/ 1 w 21"/>
                <a:gd name="T1" fmla="*/ 0 h 16"/>
                <a:gd name="T2" fmla="*/ 1 w 21"/>
                <a:gd name="T3" fmla="*/ 2 h 16"/>
                <a:gd name="T4" fmla="*/ 1 w 21"/>
                <a:gd name="T5" fmla="*/ 0 h 16"/>
                <a:gd name="T6" fmla="*/ 0 60000 65536"/>
                <a:gd name="T7" fmla="*/ 0 60000 65536"/>
                <a:gd name="T8" fmla="*/ 0 60000 65536"/>
              </a:gdLst>
              <a:ahLst/>
              <a:cxnLst>
                <a:cxn ang="T6">
                  <a:pos x="T0" y="T1"/>
                </a:cxn>
                <a:cxn ang="T7">
                  <a:pos x="T2" y="T3"/>
                </a:cxn>
                <a:cxn ang="T8">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8" name="Freeform 40"/>
            <p:cNvSpPr>
              <a:spLocks/>
            </p:cNvSpPr>
            <p:nvPr userDrawn="1"/>
          </p:nvSpPr>
          <p:spPr bwMode="invGray">
            <a:xfrm>
              <a:off x="1752" y="2429"/>
              <a:ext cx="38" cy="15"/>
            </a:xfrm>
            <a:custGeom>
              <a:avLst/>
              <a:gdLst>
                <a:gd name="T0" fmla="*/ 1 w 51"/>
                <a:gd name="T1" fmla="*/ 0 h 24"/>
                <a:gd name="T2" fmla="*/ 1 w 51"/>
                <a:gd name="T3" fmla="*/ 1 h 24"/>
                <a:gd name="T4" fmla="*/ 1 w 51"/>
                <a:gd name="T5" fmla="*/ 1 h 24"/>
                <a:gd name="T6" fmla="*/ 1 w 51"/>
                <a:gd name="T7" fmla="*/ 1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29" name="Freeform 41"/>
            <p:cNvSpPr>
              <a:spLocks/>
            </p:cNvSpPr>
            <p:nvPr userDrawn="1"/>
          </p:nvSpPr>
          <p:spPr bwMode="invGray">
            <a:xfrm>
              <a:off x="1652" y="2224"/>
              <a:ext cx="37" cy="17"/>
            </a:xfrm>
            <a:custGeom>
              <a:avLst/>
              <a:gdLst>
                <a:gd name="T0" fmla="*/ 1 w 51"/>
                <a:gd name="T1" fmla="*/ 0 h 24"/>
                <a:gd name="T2" fmla="*/ 1 w 51"/>
                <a:gd name="T3" fmla="*/ 1 h 24"/>
                <a:gd name="T4" fmla="*/ 1 w 51"/>
                <a:gd name="T5" fmla="*/ 1 h 24"/>
                <a:gd name="T6" fmla="*/ 1 w 51"/>
                <a:gd name="T7" fmla="*/ 1 h 24"/>
                <a:gd name="T8" fmla="*/ 1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0" name="Freeform 42"/>
            <p:cNvSpPr>
              <a:spLocks/>
            </p:cNvSpPr>
            <p:nvPr userDrawn="1"/>
          </p:nvSpPr>
          <p:spPr bwMode="invGray">
            <a:xfrm>
              <a:off x="1717" y="2045"/>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1" name="Freeform 43"/>
            <p:cNvSpPr>
              <a:spLocks/>
            </p:cNvSpPr>
            <p:nvPr userDrawn="1"/>
          </p:nvSpPr>
          <p:spPr bwMode="invGray">
            <a:xfrm>
              <a:off x="1780" y="2153"/>
              <a:ext cx="39" cy="18"/>
            </a:xfrm>
            <a:custGeom>
              <a:avLst/>
              <a:gdLst>
                <a:gd name="T0" fmla="*/ 2 w 51"/>
                <a:gd name="T1" fmla="*/ 0 h 24"/>
                <a:gd name="T2" fmla="*/ 2 w 51"/>
                <a:gd name="T3" fmla="*/ 2 h 24"/>
                <a:gd name="T4" fmla="*/ 2 w 51"/>
                <a:gd name="T5" fmla="*/ 2 h 24"/>
                <a:gd name="T6" fmla="*/ 2 w 51"/>
                <a:gd name="T7" fmla="*/ 2 h 24"/>
                <a:gd name="T8" fmla="*/ 2 w 51"/>
                <a:gd name="T9" fmla="*/ 0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2" name="Freeform 44"/>
            <p:cNvSpPr>
              <a:spLocks/>
            </p:cNvSpPr>
            <p:nvPr userDrawn="1"/>
          </p:nvSpPr>
          <p:spPr bwMode="invGray">
            <a:xfrm>
              <a:off x="1795" y="1951"/>
              <a:ext cx="697" cy="346"/>
            </a:xfrm>
            <a:custGeom>
              <a:avLst/>
              <a:gdLst>
                <a:gd name="T0" fmla="*/ 2 w 929"/>
                <a:gd name="T1" fmla="*/ 1 h 462"/>
                <a:gd name="T2" fmla="*/ 2 w 929"/>
                <a:gd name="T3" fmla="*/ 1 h 462"/>
                <a:gd name="T4" fmla="*/ 2 w 929"/>
                <a:gd name="T5" fmla="*/ 1 h 462"/>
                <a:gd name="T6" fmla="*/ 2 w 929"/>
                <a:gd name="T7" fmla="*/ 1 h 462"/>
                <a:gd name="T8" fmla="*/ 2 w 929"/>
                <a:gd name="T9" fmla="*/ 1 h 462"/>
                <a:gd name="T10" fmla="*/ 2 w 929"/>
                <a:gd name="T11" fmla="*/ 1 h 462"/>
                <a:gd name="T12" fmla="*/ 2 w 929"/>
                <a:gd name="T13" fmla="*/ 1 h 462"/>
                <a:gd name="T14" fmla="*/ 2 w 929"/>
                <a:gd name="T15" fmla="*/ 1 h 462"/>
                <a:gd name="T16" fmla="*/ 2 w 929"/>
                <a:gd name="T17" fmla="*/ 1 h 462"/>
                <a:gd name="T18" fmla="*/ 2 w 929"/>
                <a:gd name="T19" fmla="*/ 1 h 462"/>
                <a:gd name="T20" fmla="*/ 2 w 929"/>
                <a:gd name="T21" fmla="*/ 1 h 462"/>
                <a:gd name="T22" fmla="*/ 2 w 929"/>
                <a:gd name="T23" fmla="*/ 1 h 462"/>
                <a:gd name="T24" fmla="*/ 2 w 929"/>
                <a:gd name="T25" fmla="*/ 1 h 462"/>
                <a:gd name="T26" fmla="*/ 2 w 929"/>
                <a:gd name="T27" fmla="*/ 1 h 462"/>
                <a:gd name="T28" fmla="*/ 2 w 929"/>
                <a:gd name="T29" fmla="*/ 1 h 462"/>
                <a:gd name="T30" fmla="*/ 2 w 929"/>
                <a:gd name="T31" fmla="*/ 1 h 462"/>
                <a:gd name="T32" fmla="*/ 2 w 929"/>
                <a:gd name="T33" fmla="*/ 1 h 462"/>
                <a:gd name="T34" fmla="*/ 2 w 929"/>
                <a:gd name="T35" fmla="*/ 1 h 462"/>
                <a:gd name="T36" fmla="*/ 2 w 929"/>
                <a:gd name="T37" fmla="*/ 1 h 462"/>
                <a:gd name="T38" fmla="*/ 2 w 929"/>
                <a:gd name="T39" fmla="*/ 2 h 462"/>
                <a:gd name="T40" fmla="*/ 2 w 929"/>
                <a:gd name="T41" fmla="*/ 2 h 462"/>
                <a:gd name="T42" fmla="*/ 3 w 929"/>
                <a:gd name="T43" fmla="*/ 2 h 462"/>
                <a:gd name="T44" fmla="*/ 3 w 929"/>
                <a:gd name="T45" fmla="*/ 2 h 462"/>
                <a:gd name="T46" fmla="*/ 4 w 929"/>
                <a:gd name="T47" fmla="*/ 1 h 462"/>
                <a:gd name="T48" fmla="*/ 4 w 929"/>
                <a:gd name="T49" fmla="*/ 1 h 462"/>
                <a:gd name="T50" fmla="*/ 4 w 929"/>
                <a:gd name="T51" fmla="*/ 1 h 462"/>
                <a:gd name="T52" fmla="*/ 5 w 929"/>
                <a:gd name="T53" fmla="*/ 1 h 462"/>
                <a:gd name="T54" fmla="*/ 5 w 929"/>
                <a:gd name="T55" fmla="*/ 1 h 462"/>
                <a:gd name="T56" fmla="*/ 5 w 929"/>
                <a:gd name="T57" fmla="*/ 1 h 462"/>
                <a:gd name="T58" fmla="*/ 5 w 929"/>
                <a:gd name="T59" fmla="*/ 1 h 462"/>
                <a:gd name="T60" fmla="*/ 5 w 929"/>
                <a:gd name="T61" fmla="*/ 1 h 462"/>
                <a:gd name="T62" fmla="*/ 5 w 929"/>
                <a:gd name="T63" fmla="*/ 1 h 462"/>
                <a:gd name="T64" fmla="*/ 6 w 929"/>
                <a:gd name="T65" fmla="*/ 1 h 462"/>
                <a:gd name="T66" fmla="*/ 6 w 929"/>
                <a:gd name="T67" fmla="*/ 1 h 462"/>
                <a:gd name="T68" fmla="*/ 6 w 929"/>
                <a:gd name="T69" fmla="*/ 1 h 462"/>
                <a:gd name="T70" fmla="*/ 5 w 929"/>
                <a:gd name="T71" fmla="*/ 1 h 462"/>
                <a:gd name="T72" fmla="*/ 5 w 929"/>
                <a:gd name="T73" fmla="*/ 1 h 462"/>
                <a:gd name="T74" fmla="*/ 4 w 929"/>
                <a:gd name="T75" fmla="*/ 1 h 462"/>
                <a:gd name="T76" fmla="*/ 4 w 929"/>
                <a:gd name="T77" fmla="*/ 1 h 462"/>
                <a:gd name="T78" fmla="*/ 4 w 929"/>
                <a:gd name="T79" fmla="*/ 1 h 462"/>
                <a:gd name="T80" fmla="*/ 4 w 929"/>
                <a:gd name="T81" fmla="*/ 1 h 462"/>
                <a:gd name="T82" fmla="*/ 3 w 929"/>
                <a:gd name="T83" fmla="*/ 1 h 462"/>
                <a:gd name="T84" fmla="*/ 3 w 929"/>
                <a:gd name="T85" fmla="*/ 1 h 462"/>
                <a:gd name="T86" fmla="*/ 2 w 929"/>
                <a:gd name="T87" fmla="*/ 1 h 462"/>
                <a:gd name="T88" fmla="*/ 3 w 929"/>
                <a:gd name="T89" fmla="*/ 1 h 462"/>
                <a:gd name="T90" fmla="*/ 2 w 929"/>
                <a:gd name="T91" fmla="*/ 1 h 462"/>
                <a:gd name="T92" fmla="*/ 2 w 929"/>
                <a:gd name="T93" fmla="*/ 1 h 462"/>
                <a:gd name="T94" fmla="*/ 2 w 929"/>
                <a:gd name="T95" fmla="*/ 1 h 462"/>
                <a:gd name="T96" fmla="*/ 2 w 929"/>
                <a:gd name="T97" fmla="*/ 1 h 462"/>
                <a:gd name="T98" fmla="*/ 2 w 929"/>
                <a:gd name="T99" fmla="*/ 1 h 462"/>
                <a:gd name="T100" fmla="*/ 2 w 929"/>
                <a:gd name="T101" fmla="*/ 1 h 462"/>
                <a:gd name="T102" fmla="*/ 2 w 929"/>
                <a:gd name="T103" fmla="*/ 1 h 462"/>
                <a:gd name="T104" fmla="*/ 2 w 929"/>
                <a:gd name="T105" fmla="*/ 1 h 462"/>
                <a:gd name="T106" fmla="*/ 2 w 929"/>
                <a:gd name="T107" fmla="*/ 1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3" name="Freeform 45"/>
            <p:cNvSpPr>
              <a:spLocks/>
            </p:cNvSpPr>
            <p:nvPr userDrawn="1"/>
          </p:nvSpPr>
          <p:spPr bwMode="invGray">
            <a:xfrm>
              <a:off x="2009" y="2135"/>
              <a:ext cx="38" cy="26"/>
            </a:xfrm>
            <a:custGeom>
              <a:avLst/>
              <a:gdLst>
                <a:gd name="T0" fmla="*/ 1 w 52"/>
                <a:gd name="T1" fmla="*/ 0 h 32"/>
                <a:gd name="T2" fmla="*/ 1 w 52"/>
                <a:gd name="T3" fmla="*/ 2 h 32"/>
                <a:gd name="T4" fmla="*/ 1 w 52"/>
                <a:gd name="T5" fmla="*/ 2 h 32"/>
                <a:gd name="T6" fmla="*/ 1 w 52"/>
                <a:gd name="T7" fmla="*/ 2 h 32"/>
                <a:gd name="T8" fmla="*/ 1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4" name="Freeform 46"/>
            <p:cNvSpPr>
              <a:spLocks/>
            </p:cNvSpPr>
            <p:nvPr userDrawn="1"/>
          </p:nvSpPr>
          <p:spPr bwMode="invGray">
            <a:xfrm>
              <a:off x="2292" y="2200"/>
              <a:ext cx="128" cy="54"/>
            </a:xfrm>
            <a:custGeom>
              <a:avLst/>
              <a:gdLst>
                <a:gd name="T0" fmla="*/ 1 w 172"/>
                <a:gd name="T1" fmla="*/ 2 h 72"/>
                <a:gd name="T2" fmla="*/ 1 w 172"/>
                <a:gd name="T3" fmla="*/ 2 h 72"/>
                <a:gd name="T4" fmla="*/ 1 w 172"/>
                <a:gd name="T5" fmla="*/ 0 h 72"/>
                <a:gd name="T6" fmla="*/ 0 w 172"/>
                <a:gd name="T7" fmla="*/ 2 h 72"/>
                <a:gd name="T8" fmla="*/ 1 w 172"/>
                <a:gd name="T9" fmla="*/ 2 h 72"/>
                <a:gd name="T10" fmla="*/ 1 w 172"/>
                <a:gd name="T11" fmla="*/ 2 h 72"/>
                <a:gd name="T12" fmla="*/ 1 w 172"/>
                <a:gd name="T13" fmla="*/ 2 h 72"/>
                <a:gd name="T14" fmla="*/ 1 w 172"/>
                <a:gd name="T15" fmla="*/ 2 h 72"/>
                <a:gd name="T16" fmla="*/ 1 w 172"/>
                <a:gd name="T17" fmla="*/ 2 h 72"/>
                <a:gd name="T18" fmla="*/ 1 w 172"/>
                <a:gd name="T19" fmla="*/ 2 h 72"/>
                <a:gd name="T20" fmla="*/ 1 w 172"/>
                <a:gd name="T21" fmla="*/ 2 h 72"/>
                <a:gd name="T22" fmla="*/ 1 w 172"/>
                <a:gd name="T23" fmla="*/ 2 h 72"/>
                <a:gd name="T24" fmla="*/ 1 w 172"/>
                <a:gd name="T25" fmla="*/ 2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5" name="Freeform 47"/>
            <p:cNvSpPr>
              <a:spLocks/>
            </p:cNvSpPr>
            <p:nvPr userDrawn="1"/>
          </p:nvSpPr>
          <p:spPr bwMode="invGray">
            <a:xfrm>
              <a:off x="2393" y="2038"/>
              <a:ext cx="38" cy="24"/>
            </a:xfrm>
            <a:custGeom>
              <a:avLst/>
              <a:gdLst>
                <a:gd name="T0" fmla="*/ 1 w 52"/>
                <a:gd name="T1" fmla="*/ 0 h 32"/>
                <a:gd name="T2" fmla="*/ 1 w 52"/>
                <a:gd name="T3" fmla="*/ 2 h 32"/>
                <a:gd name="T4" fmla="*/ 1 w 52"/>
                <a:gd name="T5" fmla="*/ 2 h 32"/>
                <a:gd name="T6" fmla="*/ 1 w 52"/>
                <a:gd name="T7" fmla="*/ 2 h 32"/>
                <a:gd name="T8" fmla="*/ 1 w 52"/>
                <a:gd name="T9" fmla="*/ 0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6" name="Freeform 48"/>
            <p:cNvSpPr>
              <a:spLocks/>
            </p:cNvSpPr>
            <p:nvPr userDrawn="1"/>
          </p:nvSpPr>
          <p:spPr bwMode="invGray">
            <a:xfrm>
              <a:off x="2662" y="2006"/>
              <a:ext cx="156" cy="63"/>
            </a:xfrm>
            <a:custGeom>
              <a:avLst/>
              <a:gdLst>
                <a:gd name="T0" fmla="*/ 2 w 206"/>
                <a:gd name="T1" fmla="*/ 1 h 85"/>
                <a:gd name="T2" fmla="*/ 2 w 206"/>
                <a:gd name="T3" fmla="*/ 1 h 85"/>
                <a:gd name="T4" fmla="*/ 2 w 206"/>
                <a:gd name="T5" fmla="*/ 1 h 85"/>
                <a:gd name="T6" fmla="*/ 2 w 206"/>
                <a:gd name="T7" fmla="*/ 1 h 85"/>
                <a:gd name="T8" fmla="*/ 2 w 206"/>
                <a:gd name="T9" fmla="*/ 1 h 85"/>
                <a:gd name="T10" fmla="*/ 2 w 206"/>
                <a:gd name="T11" fmla="*/ 1 h 85"/>
                <a:gd name="T12" fmla="*/ 2 w 206"/>
                <a:gd name="T13" fmla="*/ 1 h 85"/>
                <a:gd name="T14" fmla="*/ 2 w 206"/>
                <a:gd name="T15" fmla="*/ 1 h 85"/>
                <a:gd name="T16" fmla="*/ 2 w 206"/>
                <a:gd name="T17" fmla="*/ 1 h 85"/>
                <a:gd name="T18" fmla="*/ 2 w 206"/>
                <a:gd name="T19" fmla="*/ 1 h 85"/>
                <a:gd name="T20" fmla="*/ 2 w 206"/>
                <a:gd name="T21" fmla="*/ 1 h 85"/>
                <a:gd name="T22" fmla="*/ 2 w 206"/>
                <a:gd name="T23" fmla="*/ 1 h 85"/>
                <a:gd name="T24" fmla="*/ 2 w 206"/>
                <a:gd name="T25" fmla="*/ 1 h 85"/>
                <a:gd name="T26" fmla="*/ 2 w 206"/>
                <a:gd name="T27" fmla="*/ 1 h 85"/>
                <a:gd name="T28" fmla="*/ 2 w 206"/>
                <a:gd name="T29" fmla="*/ 1 h 85"/>
                <a:gd name="T30" fmla="*/ 2 w 206"/>
                <a:gd name="T31" fmla="*/ 1 h 85"/>
                <a:gd name="T32" fmla="*/ 2 w 206"/>
                <a:gd name="T33" fmla="*/ 1 h 85"/>
                <a:gd name="T34" fmla="*/ 2 w 206"/>
                <a:gd name="T35" fmla="*/ 1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7" name="Freeform 49"/>
            <p:cNvSpPr>
              <a:spLocks/>
            </p:cNvSpPr>
            <p:nvPr userDrawn="1"/>
          </p:nvSpPr>
          <p:spPr bwMode="invGray">
            <a:xfrm>
              <a:off x="2759" y="2038"/>
              <a:ext cx="48" cy="17"/>
            </a:xfrm>
            <a:custGeom>
              <a:avLst/>
              <a:gdLst>
                <a:gd name="T0" fmla="*/ 2 w 64"/>
                <a:gd name="T1" fmla="*/ 1 h 28"/>
                <a:gd name="T2" fmla="*/ 2 w 64"/>
                <a:gd name="T3" fmla="*/ 1 h 28"/>
                <a:gd name="T4" fmla="*/ 2 w 64"/>
                <a:gd name="T5" fmla="*/ 1 h 28"/>
                <a:gd name="T6" fmla="*/ 2 w 64"/>
                <a:gd name="T7" fmla="*/ 1 h 28"/>
                <a:gd name="T8" fmla="*/ 2 w 64"/>
                <a:gd name="T9" fmla="*/ 1 h 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8" name="Freeform 50"/>
            <p:cNvSpPr>
              <a:spLocks/>
            </p:cNvSpPr>
            <p:nvPr userDrawn="1"/>
          </p:nvSpPr>
          <p:spPr bwMode="invGray">
            <a:xfrm>
              <a:off x="2467" y="2311"/>
              <a:ext cx="110" cy="133"/>
            </a:xfrm>
            <a:custGeom>
              <a:avLst/>
              <a:gdLst>
                <a:gd name="T0" fmla="*/ 2 w 146"/>
                <a:gd name="T1" fmla="*/ 2 h 176"/>
                <a:gd name="T2" fmla="*/ 0 w 146"/>
                <a:gd name="T3" fmla="*/ 2 h 176"/>
                <a:gd name="T4" fmla="*/ 2 w 146"/>
                <a:gd name="T5" fmla="*/ 2 h 176"/>
                <a:gd name="T6" fmla="*/ 2 w 146"/>
                <a:gd name="T7" fmla="*/ 2 h 176"/>
                <a:gd name="T8" fmla="*/ 2 w 146"/>
                <a:gd name="T9" fmla="*/ 2 h 176"/>
                <a:gd name="T10" fmla="*/ 2 w 146"/>
                <a:gd name="T11" fmla="*/ 2 h 176"/>
                <a:gd name="T12" fmla="*/ 2 w 146"/>
                <a:gd name="T13" fmla="*/ 2 h 176"/>
                <a:gd name="T14" fmla="*/ 2 w 146"/>
                <a:gd name="T15" fmla="*/ 2 h 176"/>
                <a:gd name="T16" fmla="*/ 2 w 146"/>
                <a:gd name="T17" fmla="*/ 2 h 176"/>
                <a:gd name="T18" fmla="*/ 2 w 146"/>
                <a:gd name="T19" fmla="*/ 2 h 176"/>
                <a:gd name="T20" fmla="*/ 2 w 146"/>
                <a:gd name="T21" fmla="*/ 2 h 176"/>
                <a:gd name="T22" fmla="*/ 2 w 146"/>
                <a:gd name="T23" fmla="*/ 2 h 176"/>
                <a:gd name="T24" fmla="*/ 2 w 146"/>
                <a:gd name="T25" fmla="*/ 2 h 176"/>
                <a:gd name="T26" fmla="*/ 2 w 146"/>
                <a:gd name="T27" fmla="*/ 2 h 176"/>
                <a:gd name="T28" fmla="*/ 2 w 146"/>
                <a:gd name="T29" fmla="*/ 2 h 176"/>
                <a:gd name="T30" fmla="*/ 2 w 146"/>
                <a:gd name="T31" fmla="*/ 2 h 176"/>
                <a:gd name="T32" fmla="*/ 2 w 146"/>
                <a:gd name="T33" fmla="*/ 2 h 176"/>
                <a:gd name="T34" fmla="*/ 2 w 146"/>
                <a:gd name="T35" fmla="*/ 2 h 176"/>
                <a:gd name="T36" fmla="*/ 2 w 146"/>
                <a:gd name="T37" fmla="*/ 2 h 176"/>
                <a:gd name="T38" fmla="*/ 2 w 146"/>
                <a:gd name="T39" fmla="*/ 2 h 176"/>
                <a:gd name="T40" fmla="*/ 2 w 146"/>
                <a:gd name="T41" fmla="*/ 2 h 176"/>
                <a:gd name="T42" fmla="*/ 2 w 146"/>
                <a:gd name="T43" fmla="*/ 2 h 176"/>
                <a:gd name="T44" fmla="*/ 2 w 146"/>
                <a:gd name="T45" fmla="*/ 2 h 176"/>
                <a:gd name="T46" fmla="*/ 2 w 146"/>
                <a:gd name="T47" fmla="*/ 2 h 176"/>
                <a:gd name="T48" fmla="*/ 2 w 146"/>
                <a:gd name="T49" fmla="*/ 2 h 176"/>
                <a:gd name="T50" fmla="*/ 2 w 146"/>
                <a:gd name="T51" fmla="*/ 2 h 176"/>
                <a:gd name="T52" fmla="*/ 2 w 146"/>
                <a:gd name="T53" fmla="*/ 1 h 176"/>
                <a:gd name="T54" fmla="*/ 2 w 146"/>
                <a:gd name="T55" fmla="*/ 2 h 176"/>
                <a:gd name="T56" fmla="*/ 2 w 146"/>
                <a:gd name="T57" fmla="*/ 2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39" name="Freeform 51"/>
            <p:cNvSpPr>
              <a:spLocks/>
            </p:cNvSpPr>
            <p:nvPr userDrawn="1"/>
          </p:nvSpPr>
          <p:spPr bwMode="invGray">
            <a:xfrm>
              <a:off x="2413" y="2359"/>
              <a:ext cx="70" cy="68"/>
            </a:xfrm>
            <a:custGeom>
              <a:avLst/>
              <a:gdLst>
                <a:gd name="T0" fmla="*/ 2 w 92"/>
                <a:gd name="T1" fmla="*/ 1 h 92"/>
                <a:gd name="T2" fmla="*/ 2 w 92"/>
                <a:gd name="T3" fmla="*/ 1 h 92"/>
                <a:gd name="T4" fmla="*/ 2 w 92"/>
                <a:gd name="T5" fmla="*/ 1 h 92"/>
                <a:gd name="T6" fmla="*/ 2 w 92"/>
                <a:gd name="T7" fmla="*/ 1 h 92"/>
                <a:gd name="T8" fmla="*/ 2 w 92"/>
                <a:gd name="T9" fmla="*/ 1 h 92"/>
                <a:gd name="T10" fmla="*/ 2 w 92"/>
                <a:gd name="T11" fmla="*/ 1 h 92"/>
                <a:gd name="T12" fmla="*/ 2 w 92"/>
                <a:gd name="T13" fmla="*/ 1 h 92"/>
                <a:gd name="T14" fmla="*/ 2 w 92"/>
                <a:gd name="T15" fmla="*/ 1 h 92"/>
                <a:gd name="T16" fmla="*/ 2 w 92"/>
                <a:gd name="T17" fmla="*/ 1 h 92"/>
                <a:gd name="T18" fmla="*/ 2 w 92"/>
                <a:gd name="T19" fmla="*/ 1 h 92"/>
                <a:gd name="T20" fmla="*/ 2 w 92"/>
                <a:gd name="T21" fmla="*/ 1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0" name="Freeform 52"/>
            <p:cNvSpPr>
              <a:spLocks/>
            </p:cNvSpPr>
            <p:nvPr userDrawn="1"/>
          </p:nvSpPr>
          <p:spPr bwMode="invGray">
            <a:xfrm>
              <a:off x="4099" y="3502"/>
              <a:ext cx="474" cy="495"/>
            </a:xfrm>
            <a:custGeom>
              <a:avLst/>
              <a:gdLst>
                <a:gd name="T0" fmla="*/ 1 w 633"/>
                <a:gd name="T1" fmla="*/ 2 h 660"/>
                <a:gd name="T2" fmla="*/ 1 w 633"/>
                <a:gd name="T3" fmla="*/ 2 h 660"/>
                <a:gd name="T4" fmla="*/ 1 w 633"/>
                <a:gd name="T5" fmla="*/ 2 h 660"/>
                <a:gd name="T6" fmla="*/ 1 w 633"/>
                <a:gd name="T7" fmla="*/ 2 h 660"/>
                <a:gd name="T8" fmla="*/ 1 w 633"/>
                <a:gd name="T9" fmla="*/ 2 h 660"/>
                <a:gd name="T10" fmla="*/ 1 w 633"/>
                <a:gd name="T11" fmla="*/ 2 h 660"/>
                <a:gd name="T12" fmla="*/ 1 w 633"/>
                <a:gd name="T13" fmla="*/ 2 h 660"/>
                <a:gd name="T14" fmla="*/ 0 w 633"/>
                <a:gd name="T15" fmla="*/ 2 h 660"/>
                <a:gd name="T16" fmla="*/ 1 w 633"/>
                <a:gd name="T17" fmla="*/ 2 h 660"/>
                <a:gd name="T18" fmla="*/ 1 w 633"/>
                <a:gd name="T19" fmla="*/ 3 h 660"/>
                <a:gd name="T20" fmla="*/ 1 w 633"/>
                <a:gd name="T21" fmla="*/ 3 h 660"/>
                <a:gd name="T22" fmla="*/ 1 w 633"/>
                <a:gd name="T23" fmla="*/ 3 h 660"/>
                <a:gd name="T24" fmla="*/ 1 w 633"/>
                <a:gd name="T25" fmla="*/ 3 h 660"/>
                <a:gd name="T26" fmla="*/ 1 w 633"/>
                <a:gd name="T27" fmla="*/ 3 h 660"/>
                <a:gd name="T28" fmla="*/ 1 w 633"/>
                <a:gd name="T29" fmla="*/ 3 h 660"/>
                <a:gd name="T30" fmla="*/ 1 w 633"/>
                <a:gd name="T31" fmla="*/ 4 h 660"/>
                <a:gd name="T32" fmla="*/ 1 w 633"/>
                <a:gd name="T33" fmla="*/ 4 h 660"/>
                <a:gd name="T34" fmla="*/ 1 w 633"/>
                <a:gd name="T35" fmla="*/ 4 h 660"/>
                <a:gd name="T36" fmla="*/ 2 w 633"/>
                <a:gd name="T37" fmla="*/ 4 h 660"/>
                <a:gd name="T38" fmla="*/ 2 w 633"/>
                <a:gd name="T39" fmla="*/ 4 h 660"/>
                <a:gd name="T40" fmla="*/ 2 w 633"/>
                <a:gd name="T41" fmla="*/ 4 h 660"/>
                <a:gd name="T42" fmla="*/ 2 w 633"/>
                <a:gd name="T43" fmla="*/ 4 h 660"/>
                <a:gd name="T44" fmla="*/ 2 w 633"/>
                <a:gd name="T45" fmla="*/ 4 h 660"/>
                <a:gd name="T46" fmla="*/ 2 w 633"/>
                <a:gd name="T47" fmla="*/ 4 h 660"/>
                <a:gd name="T48" fmla="*/ 3 w 633"/>
                <a:gd name="T49" fmla="*/ 4 h 660"/>
                <a:gd name="T50" fmla="*/ 3 w 633"/>
                <a:gd name="T51" fmla="*/ 5 h 660"/>
                <a:gd name="T52" fmla="*/ 3 w 633"/>
                <a:gd name="T53" fmla="*/ 4 h 660"/>
                <a:gd name="T54" fmla="*/ 3 w 633"/>
                <a:gd name="T55" fmla="*/ 4 h 660"/>
                <a:gd name="T56" fmla="*/ 3 w 633"/>
                <a:gd name="T57" fmla="*/ 3 h 660"/>
                <a:gd name="T58" fmla="*/ 3 w 633"/>
                <a:gd name="T59" fmla="*/ 2 h 660"/>
                <a:gd name="T60" fmla="*/ 3 w 633"/>
                <a:gd name="T61" fmla="*/ 2 h 660"/>
                <a:gd name="T62" fmla="*/ 3 w 633"/>
                <a:gd name="T63" fmla="*/ 2 h 660"/>
                <a:gd name="T64" fmla="*/ 2 w 633"/>
                <a:gd name="T65" fmla="*/ 2 h 660"/>
                <a:gd name="T66" fmla="*/ 2 w 633"/>
                <a:gd name="T67" fmla="*/ 2 h 660"/>
                <a:gd name="T68" fmla="*/ 2 w 633"/>
                <a:gd name="T69" fmla="*/ 2 h 660"/>
                <a:gd name="T70" fmla="*/ 2 w 633"/>
                <a:gd name="T71" fmla="*/ 2 h 660"/>
                <a:gd name="T72" fmla="*/ 2 w 633"/>
                <a:gd name="T73" fmla="*/ 2 h 660"/>
                <a:gd name="T74" fmla="*/ 2 w 633"/>
                <a:gd name="T75" fmla="*/ 2 h 660"/>
                <a:gd name="T76" fmla="*/ 1 w 633"/>
                <a:gd name="T77" fmla="*/ 2 h 660"/>
                <a:gd name="T78" fmla="*/ 1 w 633"/>
                <a:gd name="T79" fmla="*/ 2 h 660"/>
                <a:gd name="T80" fmla="*/ 1 w 633"/>
                <a:gd name="T81" fmla="*/ 2 h 660"/>
                <a:gd name="T82" fmla="*/ 1 w 633"/>
                <a:gd name="T83" fmla="*/ 2 h 660"/>
                <a:gd name="T84" fmla="*/ 1 w 633"/>
                <a:gd name="T85" fmla="*/ 2 h 660"/>
                <a:gd name="T86" fmla="*/ 1 w 633"/>
                <a:gd name="T87" fmla="*/ 2 h 660"/>
                <a:gd name="T88" fmla="*/ 1 w 633"/>
                <a:gd name="T89" fmla="*/ 2 h 660"/>
                <a:gd name="T90" fmla="*/ 1 w 633"/>
                <a:gd name="T91" fmla="*/ 2 h 660"/>
                <a:gd name="T92" fmla="*/ 1 w 633"/>
                <a:gd name="T93" fmla="*/ 2 h 660"/>
                <a:gd name="T94" fmla="*/ 1 w 633"/>
                <a:gd name="T95" fmla="*/ 2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1" name="Freeform 53"/>
            <p:cNvSpPr>
              <a:spLocks/>
            </p:cNvSpPr>
            <p:nvPr userDrawn="1"/>
          </p:nvSpPr>
          <p:spPr bwMode="invGray">
            <a:xfrm>
              <a:off x="4246" y="3240"/>
              <a:ext cx="319" cy="206"/>
            </a:xfrm>
            <a:custGeom>
              <a:avLst/>
              <a:gdLst>
                <a:gd name="T0" fmla="*/ 1 w 426"/>
                <a:gd name="T1" fmla="*/ 1 h 280"/>
                <a:gd name="T2" fmla="*/ 1 w 426"/>
                <a:gd name="T3" fmla="*/ 1 h 280"/>
                <a:gd name="T4" fmla="*/ 1 w 426"/>
                <a:gd name="T5" fmla="*/ 1 h 280"/>
                <a:gd name="T6" fmla="*/ 1 w 426"/>
                <a:gd name="T7" fmla="*/ 1 h 280"/>
                <a:gd name="T8" fmla="*/ 1 w 426"/>
                <a:gd name="T9" fmla="*/ 1 h 280"/>
                <a:gd name="T10" fmla="*/ 1 w 426"/>
                <a:gd name="T11" fmla="*/ 1 h 280"/>
                <a:gd name="T12" fmla="*/ 1 w 426"/>
                <a:gd name="T13" fmla="*/ 1 h 280"/>
                <a:gd name="T14" fmla="*/ 1 w 426"/>
                <a:gd name="T15" fmla="*/ 1 h 280"/>
                <a:gd name="T16" fmla="*/ 1 w 426"/>
                <a:gd name="T17" fmla="*/ 1 h 280"/>
                <a:gd name="T18" fmla="*/ 1 w 426"/>
                <a:gd name="T19" fmla="*/ 1 h 280"/>
                <a:gd name="T20" fmla="*/ 1 w 426"/>
                <a:gd name="T21" fmla="*/ 1 h 280"/>
                <a:gd name="T22" fmla="*/ 1 w 426"/>
                <a:gd name="T23" fmla="*/ 1 h 280"/>
                <a:gd name="T24" fmla="*/ 1 w 426"/>
                <a:gd name="T25" fmla="*/ 1 h 280"/>
                <a:gd name="T26" fmla="*/ 1 w 426"/>
                <a:gd name="T27" fmla="*/ 1 h 280"/>
                <a:gd name="T28" fmla="*/ 1 w 426"/>
                <a:gd name="T29" fmla="*/ 1 h 280"/>
                <a:gd name="T30" fmla="*/ 1 w 426"/>
                <a:gd name="T31" fmla="*/ 1 h 280"/>
                <a:gd name="T32" fmla="*/ 1 w 426"/>
                <a:gd name="T33" fmla="*/ 1 h 280"/>
                <a:gd name="T34" fmla="*/ 1 w 426"/>
                <a:gd name="T35" fmla="*/ 1 h 280"/>
                <a:gd name="T36" fmla="*/ 1 w 426"/>
                <a:gd name="T37" fmla="*/ 1 h 280"/>
                <a:gd name="T38" fmla="*/ 1 w 426"/>
                <a:gd name="T39" fmla="*/ 1 h 280"/>
                <a:gd name="T40" fmla="*/ 1 w 426"/>
                <a:gd name="T41" fmla="*/ 1 h 280"/>
                <a:gd name="T42" fmla="*/ 1 w 426"/>
                <a:gd name="T43" fmla="*/ 1 h 280"/>
                <a:gd name="T44" fmla="*/ 1 w 426"/>
                <a:gd name="T45" fmla="*/ 1 h 280"/>
                <a:gd name="T46" fmla="*/ 1 w 426"/>
                <a:gd name="T47" fmla="*/ 1 h 280"/>
                <a:gd name="T48" fmla="*/ 2 w 426"/>
                <a:gd name="T49" fmla="*/ 1 h 280"/>
                <a:gd name="T50" fmla="*/ 2 w 426"/>
                <a:gd name="T51" fmla="*/ 1 h 280"/>
                <a:gd name="T52" fmla="*/ 2 w 426"/>
                <a:gd name="T53" fmla="*/ 1 h 280"/>
                <a:gd name="T54" fmla="*/ 2 w 426"/>
                <a:gd name="T55" fmla="*/ 1 h 280"/>
                <a:gd name="T56" fmla="*/ 1 w 426"/>
                <a:gd name="T57" fmla="*/ 1 h 280"/>
                <a:gd name="T58" fmla="*/ 1 w 426"/>
                <a:gd name="T59" fmla="*/ 1 h 280"/>
                <a:gd name="T60" fmla="*/ 1 w 426"/>
                <a:gd name="T61" fmla="*/ 1 h 280"/>
                <a:gd name="T62" fmla="*/ 1 w 426"/>
                <a:gd name="T63" fmla="*/ 1 h 280"/>
                <a:gd name="T64" fmla="*/ 1 w 426"/>
                <a:gd name="T65" fmla="*/ 1 h 280"/>
                <a:gd name="T66" fmla="*/ 1 w 426"/>
                <a:gd name="T67" fmla="*/ 1 h 280"/>
                <a:gd name="T68" fmla="*/ 1 w 426"/>
                <a:gd name="T69" fmla="*/ 1 h 280"/>
                <a:gd name="T70" fmla="*/ 1 w 426"/>
                <a:gd name="T71" fmla="*/ 1 h 280"/>
                <a:gd name="T72" fmla="*/ 1 w 426"/>
                <a:gd name="T73" fmla="*/ 1 h 280"/>
                <a:gd name="T74" fmla="*/ 1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2" name="Freeform 54"/>
            <p:cNvSpPr>
              <a:spLocks/>
            </p:cNvSpPr>
            <p:nvPr userDrawn="1"/>
          </p:nvSpPr>
          <p:spPr bwMode="invGray">
            <a:xfrm>
              <a:off x="4255" y="3243"/>
              <a:ext cx="311" cy="212"/>
            </a:xfrm>
            <a:custGeom>
              <a:avLst/>
              <a:gdLst>
                <a:gd name="T0" fmla="*/ 0 w 416"/>
                <a:gd name="T1" fmla="*/ 1 h 282"/>
                <a:gd name="T2" fmla="*/ 1 w 416"/>
                <a:gd name="T3" fmla="*/ 2 h 282"/>
                <a:gd name="T4" fmla="*/ 1 w 416"/>
                <a:gd name="T5" fmla="*/ 2 h 282"/>
                <a:gd name="T6" fmla="*/ 1 w 416"/>
                <a:gd name="T7" fmla="*/ 2 h 282"/>
                <a:gd name="T8" fmla="*/ 1 w 416"/>
                <a:gd name="T9" fmla="*/ 2 h 282"/>
                <a:gd name="T10" fmla="*/ 1 w 416"/>
                <a:gd name="T11" fmla="*/ 2 h 282"/>
                <a:gd name="T12" fmla="*/ 1 w 416"/>
                <a:gd name="T13" fmla="*/ 2 h 282"/>
                <a:gd name="T14" fmla="*/ 1 w 416"/>
                <a:gd name="T15" fmla="*/ 2 h 282"/>
                <a:gd name="T16" fmla="*/ 1 w 416"/>
                <a:gd name="T17" fmla="*/ 2 h 282"/>
                <a:gd name="T18" fmla="*/ 1 w 416"/>
                <a:gd name="T19" fmla="*/ 2 h 282"/>
                <a:gd name="T20" fmla="*/ 1 w 416"/>
                <a:gd name="T21" fmla="*/ 2 h 282"/>
                <a:gd name="T22" fmla="*/ 1 w 416"/>
                <a:gd name="T23" fmla="*/ 2 h 282"/>
                <a:gd name="T24" fmla="*/ 1 w 416"/>
                <a:gd name="T25" fmla="*/ 2 h 282"/>
                <a:gd name="T26" fmla="*/ 1 w 416"/>
                <a:gd name="T27" fmla="*/ 2 h 282"/>
                <a:gd name="T28" fmla="*/ 1 w 416"/>
                <a:gd name="T29" fmla="*/ 2 h 282"/>
                <a:gd name="T30" fmla="*/ 1 w 416"/>
                <a:gd name="T31" fmla="*/ 2 h 282"/>
                <a:gd name="T32" fmla="*/ 1 w 416"/>
                <a:gd name="T33" fmla="*/ 2 h 282"/>
                <a:gd name="T34" fmla="*/ 1 w 416"/>
                <a:gd name="T35" fmla="*/ 2 h 282"/>
                <a:gd name="T36" fmla="*/ 1 w 416"/>
                <a:gd name="T37" fmla="*/ 2 h 282"/>
                <a:gd name="T38" fmla="*/ 1 w 416"/>
                <a:gd name="T39" fmla="*/ 2 h 282"/>
                <a:gd name="T40" fmla="*/ 1 w 416"/>
                <a:gd name="T41" fmla="*/ 2 h 282"/>
                <a:gd name="T42" fmla="*/ 1 w 416"/>
                <a:gd name="T43" fmla="*/ 2 h 282"/>
                <a:gd name="T44" fmla="*/ 2 w 416"/>
                <a:gd name="T45" fmla="*/ 2 h 282"/>
                <a:gd name="T46" fmla="*/ 2 w 416"/>
                <a:gd name="T47" fmla="*/ 2 h 282"/>
                <a:gd name="T48" fmla="*/ 1 w 416"/>
                <a:gd name="T49" fmla="*/ 2 h 282"/>
                <a:gd name="T50" fmla="*/ 1 w 416"/>
                <a:gd name="T51" fmla="*/ 2 h 282"/>
                <a:gd name="T52" fmla="*/ 1 w 416"/>
                <a:gd name="T53" fmla="*/ 2 h 282"/>
                <a:gd name="T54" fmla="*/ 1 w 416"/>
                <a:gd name="T55" fmla="*/ 2 h 282"/>
                <a:gd name="T56" fmla="*/ 1 w 416"/>
                <a:gd name="T57" fmla="*/ 2 h 282"/>
                <a:gd name="T58" fmla="*/ 1 w 416"/>
                <a:gd name="T59" fmla="*/ 2 h 282"/>
                <a:gd name="T60" fmla="*/ 1 w 416"/>
                <a:gd name="T61" fmla="*/ 2 h 282"/>
                <a:gd name="T62" fmla="*/ 1 w 416"/>
                <a:gd name="T63" fmla="*/ 2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3" name="Freeform 55"/>
            <p:cNvSpPr>
              <a:spLocks/>
            </p:cNvSpPr>
            <p:nvPr userDrawn="1"/>
          </p:nvSpPr>
          <p:spPr bwMode="invGray">
            <a:xfrm>
              <a:off x="4485" y="4013"/>
              <a:ext cx="44" cy="58"/>
            </a:xfrm>
            <a:custGeom>
              <a:avLst/>
              <a:gdLst>
                <a:gd name="T0" fmla="*/ 1 w 60"/>
                <a:gd name="T1" fmla="*/ 1 h 78"/>
                <a:gd name="T2" fmla="*/ 0 w 60"/>
                <a:gd name="T3" fmla="*/ 1 h 78"/>
                <a:gd name="T4" fmla="*/ 1 w 60"/>
                <a:gd name="T5" fmla="*/ 1 h 78"/>
                <a:gd name="T6" fmla="*/ 1 w 60"/>
                <a:gd name="T7" fmla="*/ 1 h 78"/>
                <a:gd name="T8" fmla="*/ 1 w 60"/>
                <a:gd name="T9" fmla="*/ 1 h 78"/>
                <a:gd name="T10" fmla="*/ 1 w 60"/>
                <a:gd name="T11" fmla="*/ 1 h 78"/>
                <a:gd name="T12" fmla="*/ 1 w 60"/>
                <a:gd name="T13" fmla="*/ 1 h 7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4" name="Freeform 56"/>
            <p:cNvSpPr>
              <a:spLocks/>
            </p:cNvSpPr>
            <p:nvPr userDrawn="1"/>
          </p:nvSpPr>
          <p:spPr bwMode="invGray">
            <a:xfrm>
              <a:off x="4621" y="3923"/>
              <a:ext cx="163" cy="85"/>
            </a:xfrm>
            <a:custGeom>
              <a:avLst/>
              <a:gdLst>
                <a:gd name="T0" fmla="*/ 1 w 219"/>
                <a:gd name="T1" fmla="*/ 2 h 113"/>
                <a:gd name="T2" fmla="*/ 1 w 219"/>
                <a:gd name="T3" fmla="*/ 2 h 113"/>
                <a:gd name="T4" fmla="*/ 1 w 219"/>
                <a:gd name="T5" fmla="*/ 2 h 113"/>
                <a:gd name="T6" fmla="*/ 1 w 219"/>
                <a:gd name="T7" fmla="*/ 2 h 113"/>
                <a:gd name="T8" fmla="*/ 1 w 219"/>
                <a:gd name="T9" fmla="*/ 2 h 113"/>
                <a:gd name="T10" fmla="*/ 1 w 219"/>
                <a:gd name="T11" fmla="*/ 2 h 113"/>
                <a:gd name="T12" fmla="*/ 1 w 219"/>
                <a:gd name="T13" fmla="*/ 2 h 113"/>
                <a:gd name="T14" fmla="*/ 1 w 219"/>
                <a:gd name="T15" fmla="*/ 2 h 113"/>
                <a:gd name="T16" fmla="*/ 1 w 219"/>
                <a:gd name="T17" fmla="*/ 0 h 113"/>
                <a:gd name="T18" fmla="*/ 1 w 219"/>
                <a:gd name="T19" fmla="*/ 2 h 113"/>
                <a:gd name="T20" fmla="*/ 1 w 219"/>
                <a:gd name="T21" fmla="*/ 2 h 113"/>
                <a:gd name="T22" fmla="*/ 1 w 219"/>
                <a:gd name="T23" fmla="*/ 2 h 113"/>
                <a:gd name="T24" fmla="*/ 1 w 219"/>
                <a:gd name="T25" fmla="*/ 2 h 113"/>
                <a:gd name="T26" fmla="*/ 1 w 219"/>
                <a:gd name="T27" fmla="*/ 2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5" name="Freeform 57"/>
            <p:cNvSpPr>
              <a:spLocks/>
            </p:cNvSpPr>
            <p:nvPr userDrawn="1"/>
          </p:nvSpPr>
          <p:spPr bwMode="invGray">
            <a:xfrm>
              <a:off x="4791" y="3872"/>
              <a:ext cx="104" cy="93"/>
            </a:xfrm>
            <a:custGeom>
              <a:avLst/>
              <a:gdLst>
                <a:gd name="T0" fmla="*/ 1 w 139"/>
                <a:gd name="T1" fmla="*/ 2 h 122"/>
                <a:gd name="T2" fmla="*/ 1 w 139"/>
                <a:gd name="T3" fmla="*/ 2 h 122"/>
                <a:gd name="T4" fmla="*/ 0 w 139"/>
                <a:gd name="T5" fmla="*/ 2 h 122"/>
                <a:gd name="T6" fmla="*/ 1 w 139"/>
                <a:gd name="T7" fmla="*/ 2 h 122"/>
                <a:gd name="T8" fmla="*/ 1 w 139"/>
                <a:gd name="T9" fmla="*/ 2 h 122"/>
                <a:gd name="T10" fmla="*/ 1 w 139"/>
                <a:gd name="T11" fmla="*/ 2 h 122"/>
                <a:gd name="T12" fmla="*/ 1 w 139"/>
                <a:gd name="T13" fmla="*/ 2 h 122"/>
                <a:gd name="T14" fmla="*/ 1 w 139"/>
                <a:gd name="T15" fmla="*/ 2 h 122"/>
                <a:gd name="T16" fmla="*/ 1 w 139"/>
                <a:gd name="T17" fmla="*/ 2 h 122"/>
                <a:gd name="T18" fmla="*/ 1 w 139"/>
                <a:gd name="T19" fmla="*/ 2 h 122"/>
                <a:gd name="T20" fmla="*/ 1 w 139"/>
                <a:gd name="T21" fmla="*/ 2 h 122"/>
                <a:gd name="T22" fmla="*/ 1 w 139"/>
                <a:gd name="T23" fmla="*/ 2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6" name="Freeform 58"/>
            <p:cNvSpPr>
              <a:spLocks/>
            </p:cNvSpPr>
            <p:nvPr userDrawn="1"/>
          </p:nvSpPr>
          <p:spPr bwMode="invGray">
            <a:xfrm>
              <a:off x="4846" y="3831"/>
              <a:ext cx="36" cy="27"/>
            </a:xfrm>
            <a:custGeom>
              <a:avLst/>
              <a:gdLst>
                <a:gd name="T0" fmla="*/ 1 w 49"/>
                <a:gd name="T1" fmla="*/ 0 h 35"/>
                <a:gd name="T2" fmla="*/ 1 w 49"/>
                <a:gd name="T3" fmla="*/ 2 h 35"/>
                <a:gd name="T4" fmla="*/ 1 w 49"/>
                <a:gd name="T5" fmla="*/ 2 h 35"/>
                <a:gd name="T6" fmla="*/ 1 w 49"/>
                <a:gd name="T7" fmla="*/ 2 h 35"/>
                <a:gd name="T8" fmla="*/ 1 w 49"/>
                <a:gd name="T9" fmla="*/ 0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7" name="Freeform 59"/>
            <p:cNvSpPr>
              <a:spLocks/>
            </p:cNvSpPr>
            <p:nvPr userDrawn="1"/>
          </p:nvSpPr>
          <p:spPr bwMode="invGray">
            <a:xfrm>
              <a:off x="3123" y="3346"/>
              <a:ext cx="122" cy="201"/>
            </a:xfrm>
            <a:custGeom>
              <a:avLst/>
              <a:gdLst>
                <a:gd name="T0" fmla="*/ 1 w 164"/>
                <a:gd name="T1" fmla="*/ 0 h 268"/>
                <a:gd name="T2" fmla="*/ 1 w 164"/>
                <a:gd name="T3" fmla="*/ 2 h 268"/>
                <a:gd name="T4" fmla="*/ 1 w 164"/>
                <a:gd name="T5" fmla="*/ 2 h 268"/>
                <a:gd name="T6" fmla="*/ 1 w 164"/>
                <a:gd name="T7" fmla="*/ 2 h 268"/>
                <a:gd name="T8" fmla="*/ 1 w 164"/>
                <a:gd name="T9" fmla="*/ 2 h 268"/>
                <a:gd name="T10" fmla="*/ 1 w 164"/>
                <a:gd name="T11" fmla="*/ 2 h 268"/>
                <a:gd name="T12" fmla="*/ 1 w 164"/>
                <a:gd name="T13" fmla="*/ 2 h 268"/>
                <a:gd name="T14" fmla="*/ 1 w 164"/>
                <a:gd name="T15" fmla="*/ 2 h 268"/>
                <a:gd name="T16" fmla="*/ 0 w 164"/>
                <a:gd name="T17" fmla="*/ 2 h 268"/>
                <a:gd name="T18" fmla="*/ 1 w 164"/>
                <a:gd name="T19" fmla="*/ 2 h 268"/>
                <a:gd name="T20" fmla="*/ 1 w 164"/>
                <a:gd name="T21" fmla="*/ 2 h 268"/>
                <a:gd name="T22" fmla="*/ 1 w 164"/>
                <a:gd name="T23" fmla="*/ 2 h 268"/>
                <a:gd name="T24" fmla="*/ 1 w 164"/>
                <a:gd name="T25" fmla="*/ 2 h 268"/>
                <a:gd name="T26" fmla="*/ 1 w 164"/>
                <a:gd name="T27" fmla="*/ 2 h 268"/>
                <a:gd name="T28" fmla="*/ 1 w 164"/>
                <a:gd name="T29" fmla="*/ 2 h 268"/>
                <a:gd name="T30" fmla="*/ 1 w 164"/>
                <a:gd name="T31" fmla="*/ 2 h 268"/>
                <a:gd name="T32" fmla="*/ 1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8" name="Freeform 60"/>
            <p:cNvSpPr>
              <a:spLocks/>
            </p:cNvSpPr>
            <p:nvPr userDrawn="1"/>
          </p:nvSpPr>
          <p:spPr bwMode="invGray">
            <a:xfrm>
              <a:off x="3655" y="3034"/>
              <a:ext cx="50" cy="58"/>
            </a:xfrm>
            <a:custGeom>
              <a:avLst/>
              <a:gdLst>
                <a:gd name="T0" fmla="*/ 2 w 66"/>
                <a:gd name="T1" fmla="*/ 0 h 81"/>
                <a:gd name="T2" fmla="*/ 2 w 66"/>
                <a:gd name="T3" fmla="*/ 1 h 81"/>
                <a:gd name="T4" fmla="*/ 2 w 66"/>
                <a:gd name="T5" fmla="*/ 1 h 81"/>
                <a:gd name="T6" fmla="*/ 2 w 66"/>
                <a:gd name="T7" fmla="*/ 1 h 81"/>
                <a:gd name="T8" fmla="*/ 2 w 66"/>
                <a:gd name="T9" fmla="*/ 1 h 81"/>
                <a:gd name="T10" fmla="*/ 2 w 66"/>
                <a:gd name="T11" fmla="*/ 0 h 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49" name="Freeform 61"/>
            <p:cNvSpPr>
              <a:spLocks/>
            </p:cNvSpPr>
            <p:nvPr userDrawn="1"/>
          </p:nvSpPr>
          <p:spPr bwMode="invGray">
            <a:xfrm>
              <a:off x="3988" y="3100"/>
              <a:ext cx="111" cy="183"/>
            </a:xfrm>
            <a:custGeom>
              <a:avLst/>
              <a:gdLst>
                <a:gd name="T0" fmla="*/ 2 w 148"/>
                <a:gd name="T1" fmla="*/ 0 h 244"/>
                <a:gd name="T2" fmla="*/ 2 w 148"/>
                <a:gd name="T3" fmla="*/ 2 h 244"/>
                <a:gd name="T4" fmla="*/ 2 w 148"/>
                <a:gd name="T5" fmla="*/ 2 h 244"/>
                <a:gd name="T6" fmla="*/ 2 w 148"/>
                <a:gd name="T7" fmla="*/ 2 h 244"/>
                <a:gd name="T8" fmla="*/ 2 w 148"/>
                <a:gd name="T9" fmla="*/ 2 h 244"/>
                <a:gd name="T10" fmla="*/ 2 w 148"/>
                <a:gd name="T11" fmla="*/ 2 h 244"/>
                <a:gd name="T12" fmla="*/ 2 w 148"/>
                <a:gd name="T13" fmla="*/ 2 h 244"/>
                <a:gd name="T14" fmla="*/ 2 w 148"/>
                <a:gd name="T15" fmla="*/ 2 h 244"/>
                <a:gd name="T16" fmla="*/ 2 w 148"/>
                <a:gd name="T17" fmla="*/ 2 h 244"/>
                <a:gd name="T18" fmla="*/ 2 w 148"/>
                <a:gd name="T19" fmla="*/ 2 h 244"/>
                <a:gd name="T20" fmla="*/ 2 w 148"/>
                <a:gd name="T21" fmla="*/ 2 h 244"/>
                <a:gd name="T22" fmla="*/ 2 w 148"/>
                <a:gd name="T23" fmla="*/ 2 h 244"/>
                <a:gd name="T24" fmla="*/ 2 w 148"/>
                <a:gd name="T25" fmla="*/ 2 h 244"/>
                <a:gd name="T26" fmla="*/ 2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0" name="Freeform 62"/>
            <p:cNvSpPr>
              <a:spLocks/>
            </p:cNvSpPr>
            <p:nvPr userDrawn="1"/>
          </p:nvSpPr>
          <p:spPr bwMode="invGray">
            <a:xfrm>
              <a:off x="3894" y="3043"/>
              <a:ext cx="72" cy="137"/>
            </a:xfrm>
            <a:custGeom>
              <a:avLst/>
              <a:gdLst>
                <a:gd name="T0" fmla="*/ 2 w 96"/>
                <a:gd name="T1" fmla="*/ 1 h 183"/>
                <a:gd name="T2" fmla="*/ 2 w 96"/>
                <a:gd name="T3" fmla="*/ 1 h 183"/>
                <a:gd name="T4" fmla="*/ 2 w 96"/>
                <a:gd name="T5" fmla="*/ 1 h 183"/>
                <a:gd name="T6" fmla="*/ 2 w 96"/>
                <a:gd name="T7" fmla="*/ 1 h 183"/>
                <a:gd name="T8" fmla="*/ 2 w 96"/>
                <a:gd name="T9" fmla="*/ 1 h 183"/>
                <a:gd name="T10" fmla="*/ 2 w 96"/>
                <a:gd name="T11" fmla="*/ 1 h 183"/>
                <a:gd name="T12" fmla="*/ 2 w 96"/>
                <a:gd name="T13" fmla="*/ 1 h 183"/>
                <a:gd name="T14" fmla="*/ 2 w 96"/>
                <a:gd name="T15" fmla="*/ 1 h 183"/>
                <a:gd name="T16" fmla="*/ 2 w 96"/>
                <a:gd name="T17" fmla="*/ 1 h 183"/>
                <a:gd name="T18" fmla="*/ 2 w 96"/>
                <a:gd name="T19" fmla="*/ 1 h 183"/>
                <a:gd name="T20" fmla="*/ 2 w 96"/>
                <a:gd name="T21" fmla="*/ 1 h 183"/>
                <a:gd name="T22" fmla="*/ 2 w 96"/>
                <a:gd name="T23" fmla="*/ 1 h 183"/>
                <a:gd name="T24" fmla="*/ 2 w 96"/>
                <a:gd name="T25" fmla="*/ 1 h 183"/>
                <a:gd name="T26" fmla="*/ 2 w 96"/>
                <a:gd name="T27" fmla="*/ 1 h 183"/>
                <a:gd name="T28" fmla="*/ 2 w 96"/>
                <a:gd name="T29" fmla="*/ 1 h 183"/>
                <a:gd name="T30" fmla="*/ 2 w 96"/>
                <a:gd name="T31" fmla="*/ 1 h 183"/>
                <a:gd name="T32" fmla="*/ 2 w 96"/>
                <a:gd name="T33" fmla="*/ 1 h 183"/>
                <a:gd name="T34" fmla="*/ 2 w 96"/>
                <a:gd name="T35" fmla="*/ 1 h 183"/>
                <a:gd name="T36" fmla="*/ 2 w 96"/>
                <a:gd name="T37" fmla="*/ 1 h 183"/>
                <a:gd name="T38" fmla="*/ 2 w 96"/>
                <a:gd name="T39" fmla="*/ 1 h 183"/>
                <a:gd name="T40" fmla="*/ 2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1" name="Freeform 63"/>
            <p:cNvSpPr>
              <a:spLocks/>
            </p:cNvSpPr>
            <p:nvPr userDrawn="1"/>
          </p:nvSpPr>
          <p:spPr bwMode="invGray">
            <a:xfrm>
              <a:off x="3943" y="3153"/>
              <a:ext cx="39" cy="132"/>
            </a:xfrm>
            <a:custGeom>
              <a:avLst/>
              <a:gdLst>
                <a:gd name="T0" fmla="*/ 1 w 54"/>
                <a:gd name="T1" fmla="*/ 0 h 175"/>
                <a:gd name="T2" fmla="*/ 0 w 54"/>
                <a:gd name="T3" fmla="*/ 2 h 175"/>
                <a:gd name="T4" fmla="*/ 1 w 54"/>
                <a:gd name="T5" fmla="*/ 2 h 175"/>
                <a:gd name="T6" fmla="*/ 1 w 54"/>
                <a:gd name="T7" fmla="*/ 2 h 175"/>
                <a:gd name="T8" fmla="*/ 1 w 54"/>
                <a:gd name="T9" fmla="*/ 2 h 175"/>
                <a:gd name="T10" fmla="*/ 1 w 54"/>
                <a:gd name="T11" fmla="*/ 2 h 175"/>
                <a:gd name="T12" fmla="*/ 1 w 54"/>
                <a:gd name="T13" fmla="*/ 2 h 175"/>
                <a:gd name="T14" fmla="*/ 1 w 54"/>
                <a:gd name="T15" fmla="*/ 2 h 175"/>
                <a:gd name="T16" fmla="*/ 1 w 54"/>
                <a:gd name="T17" fmla="*/ 2 h 175"/>
                <a:gd name="T18" fmla="*/ 1 w 54"/>
                <a:gd name="T19" fmla="*/ 2 h 175"/>
                <a:gd name="T20" fmla="*/ 1 w 54"/>
                <a:gd name="T21" fmla="*/ 2 h 175"/>
                <a:gd name="T22" fmla="*/ 1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2" name="Freeform 64"/>
            <p:cNvSpPr>
              <a:spLocks/>
            </p:cNvSpPr>
            <p:nvPr userDrawn="1"/>
          </p:nvSpPr>
          <p:spPr bwMode="invGray">
            <a:xfrm>
              <a:off x="3988" y="3290"/>
              <a:ext cx="65" cy="54"/>
            </a:xfrm>
            <a:custGeom>
              <a:avLst/>
              <a:gdLst>
                <a:gd name="T0" fmla="*/ 2 w 86"/>
                <a:gd name="T1" fmla="*/ 0 h 73"/>
                <a:gd name="T2" fmla="*/ 2 w 86"/>
                <a:gd name="T3" fmla="*/ 1 h 73"/>
                <a:gd name="T4" fmla="*/ 2 w 86"/>
                <a:gd name="T5" fmla="*/ 1 h 73"/>
                <a:gd name="T6" fmla="*/ 2 w 86"/>
                <a:gd name="T7" fmla="*/ 1 h 73"/>
                <a:gd name="T8" fmla="*/ 2 w 86"/>
                <a:gd name="T9" fmla="*/ 1 h 73"/>
                <a:gd name="T10" fmla="*/ 2 w 86"/>
                <a:gd name="T11" fmla="*/ 1 h 73"/>
                <a:gd name="T12" fmla="*/ 2 w 86"/>
                <a:gd name="T13" fmla="*/ 1 h 73"/>
                <a:gd name="T14" fmla="*/ 2 w 86"/>
                <a:gd name="T15" fmla="*/ 1 h 73"/>
                <a:gd name="T16" fmla="*/ 2 w 86"/>
                <a:gd name="T17" fmla="*/ 1 h 73"/>
                <a:gd name="T18" fmla="*/ 2 w 86"/>
                <a:gd name="T19" fmla="*/ 1 h 73"/>
                <a:gd name="T20" fmla="*/ 2 w 86"/>
                <a:gd name="T21" fmla="*/ 1 h 73"/>
                <a:gd name="T22" fmla="*/ 2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3" name="Freeform 65"/>
            <p:cNvSpPr>
              <a:spLocks/>
            </p:cNvSpPr>
            <p:nvPr userDrawn="1"/>
          </p:nvSpPr>
          <p:spPr bwMode="invGray">
            <a:xfrm>
              <a:off x="4092" y="3195"/>
              <a:ext cx="85" cy="117"/>
            </a:xfrm>
            <a:custGeom>
              <a:avLst/>
              <a:gdLst>
                <a:gd name="T0" fmla="*/ 2 w 111"/>
                <a:gd name="T1" fmla="*/ 0 h 156"/>
                <a:gd name="T2" fmla="*/ 2 w 111"/>
                <a:gd name="T3" fmla="*/ 2 h 156"/>
                <a:gd name="T4" fmla="*/ 2 w 111"/>
                <a:gd name="T5" fmla="*/ 2 h 156"/>
                <a:gd name="T6" fmla="*/ 2 w 111"/>
                <a:gd name="T7" fmla="*/ 2 h 156"/>
                <a:gd name="T8" fmla="*/ 2 w 111"/>
                <a:gd name="T9" fmla="*/ 2 h 156"/>
                <a:gd name="T10" fmla="*/ 2 w 111"/>
                <a:gd name="T11" fmla="*/ 2 h 156"/>
                <a:gd name="T12" fmla="*/ 2 w 111"/>
                <a:gd name="T13" fmla="*/ 2 h 156"/>
                <a:gd name="T14" fmla="*/ 2 w 111"/>
                <a:gd name="T15" fmla="*/ 2 h 156"/>
                <a:gd name="T16" fmla="*/ 2 w 111"/>
                <a:gd name="T17" fmla="*/ 2 h 156"/>
                <a:gd name="T18" fmla="*/ 2 w 111"/>
                <a:gd name="T19" fmla="*/ 2 h 156"/>
                <a:gd name="T20" fmla="*/ 2 w 111"/>
                <a:gd name="T21" fmla="*/ 2 h 156"/>
                <a:gd name="T22" fmla="*/ 2 w 111"/>
                <a:gd name="T23" fmla="*/ 2 h 156"/>
                <a:gd name="T24" fmla="*/ 2 w 111"/>
                <a:gd name="T25" fmla="*/ 2 h 156"/>
                <a:gd name="T26" fmla="*/ 2 w 111"/>
                <a:gd name="T27" fmla="*/ 2 h 156"/>
                <a:gd name="T28" fmla="*/ 2 w 111"/>
                <a:gd name="T29" fmla="*/ 2 h 156"/>
                <a:gd name="T30" fmla="*/ 2 w 111"/>
                <a:gd name="T31" fmla="*/ 2 h 156"/>
                <a:gd name="T32" fmla="*/ 2 w 111"/>
                <a:gd name="T33" fmla="*/ 2 h 156"/>
                <a:gd name="T34" fmla="*/ 2 w 111"/>
                <a:gd name="T35" fmla="*/ 2 h 156"/>
                <a:gd name="T36" fmla="*/ 2 w 111"/>
                <a:gd name="T37" fmla="*/ 2 h 156"/>
                <a:gd name="T38" fmla="*/ 2 w 111"/>
                <a:gd name="T39" fmla="*/ 2 h 156"/>
                <a:gd name="T40" fmla="*/ 2 w 111"/>
                <a:gd name="T41" fmla="*/ 2 h 156"/>
                <a:gd name="T42" fmla="*/ 2 w 111"/>
                <a:gd name="T43" fmla="*/ 2 h 156"/>
                <a:gd name="T44" fmla="*/ 2 w 111"/>
                <a:gd name="T45" fmla="*/ 2 h 156"/>
                <a:gd name="T46" fmla="*/ 2 w 111"/>
                <a:gd name="T47" fmla="*/ 2 h 156"/>
                <a:gd name="T48" fmla="*/ 2 w 111"/>
                <a:gd name="T49" fmla="*/ 2 h 156"/>
                <a:gd name="T50" fmla="*/ 2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4" name="Freeform 66"/>
            <p:cNvSpPr>
              <a:spLocks/>
            </p:cNvSpPr>
            <p:nvPr userDrawn="1"/>
          </p:nvSpPr>
          <p:spPr bwMode="invGray">
            <a:xfrm>
              <a:off x="4064" y="2777"/>
              <a:ext cx="22" cy="69"/>
            </a:xfrm>
            <a:custGeom>
              <a:avLst/>
              <a:gdLst>
                <a:gd name="T0" fmla="*/ 1 w 30"/>
                <a:gd name="T1" fmla="*/ 0 h 94"/>
                <a:gd name="T2" fmla="*/ 0 w 30"/>
                <a:gd name="T3" fmla="*/ 1 h 94"/>
                <a:gd name="T4" fmla="*/ 1 w 30"/>
                <a:gd name="T5" fmla="*/ 1 h 94"/>
                <a:gd name="T6" fmla="*/ 1 w 30"/>
                <a:gd name="T7" fmla="*/ 1 h 94"/>
                <a:gd name="T8" fmla="*/ 1 w 30"/>
                <a:gd name="T9" fmla="*/ 1 h 94"/>
                <a:gd name="T10" fmla="*/ 1 w 30"/>
                <a:gd name="T11" fmla="*/ 1 h 94"/>
                <a:gd name="T12" fmla="*/ 1 w 30"/>
                <a:gd name="T13" fmla="*/ 1 h 94"/>
                <a:gd name="T14" fmla="*/ 1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5" name="Freeform 67"/>
            <p:cNvSpPr>
              <a:spLocks/>
            </p:cNvSpPr>
            <p:nvPr userDrawn="1"/>
          </p:nvSpPr>
          <p:spPr bwMode="invGray">
            <a:xfrm>
              <a:off x="4078" y="2896"/>
              <a:ext cx="61" cy="118"/>
            </a:xfrm>
            <a:custGeom>
              <a:avLst/>
              <a:gdLst>
                <a:gd name="T0" fmla="*/ 2 w 81"/>
                <a:gd name="T1" fmla="*/ 1 h 158"/>
                <a:gd name="T2" fmla="*/ 0 w 81"/>
                <a:gd name="T3" fmla="*/ 1 h 158"/>
                <a:gd name="T4" fmla="*/ 2 w 81"/>
                <a:gd name="T5" fmla="*/ 1 h 158"/>
                <a:gd name="T6" fmla="*/ 2 w 81"/>
                <a:gd name="T7" fmla="*/ 1 h 158"/>
                <a:gd name="T8" fmla="*/ 2 w 81"/>
                <a:gd name="T9" fmla="*/ 1 h 158"/>
                <a:gd name="T10" fmla="*/ 2 w 81"/>
                <a:gd name="T11" fmla="*/ 1 h 158"/>
                <a:gd name="T12" fmla="*/ 2 w 81"/>
                <a:gd name="T13" fmla="*/ 1 h 158"/>
                <a:gd name="T14" fmla="*/ 2 w 81"/>
                <a:gd name="T15" fmla="*/ 1 h 158"/>
                <a:gd name="T16" fmla="*/ 2 w 81"/>
                <a:gd name="T17" fmla="*/ 1 h 158"/>
                <a:gd name="T18" fmla="*/ 2 w 81"/>
                <a:gd name="T19" fmla="*/ 1 h 158"/>
                <a:gd name="T20" fmla="*/ 2 w 81"/>
                <a:gd name="T21" fmla="*/ 1 h 158"/>
                <a:gd name="T22" fmla="*/ 2 w 81"/>
                <a:gd name="T23" fmla="*/ 1 h 158"/>
                <a:gd name="T24" fmla="*/ 2 w 81"/>
                <a:gd name="T25" fmla="*/ 1 h 158"/>
                <a:gd name="T26" fmla="*/ 2 w 81"/>
                <a:gd name="T27" fmla="*/ 1 h 158"/>
                <a:gd name="T28" fmla="*/ 2 w 81"/>
                <a:gd name="T29" fmla="*/ 1 h 158"/>
                <a:gd name="T30" fmla="*/ 2 w 81"/>
                <a:gd name="T31" fmla="*/ 1 h 158"/>
                <a:gd name="T32" fmla="*/ 2 w 81"/>
                <a:gd name="T33" fmla="*/ 1 h 158"/>
                <a:gd name="T34" fmla="*/ 2 w 81"/>
                <a:gd name="T35" fmla="*/ 1 h 158"/>
                <a:gd name="T36" fmla="*/ 2 w 81"/>
                <a:gd name="T37" fmla="*/ 1 h 158"/>
                <a:gd name="T38" fmla="*/ 2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6" name="Freeform 68"/>
            <p:cNvSpPr>
              <a:spLocks/>
            </p:cNvSpPr>
            <p:nvPr userDrawn="1"/>
          </p:nvSpPr>
          <p:spPr bwMode="invGray">
            <a:xfrm>
              <a:off x="4121" y="3053"/>
              <a:ext cx="64" cy="80"/>
            </a:xfrm>
            <a:custGeom>
              <a:avLst/>
              <a:gdLst>
                <a:gd name="T0" fmla="*/ 2 w 85"/>
                <a:gd name="T1" fmla="*/ 0 h 105"/>
                <a:gd name="T2" fmla="*/ 2 w 85"/>
                <a:gd name="T3" fmla="*/ 2 h 105"/>
                <a:gd name="T4" fmla="*/ 2 w 85"/>
                <a:gd name="T5" fmla="*/ 2 h 105"/>
                <a:gd name="T6" fmla="*/ 2 w 85"/>
                <a:gd name="T7" fmla="*/ 2 h 105"/>
                <a:gd name="T8" fmla="*/ 2 w 85"/>
                <a:gd name="T9" fmla="*/ 2 h 105"/>
                <a:gd name="T10" fmla="*/ 2 w 85"/>
                <a:gd name="T11" fmla="*/ 2 h 105"/>
                <a:gd name="T12" fmla="*/ 2 w 85"/>
                <a:gd name="T13" fmla="*/ 2 h 105"/>
                <a:gd name="T14" fmla="*/ 2 w 85"/>
                <a:gd name="T15" fmla="*/ 2 h 105"/>
                <a:gd name="T16" fmla="*/ 2 w 85"/>
                <a:gd name="T17" fmla="*/ 2 h 105"/>
                <a:gd name="T18" fmla="*/ 2 w 85"/>
                <a:gd name="T19" fmla="*/ 2 h 105"/>
                <a:gd name="T20" fmla="*/ 2 w 85"/>
                <a:gd name="T21" fmla="*/ 2 h 105"/>
                <a:gd name="T22" fmla="*/ 2 w 85"/>
                <a:gd name="T23" fmla="*/ 2 h 105"/>
                <a:gd name="T24" fmla="*/ 2 w 85"/>
                <a:gd name="T25" fmla="*/ 2 h 105"/>
                <a:gd name="T26" fmla="*/ 2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7" name="Freeform 69"/>
            <p:cNvSpPr>
              <a:spLocks/>
            </p:cNvSpPr>
            <p:nvPr userDrawn="1"/>
          </p:nvSpPr>
          <p:spPr bwMode="invGray">
            <a:xfrm>
              <a:off x="4197" y="3193"/>
              <a:ext cx="29" cy="51"/>
            </a:xfrm>
            <a:custGeom>
              <a:avLst/>
              <a:gdLst>
                <a:gd name="T0" fmla="*/ 2 w 38"/>
                <a:gd name="T1" fmla="*/ 2 h 66"/>
                <a:gd name="T2" fmla="*/ 2 w 38"/>
                <a:gd name="T3" fmla="*/ 2 h 66"/>
                <a:gd name="T4" fmla="*/ 2 w 38"/>
                <a:gd name="T5" fmla="*/ 2 h 66"/>
                <a:gd name="T6" fmla="*/ 2 w 38"/>
                <a:gd name="T7" fmla="*/ 2 h 66"/>
                <a:gd name="T8" fmla="*/ 2 w 38"/>
                <a:gd name="T9" fmla="*/ 2 h 66"/>
                <a:gd name="T10" fmla="*/ 2 w 38"/>
                <a:gd name="T11" fmla="*/ 2 h 66"/>
                <a:gd name="T12" fmla="*/ 2 w 38"/>
                <a:gd name="T13" fmla="*/ 1 h 66"/>
                <a:gd name="T14" fmla="*/ 2 w 38"/>
                <a:gd name="T15" fmla="*/ 2 h 66"/>
                <a:gd name="T16" fmla="*/ 2 w 38"/>
                <a:gd name="T17" fmla="*/ 2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8" name="Freeform 70"/>
            <p:cNvSpPr>
              <a:spLocks/>
            </p:cNvSpPr>
            <p:nvPr userDrawn="1"/>
          </p:nvSpPr>
          <p:spPr bwMode="invGray">
            <a:xfrm>
              <a:off x="4181" y="3275"/>
              <a:ext cx="18" cy="17"/>
            </a:xfrm>
            <a:custGeom>
              <a:avLst/>
              <a:gdLst>
                <a:gd name="T0" fmla="*/ 0 w 24"/>
                <a:gd name="T1" fmla="*/ 0 h 23"/>
                <a:gd name="T2" fmla="*/ 2 w 24"/>
                <a:gd name="T3" fmla="*/ 1 h 23"/>
                <a:gd name="T4" fmla="*/ 2 w 24"/>
                <a:gd name="T5" fmla="*/ 1 h 23"/>
                <a:gd name="T6" fmla="*/ 0 w 24"/>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59" name="Freeform 71"/>
            <p:cNvSpPr>
              <a:spLocks/>
            </p:cNvSpPr>
            <p:nvPr userDrawn="1"/>
          </p:nvSpPr>
          <p:spPr bwMode="invGray">
            <a:xfrm>
              <a:off x="4208" y="3265"/>
              <a:ext cx="46" cy="37"/>
            </a:xfrm>
            <a:custGeom>
              <a:avLst/>
              <a:gdLst>
                <a:gd name="T0" fmla="*/ 2 w 60"/>
                <a:gd name="T1" fmla="*/ 0 h 49"/>
                <a:gd name="T2" fmla="*/ 0 w 60"/>
                <a:gd name="T3" fmla="*/ 2 h 49"/>
                <a:gd name="T4" fmla="*/ 2 w 60"/>
                <a:gd name="T5" fmla="*/ 2 h 49"/>
                <a:gd name="T6" fmla="*/ 2 w 60"/>
                <a:gd name="T7" fmla="*/ 2 h 49"/>
                <a:gd name="T8" fmla="*/ 2 w 60"/>
                <a:gd name="T9" fmla="*/ 2 h 49"/>
                <a:gd name="T10" fmla="*/ 2 w 60"/>
                <a:gd name="T11" fmla="*/ 2 h 49"/>
                <a:gd name="T12" fmla="*/ 2 w 60"/>
                <a:gd name="T13" fmla="*/ 2 h 49"/>
                <a:gd name="T14" fmla="*/ 2 w 60"/>
                <a:gd name="T15" fmla="*/ 2 h 49"/>
                <a:gd name="T16" fmla="*/ 2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0" name="Freeform 72"/>
            <p:cNvSpPr>
              <a:spLocks/>
            </p:cNvSpPr>
            <p:nvPr userDrawn="1"/>
          </p:nvSpPr>
          <p:spPr bwMode="invGray">
            <a:xfrm>
              <a:off x="4276" y="3336"/>
              <a:ext cx="25" cy="30"/>
            </a:xfrm>
            <a:custGeom>
              <a:avLst/>
              <a:gdLst>
                <a:gd name="T0" fmla="*/ 2 w 32"/>
                <a:gd name="T1" fmla="*/ 0 h 44"/>
                <a:gd name="T2" fmla="*/ 2 w 32"/>
                <a:gd name="T3" fmla="*/ 1 h 44"/>
                <a:gd name="T4" fmla="*/ 2 w 32"/>
                <a:gd name="T5" fmla="*/ 1 h 44"/>
                <a:gd name="T6" fmla="*/ 2 w 32"/>
                <a:gd name="T7" fmla="*/ 1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1" name="Freeform 73"/>
            <p:cNvSpPr>
              <a:spLocks/>
            </p:cNvSpPr>
            <p:nvPr userDrawn="1"/>
          </p:nvSpPr>
          <p:spPr bwMode="invGray">
            <a:xfrm>
              <a:off x="4544" y="3293"/>
              <a:ext cx="46" cy="43"/>
            </a:xfrm>
            <a:custGeom>
              <a:avLst/>
              <a:gdLst>
                <a:gd name="T0" fmla="*/ 2 w 61"/>
                <a:gd name="T1" fmla="*/ 0 h 63"/>
                <a:gd name="T2" fmla="*/ 0 w 61"/>
                <a:gd name="T3" fmla="*/ 1 h 63"/>
                <a:gd name="T4" fmla="*/ 2 w 61"/>
                <a:gd name="T5" fmla="*/ 1 h 63"/>
                <a:gd name="T6" fmla="*/ 2 w 61"/>
                <a:gd name="T7" fmla="*/ 1 h 63"/>
                <a:gd name="T8" fmla="*/ 2 w 61"/>
                <a:gd name="T9" fmla="*/ 1 h 63"/>
                <a:gd name="T10" fmla="*/ 2 w 61"/>
                <a:gd name="T11" fmla="*/ 1 h 63"/>
                <a:gd name="T12" fmla="*/ 2 w 61"/>
                <a:gd name="T13" fmla="*/ 1 h 63"/>
                <a:gd name="T14" fmla="*/ 2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2" name="Freeform 74"/>
            <p:cNvSpPr>
              <a:spLocks/>
            </p:cNvSpPr>
            <p:nvPr userDrawn="1"/>
          </p:nvSpPr>
          <p:spPr bwMode="invGray">
            <a:xfrm>
              <a:off x="4147" y="3352"/>
              <a:ext cx="47" cy="51"/>
            </a:xfrm>
            <a:custGeom>
              <a:avLst/>
              <a:gdLst>
                <a:gd name="T0" fmla="*/ 2 w 61"/>
                <a:gd name="T1" fmla="*/ 2 h 67"/>
                <a:gd name="T2" fmla="*/ 2 w 61"/>
                <a:gd name="T3" fmla="*/ 2 h 67"/>
                <a:gd name="T4" fmla="*/ 2 w 61"/>
                <a:gd name="T5" fmla="*/ 2 h 67"/>
                <a:gd name="T6" fmla="*/ 2 w 61"/>
                <a:gd name="T7" fmla="*/ 2 h 67"/>
                <a:gd name="T8" fmla="*/ 2 w 61"/>
                <a:gd name="T9" fmla="*/ 2 h 67"/>
                <a:gd name="T10" fmla="*/ 2 w 61"/>
                <a:gd name="T11" fmla="*/ 2 h 67"/>
                <a:gd name="T12" fmla="*/ 2 w 61"/>
                <a:gd name="T13" fmla="*/ 2 h 67"/>
                <a:gd name="T14" fmla="*/ 2 w 61"/>
                <a:gd name="T15" fmla="*/ 2 h 67"/>
                <a:gd name="T16" fmla="*/ 2 w 61"/>
                <a:gd name="T17" fmla="*/ 2 h 67"/>
                <a:gd name="T18" fmla="*/ 2 w 61"/>
                <a:gd name="T19" fmla="*/ 2 h 67"/>
                <a:gd name="T20" fmla="*/ 2 w 61"/>
                <a:gd name="T21" fmla="*/ 2 h 67"/>
                <a:gd name="T22" fmla="*/ 2 w 61"/>
                <a:gd name="T23" fmla="*/ 2 h 67"/>
                <a:gd name="T24" fmla="*/ 2 w 61"/>
                <a:gd name="T25" fmla="*/ 2 h 67"/>
                <a:gd name="T26" fmla="*/ 2 w 61"/>
                <a:gd name="T27" fmla="*/ 2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3" name="Freeform 75"/>
            <p:cNvSpPr>
              <a:spLocks/>
            </p:cNvSpPr>
            <p:nvPr userDrawn="1"/>
          </p:nvSpPr>
          <p:spPr bwMode="invGray">
            <a:xfrm>
              <a:off x="4098" y="3371"/>
              <a:ext cx="32" cy="27"/>
            </a:xfrm>
            <a:custGeom>
              <a:avLst/>
              <a:gdLst>
                <a:gd name="T0" fmla="*/ 1 w 43"/>
                <a:gd name="T1" fmla="*/ 2 h 36"/>
                <a:gd name="T2" fmla="*/ 1 w 43"/>
                <a:gd name="T3" fmla="*/ 2 h 36"/>
                <a:gd name="T4" fmla="*/ 1 w 43"/>
                <a:gd name="T5" fmla="*/ 2 h 36"/>
                <a:gd name="T6" fmla="*/ 1 w 43"/>
                <a:gd name="T7" fmla="*/ 2 h 36"/>
                <a:gd name="T8" fmla="*/ 1 w 43"/>
                <a:gd name="T9" fmla="*/ 2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4" name="Freeform 76"/>
            <p:cNvSpPr>
              <a:spLocks/>
            </p:cNvSpPr>
            <p:nvPr userDrawn="1"/>
          </p:nvSpPr>
          <p:spPr bwMode="invGray">
            <a:xfrm>
              <a:off x="4077" y="3342"/>
              <a:ext cx="24" cy="31"/>
            </a:xfrm>
            <a:custGeom>
              <a:avLst/>
              <a:gdLst>
                <a:gd name="T0" fmla="*/ 2 w 32"/>
                <a:gd name="T1" fmla="*/ 0 h 41"/>
                <a:gd name="T2" fmla="*/ 0 w 32"/>
                <a:gd name="T3" fmla="*/ 2 h 41"/>
                <a:gd name="T4" fmla="*/ 2 w 32"/>
                <a:gd name="T5" fmla="*/ 2 h 41"/>
                <a:gd name="T6" fmla="*/ 2 w 32"/>
                <a:gd name="T7" fmla="*/ 2 h 41"/>
                <a:gd name="T8" fmla="*/ 2 w 32"/>
                <a:gd name="T9" fmla="*/ 2 h 41"/>
                <a:gd name="T10" fmla="*/ 2 w 32"/>
                <a:gd name="T11" fmla="*/ 2 h 41"/>
                <a:gd name="T12" fmla="*/ 2 w 32"/>
                <a:gd name="T13" fmla="*/ 2 h 41"/>
                <a:gd name="T14" fmla="*/ 2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5" name="Freeform 77"/>
            <p:cNvSpPr>
              <a:spLocks/>
            </p:cNvSpPr>
            <p:nvPr userDrawn="1"/>
          </p:nvSpPr>
          <p:spPr bwMode="invGray">
            <a:xfrm>
              <a:off x="4111" y="3352"/>
              <a:ext cx="32" cy="25"/>
            </a:xfrm>
            <a:custGeom>
              <a:avLst/>
              <a:gdLst>
                <a:gd name="T0" fmla="*/ 1 w 45"/>
                <a:gd name="T1" fmla="*/ 0 h 32"/>
                <a:gd name="T2" fmla="*/ 0 w 45"/>
                <a:gd name="T3" fmla="*/ 2 h 32"/>
                <a:gd name="T4" fmla="*/ 1 w 45"/>
                <a:gd name="T5" fmla="*/ 2 h 32"/>
                <a:gd name="T6" fmla="*/ 1 w 45"/>
                <a:gd name="T7" fmla="*/ 2 h 32"/>
                <a:gd name="T8" fmla="*/ 1 w 45"/>
                <a:gd name="T9" fmla="*/ 2 h 32"/>
                <a:gd name="T10" fmla="*/ 1 w 45"/>
                <a:gd name="T11" fmla="*/ 0 h 3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6" name="Freeform 78"/>
            <p:cNvSpPr>
              <a:spLocks/>
            </p:cNvSpPr>
            <p:nvPr userDrawn="1"/>
          </p:nvSpPr>
          <p:spPr bwMode="invGray">
            <a:xfrm>
              <a:off x="4062" y="3021"/>
              <a:ext cx="27" cy="55"/>
            </a:xfrm>
            <a:custGeom>
              <a:avLst/>
              <a:gdLst>
                <a:gd name="T0" fmla="*/ 2 w 35"/>
                <a:gd name="T1" fmla="*/ 0 h 74"/>
                <a:gd name="T2" fmla="*/ 2 w 35"/>
                <a:gd name="T3" fmla="*/ 1 h 74"/>
                <a:gd name="T4" fmla="*/ 2 w 35"/>
                <a:gd name="T5" fmla="*/ 1 h 74"/>
                <a:gd name="T6" fmla="*/ 0 w 35"/>
                <a:gd name="T7" fmla="*/ 1 h 74"/>
                <a:gd name="T8" fmla="*/ 2 w 35"/>
                <a:gd name="T9" fmla="*/ 1 h 74"/>
                <a:gd name="T10" fmla="*/ 2 w 35"/>
                <a:gd name="T11" fmla="*/ 1 h 74"/>
                <a:gd name="T12" fmla="*/ 2 w 35"/>
                <a:gd name="T13" fmla="*/ 1 h 74"/>
                <a:gd name="T14" fmla="*/ 2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7" name="Freeform 79"/>
            <p:cNvSpPr>
              <a:spLocks/>
            </p:cNvSpPr>
            <p:nvPr userDrawn="1"/>
          </p:nvSpPr>
          <p:spPr bwMode="invGray">
            <a:xfrm>
              <a:off x="4114" y="3012"/>
              <a:ext cx="19" cy="55"/>
            </a:xfrm>
            <a:custGeom>
              <a:avLst/>
              <a:gdLst>
                <a:gd name="T0" fmla="*/ 2 w 25"/>
                <a:gd name="T1" fmla="*/ 2 h 73"/>
                <a:gd name="T2" fmla="*/ 2 w 25"/>
                <a:gd name="T3" fmla="*/ 2 h 73"/>
                <a:gd name="T4" fmla="*/ 0 w 25"/>
                <a:gd name="T5" fmla="*/ 2 h 73"/>
                <a:gd name="T6" fmla="*/ 2 w 25"/>
                <a:gd name="T7" fmla="*/ 2 h 73"/>
                <a:gd name="T8" fmla="*/ 2 w 25"/>
                <a:gd name="T9" fmla="*/ 2 h 73"/>
                <a:gd name="T10" fmla="*/ 2 w 25"/>
                <a:gd name="T11" fmla="*/ 2 h 73"/>
                <a:gd name="T12" fmla="*/ 2 w 25"/>
                <a:gd name="T13" fmla="*/ 2 h 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8" name="Freeform 80"/>
            <p:cNvSpPr>
              <a:spLocks/>
            </p:cNvSpPr>
            <p:nvPr userDrawn="1"/>
          </p:nvSpPr>
          <p:spPr bwMode="invGray">
            <a:xfrm>
              <a:off x="4135" y="2995"/>
              <a:ext cx="8" cy="25"/>
            </a:xfrm>
            <a:custGeom>
              <a:avLst/>
              <a:gdLst>
                <a:gd name="T0" fmla="*/ 1 w 14"/>
                <a:gd name="T1" fmla="*/ 0 h 33"/>
                <a:gd name="T2" fmla="*/ 1 w 14"/>
                <a:gd name="T3" fmla="*/ 2 h 33"/>
                <a:gd name="T4" fmla="*/ 1 w 14"/>
                <a:gd name="T5" fmla="*/ 2 h 33"/>
                <a:gd name="T6" fmla="*/ 1 w 14"/>
                <a:gd name="T7" fmla="*/ 0 h 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69" name="Freeform 81"/>
            <p:cNvSpPr>
              <a:spLocks/>
            </p:cNvSpPr>
            <p:nvPr userDrawn="1"/>
          </p:nvSpPr>
          <p:spPr bwMode="invGray">
            <a:xfrm>
              <a:off x="4145" y="3007"/>
              <a:ext cx="22" cy="44"/>
            </a:xfrm>
            <a:custGeom>
              <a:avLst/>
              <a:gdLst>
                <a:gd name="T0" fmla="*/ 2 w 28"/>
                <a:gd name="T1" fmla="*/ 0 h 64"/>
                <a:gd name="T2" fmla="*/ 2 w 28"/>
                <a:gd name="T3" fmla="*/ 1 h 64"/>
                <a:gd name="T4" fmla="*/ 2 w 28"/>
                <a:gd name="T5" fmla="*/ 1 h 64"/>
                <a:gd name="T6" fmla="*/ 2 w 28"/>
                <a:gd name="T7" fmla="*/ 1 h 64"/>
                <a:gd name="T8" fmla="*/ 0 w 28"/>
                <a:gd name="T9" fmla="*/ 1 h 64"/>
                <a:gd name="T10" fmla="*/ 2 w 28"/>
                <a:gd name="T11" fmla="*/ 1 h 64"/>
                <a:gd name="T12" fmla="*/ 2 w 28"/>
                <a:gd name="T13" fmla="*/ 1 h 64"/>
                <a:gd name="T14" fmla="*/ 2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0" name="Freeform 82"/>
            <p:cNvSpPr>
              <a:spLocks/>
            </p:cNvSpPr>
            <p:nvPr userDrawn="1"/>
          </p:nvSpPr>
          <p:spPr bwMode="invGray">
            <a:xfrm>
              <a:off x="3876" y="3076"/>
              <a:ext cx="12" cy="27"/>
            </a:xfrm>
            <a:custGeom>
              <a:avLst/>
              <a:gdLst>
                <a:gd name="T0" fmla="*/ 2 w 16"/>
                <a:gd name="T1" fmla="*/ 2 h 36"/>
                <a:gd name="T2" fmla="*/ 0 w 16"/>
                <a:gd name="T3" fmla="*/ 2 h 36"/>
                <a:gd name="T4" fmla="*/ 2 w 16"/>
                <a:gd name="T5" fmla="*/ 2 h 36"/>
                <a:gd name="T6" fmla="*/ 2 w 16"/>
                <a:gd name="T7" fmla="*/ 2 h 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1" name="Freeform 83"/>
            <p:cNvSpPr>
              <a:spLocks/>
            </p:cNvSpPr>
            <p:nvPr userDrawn="1"/>
          </p:nvSpPr>
          <p:spPr bwMode="invGray">
            <a:xfrm>
              <a:off x="3866" y="3053"/>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2" name="Freeform 84"/>
            <p:cNvSpPr>
              <a:spLocks/>
            </p:cNvSpPr>
            <p:nvPr userDrawn="1"/>
          </p:nvSpPr>
          <p:spPr bwMode="invGray">
            <a:xfrm>
              <a:off x="3862" y="3035"/>
              <a:ext cx="11" cy="14"/>
            </a:xfrm>
            <a:custGeom>
              <a:avLst/>
              <a:gdLst>
                <a:gd name="T0" fmla="*/ 1 w 16"/>
                <a:gd name="T1" fmla="*/ 1 h 19"/>
                <a:gd name="T2" fmla="*/ 0 w 16"/>
                <a:gd name="T3" fmla="*/ 1 h 19"/>
                <a:gd name="T4" fmla="*/ 1 w 16"/>
                <a:gd name="T5" fmla="*/ 1 h 19"/>
                <a:gd name="T6" fmla="*/ 1 w 16"/>
                <a:gd name="T7" fmla="*/ 1 h 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3" name="Freeform 85"/>
            <p:cNvSpPr>
              <a:spLocks/>
            </p:cNvSpPr>
            <p:nvPr userDrawn="1"/>
          </p:nvSpPr>
          <p:spPr bwMode="invGray">
            <a:xfrm>
              <a:off x="3850" y="2995"/>
              <a:ext cx="11" cy="16"/>
            </a:xfrm>
            <a:custGeom>
              <a:avLst/>
              <a:gdLst>
                <a:gd name="T0" fmla="*/ 2 w 14"/>
                <a:gd name="T1" fmla="*/ 0 h 25"/>
                <a:gd name="T2" fmla="*/ 0 w 14"/>
                <a:gd name="T3" fmla="*/ 1 h 25"/>
                <a:gd name="T4" fmla="*/ 2 w 14"/>
                <a:gd name="T5" fmla="*/ 1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4" name="Freeform 86"/>
            <p:cNvSpPr>
              <a:spLocks/>
            </p:cNvSpPr>
            <p:nvPr userDrawn="1"/>
          </p:nvSpPr>
          <p:spPr bwMode="invGray">
            <a:xfrm>
              <a:off x="3852" y="3020"/>
              <a:ext cx="16" cy="13"/>
            </a:xfrm>
            <a:custGeom>
              <a:avLst/>
              <a:gdLst>
                <a:gd name="T0" fmla="*/ 1 w 22"/>
                <a:gd name="T1" fmla="*/ 0 h 18"/>
                <a:gd name="T2" fmla="*/ 1 w 22"/>
                <a:gd name="T3" fmla="*/ 1 h 18"/>
                <a:gd name="T4" fmla="*/ 1 w 22"/>
                <a:gd name="T5" fmla="*/ 1 h 18"/>
                <a:gd name="T6" fmla="*/ 1 w 22"/>
                <a:gd name="T7" fmla="*/ 0 h 1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5" name="Freeform 87"/>
            <p:cNvSpPr>
              <a:spLocks/>
            </p:cNvSpPr>
            <p:nvPr userDrawn="1"/>
          </p:nvSpPr>
          <p:spPr bwMode="invGray">
            <a:xfrm>
              <a:off x="4688" y="3643"/>
              <a:ext cx="46" cy="57"/>
            </a:xfrm>
            <a:custGeom>
              <a:avLst/>
              <a:gdLst>
                <a:gd name="T0" fmla="*/ 2 w 60"/>
                <a:gd name="T1" fmla="*/ 1 h 81"/>
                <a:gd name="T2" fmla="*/ 2 w 60"/>
                <a:gd name="T3" fmla="*/ 1 h 81"/>
                <a:gd name="T4" fmla="*/ 2 w 60"/>
                <a:gd name="T5" fmla="*/ 1 h 81"/>
                <a:gd name="T6" fmla="*/ 2 w 60"/>
                <a:gd name="T7" fmla="*/ 1 h 81"/>
                <a:gd name="T8" fmla="*/ 2 w 60"/>
                <a:gd name="T9" fmla="*/ 1 h 81"/>
                <a:gd name="T10" fmla="*/ 2 w 60"/>
                <a:gd name="T11" fmla="*/ 1 h 81"/>
                <a:gd name="T12" fmla="*/ 2 w 60"/>
                <a:gd name="T13" fmla="*/ 1 h 81"/>
                <a:gd name="T14" fmla="*/ 2 w 60"/>
                <a:gd name="T15" fmla="*/ 1 h 81"/>
                <a:gd name="T16" fmla="*/ 2 w 60"/>
                <a:gd name="T17" fmla="*/ 1 h 81"/>
                <a:gd name="T18" fmla="*/ 2 w 60"/>
                <a:gd name="T19" fmla="*/ 1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6" name="Freeform 88"/>
            <p:cNvSpPr>
              <a:spLocks/>
            </p:cNvSpPr>
            <p:nvPr userDrawn="1"/>
          </p:nvSpPr>
          <p:spPr bwMode="invGray">
            <a:xfrm>
              <a:off x="4919" y="3594"/>
              <a:ext cx="53" cy="46"/>
            </a:xfrm>
            <a:custGeom>
              <a:avLst/>
              <a:gdLst>
                <a:gd name="T0" fmla="*/ 1 w 71"/>
                <a:gd name="T1" fmla="*/ 2 h 61"/>
                <a:gd name="T2" fmla="*/ 1 w 71"/>
                <a:gd name="T3" fmla="*/ 2 h 61"/>
                <a:gd name="T4" fmla="*/ 1 w 71"/>
                <a:gd name="T5" fmla="*/ 2 h 61"/>
                <a:gd name="T6" fmla="*/ 1 w 71"/>
                <a:gd name="T7" fmla="*/ 2 h 61"/>
                <a:gd name="T8" fmla="*/ 1 w 71"/>
                <a:gd name="T9" fmla="*/ 2 h 61"/>
                <a:gd name="T10" fmla="*/ 1 w 71"/>
                <a:gd name="T11" fmla="*/ 2 h 61"/>
                <a:gd name="T12" fmla="*/ 1 w 71"/>
                <a:gd name="T13" fmla="*/ 0 h 61"/>
                <a:gd name="T14" fmla="*/ 1 w 71"/>
                <a:gd name="T15" fmla="*/ 2 h 61"/>
                <a:gd name="T16" fmla="*/ 1 w 71"/>
                <a:gd name="T17" fmla="*/ 2 h 61"/>
                <a:gd name="T18" fmla="*/ 1 w 71"/>
                <a:gd name="T19" fmla="*/ 2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7" name="Freeform 89"/>
            <p:cNvSpPr>
              <a:spLocks/>
            </p:cNvSpPr>
            <p:nvPr userDrawn="1"/>
          </p:nvSpPr>
          <p:spPr bwMode="invGray">
            <a:xfrm>
              <a:off x="4759" y="3569"/>
              <a:ext cx="17" cy="23"/>
            </a:xfrm>
            <a:custGeom>
              <a:avLst/>
              <a:gdLst>
                <a:gd name="T0" fmla="*/ 1 w 23"/>
                <a:gd name="T1" fmla="*/ 0 h 30"/>
                <a:gd name="T2" fmla="*/ 0 w 23"/>
                <a:gd name="T3" fmla="*/ 2 h 30"/>
                <a:gd name="T4" fmla="*/ 1 w 23"/>
                <a:gd name="T5" fmla="*/ 2 h 30"/>
                <a:gd name="T6" fmla="*/ 1 w 23"/>
                <a:gd name="T7" fmla="*/ 0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8" name="Freeform 90"/>
            <p:cNvSpPr>
              <a:spLocks/>
            </p:cNvSpPr>
            <p:nvPr userDrawn="1"/>
          </p:nvSpPr>
          <p:spPr bwMode="invGray">
            <a:xfrm>
              <a:off x="4751" y="3547"/>
              <a:ext cx="19" cy="17"/>
            </a:xfrm>
            <a:custGeom>
              <a:avLst/>
              <a:gdLst>
                <a:gd name="T0" fmla="*/ 1 w 26"/>
                <a:gd name="T1" fmla="*/ 0 h 23"/>
                <a:gd name="T2" fmla="*/ 0 w 26"/>
                <a:gd name="T3" fmla="*/ 1 h 23"/>
                <a:gd name="T4" fmla="*/ 1 w 26"/>
                <a:gd name="T5" fmla="*/ 1 h 23"/>
                <a:gd name="T6" fmla="*/ 1 w 2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79" name="Freeform 91"/>
            <p:cNvSpPr>
              <a:spLocks/>
            </p:cNvSpPr>
            <p:nvPr userDrawn="1"/>
          </p:nvSpPr>
          <p:spPr bwMode="invGray">
            <a:xfrm>
              <a:off x="4598" y="3352"/>
              <a:ext cx="24" cy="32"/>
            </a:xfrm>
            <a:custGeom>
              <a:avLst/>
              <a:gdLst>
                <a:gd name="T0" fmla="*/ 2 w 32"/>
                <a:gd name="T1" fmla="*/ 0 h 44"/>
                <a:gd name="T2" fmla="*/ 2 w 32"/>
                <a:gd name="T3" fmla="*/ 1 h 44"/>
                <a:gd name="T4" fmla="*/ 2 w 32"/>
                <a:gd name="T5" fmla="*/ 1 h 44"/>
                <a:gd name="T6" fmla="*/ 2 w 32"/>
                <a:gd name="T7" fmla="*/ 1 h 44"/>
                <a:gd name="T8" fmla="*/ 2 w 32"/>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0" name="Freeform 92"/>
            <p:cNvSpPr>
              <a:spLocks/>
            </p:cNvSpPr>
            <p:nvPr userDrawn="1"/>
          </p:nvSpPr>
          <p:spPr bwMode="invGray">
            <a:xfrm>
              <a:off x="4632" y="3396"/>
              <a:ext cx="27" cy="33"/>
            </a:xfrm>
            <a:custGeom>
              <a:avLst/>
              <a:gdLst>
                <a:gd name="T0" fmla="*/ 2 w 34"/>
                <a:gd name="T1" fmla="*/ 0 h 44"/>
                <a:gd name="T2" fmla="*/ 2 w 34"/>
                <a:gd name="T3" fmla="*/ 2 h 44"/>
                <a:gd name="T4" fmla="*/ 2 w 34"/>
                <a:gd name="T5" fmla="*/ 2 h 44"/>
                <a:gd name="T6" fmla="*/ 2 w 34"/>
                <a:gd name="T7" fmla="*/ 2 h 44"/>
                <a:gd name="T8" fmla="*/ 2 w 3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1" name="Freeform 93"/>
            <p:cNvSpPr>
              <a:spLocks/>
            </p:cNvSpPr>
            <p:nvPr userDrawn="1"/>
          </p:nvSpPr>
          <p:spPr bwMode="invGray">
            <a:xfrm>
              <a:off x="4659" y="3459"/>
              <a:ext cx="28" cy="28"/>
            </a:xfrm>
            <a:custGeom>
              <a:avLst/>
              <a:gdLst>
                <a:gd name="T0" fmla="*/ 1 w 38"/>
                <a:gd name="T1" fmla="*/ 2 h 37"/>
                <a:gd name="T2" fmla="*/ 1 w 38"/>
                <a:gd name="T3" fmla="*/ 2 h 37"/>
                <a:gd name="T4" fmla="*/ 1 w 38"/>
                <a:gd name="T5" fmla="*/ 2 h 37"/>
                <a:gd name="T6" fmla="*/ 1 w 38"/>
                <a:gd name="T7" fmla="*/ 2 h 37"/>
                <a:gd name="T8" fmla="*/ 1 w 38"/>
                <a:gd name="T9" fmla="*/ 2 h 3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2" name="Freeform 94"/>
            <p:cNvSpPr>
              <a:spLocks/>
            </p:cNvSpPr>
            <p:nvPr userDrawn="1"/>
          </p:nvSpPr>
          <p:spPr bwMode="invGray">
            <a:xfrm>
              <a:off x="4693" y="3448"/>
              <a:ext cx="28" cy="27"/>
            </a:xfrm>
            <a:custGeom>
              <a:avLst/>
              <a:gdLst>
                <a:gd name="T0" fmla="*/ 1 w 38"/>
                <a:gd name="T1" fmla="*/ 2 h 34"/>
                <a:gd name="T2" fmla="*/ 1 w 38"/>
                <a:gd name="T3" fmla="*/ 2 h 34"/>
                <a:gd name="T4" fmla="*/ 1 w 38"/>
                <a:gd name="T5" fmla="*/ 2 h 34"/>
                <a:gd name="T6" fmla="*/ 1 w 38"/>
                <a:gd name="T7" fmla="*/ 2 h 34"/>
                <a:gd name="T8" fmla="*/ 1 w 38"/>
                <a:gd name="T9" fmla="*/ 2 h 3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3" name="Freeform 95"/>
            <p:cNvSpPr>
              <a:spLocks/>
            </p:cNvSpPr>
            <p:nvPr userDrawn="1"/>
          </p:nvSpPr>
          <p:spPr bwMode="invGray">
            <a:xfrm>
              <a:off x="4683" y="3413"/>
              <a:ext cx="27" cy="17"/>
            </a:xfrm>
            <a:custGeom>
              <a:avLst/>
              <a:gdLst>
                <a:gd name="T0" fmla="*/ 2 w 35"/>
                <a:gd name="T1" fmla="*/ 1 h 27"/>
                <a:gd name="T2" fmla="*/ 2 w 35"/>
                <a:gd name="T3" fmla="*/ 1 h 27"/>
                <a:gd name="T4" fmla="*/ 2 w 35"/>
                <a:gd name="T5" fmla="*/ 1 h 27"/>
                <a:gd name="T6" fmla="*/ 2 w 35"/>
                <a:gd name="T7" fmla="*/ 1 h 27"/>
                <a:gd name="T8" fmla="*/ 2 w 35"/>
                <a:gd name="T9" fmla="*/ 1 h 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4" name="Freeform 96"/>
            <p:cNvSpPr>
              <a:spLocks/>
            </p:cNvSpPr>
            <p:nvPr userDrawn="1"/>
          </p:nvSpPr>
          <p:spPr bwMode="invGray">
            <a:xfrm>
              <a:off x="4657" y="3388"/>
              <a:ext cx="26" cy="35"/>
            </a:xfrm>
            <a:custGeom>
              <a:avLst/>
              <a:gdLst>
                <a:gd name="T0" fmla="*/ 1 w 35"/>
                <a:gd name="T1" fmla="*/ 1 h 47"/>
                <a:gd name="T2" fmla="*/ 1 w 35"/>
                <a:gd name="T3" fmla="*/ 1 h 47"/>
                <a:gd name="T4" fmla="*/ 1 w 35"/>
                <a:gd name="T5" fmla="*/ 1 h 47"/>
                <a:gd name="T6" fmla="*/ 1 w 35"/>
                <a:gd name="T7" fmla="*/ 1 h 47"/>
                <a:gd name="T8" fmla="*/ 1 w 35"/>
                <a:gd name="T9" fmla="*/ 1 h 47"/>
                <a:gd name="T10" fmla="*/ 1 w 35"/>
                <a:gd name="T11" fmla="*/ 1 h 4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5" name="Freeform 97"/>
            <p:cNvSpPr>
              <a:spLocks/>
            </p:cNvSpPr>
            <p:nvPr userDrawn="1"/>
          </p:nvSpPr>
          <p:spPr bwMode="invGray">
            <a:xfrm>
              <a:off x="4625" y="3372"/>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6" name="Freeform 98"/>
            <p:cNvSpPr>
              <a:spLocks/>
            </p:cNvSpPr>
            <p:nvPr userDrawn="1"/>
          </p:nvSpPr>
          <p:spPr bwMode="invGray">
            <a:xfrm>
              <a:off x="4665" y="3425"/>
              <a:ext cx="24" cy="26"/>
            </a:xfrm>
            <a:custGeom>
              <a:avLst/>
              <a:gdLst>
                <a:gd name="T0" fmla="*/ 2 w 32"/>
                <a:gd name="T1" fmla="*/ 1 h 35"/>
                <a:gd name="T2" fmla="*/ 2 w 32"/>
                <a:gd name="T3" fmla="*/ 1 h 35"/>
                <a:gd name="T4" fmla="*/ 2 w 32"/>
                <a:gd name="T5" fmla="*/ 1 h 35"/>
                <a:gd name="T6" fmla="*/ 2 w 32"/>
                <a:gd name="T7" fmla="*/ 1 h 35"/>
                <a:gd name="T8" fmla="*/ 2 w 32"/>
                <a:gd name="T9" fmla="*/ 1 h 3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7" name="Freeform 99"/>
            <p:cNvSpPr>
              <a:spLocks/>
            </p:cNvSpPr>
            <p:nvPr userDrawn="1"/>
          </p:nvSpPr>
          <p:spPr bwMode="invGray">
            <a:xfrm>
              <a:off x="3055" y="2051"/>
              <a:ext cx="141" cy="108"/>
            </a:xfrm>
            <a:custGeom>
              <a:avLst/>
              <a:gdLst>
                <a:gd name="T0" fmla="*/ 1 w 189"/>
                <a:gd name="T1" fmla="*/ 2 h 144"/>
                <a:gd name="T2" fmla="*/ 1 w 189"/>
                <a:gd name="T3" fmla="*/ 2 h 144"/>
                <a:gd name="T4" fmla="*/ 1 w 189"/>
                <a:gd name="T5" fmla="*/ 2 h 144"/>
                <a:gd name="T6" fmla="*/ 1 w 189"/>
                <a:gd name="T7" fmla="*/ 2 h 144"/>
                <a:gd name="T8" fmla="*/ 1 w 189"/>
                <a:gd name="T9" fmla="*/ 2 h 144"/>
                <a:gd name="T10" fmla="*/ 1 w 189"/>
                <a:gd name="T11" fmla="*/ 2 h 144"/>
                <a:gd name="T12" fmla="*/ 1 w 189"/>
                <a:gd name="T13" fmla="*/ 2 h 144"/>
                <a:gd name="T14" fmla="*/ 1 w 189"/>
                <a:gd name="T15" fmla="*/ 2 h 144"/>
                <a:gd name="T16" fmla="*/ 1 w 189"/>
                <a:gd name="T17" fmla="*/ 2 h 144"/>
                <a:gd name="T18" fmla="*/ 1 w 189"/>
                <a:gd name="T19" fmla="*/ 2 h 144"/>
                <a:gd name="T20" fmla="*/ 1 w 189"/>
                <a:gd name="T21" fmla="*/ 2 h 144"/>
                <a:gd name="T22" fmla="*/ 1 w 189"/>
                <a:gd name="T23" fmla="*/ 2 h 144"/>
                <a:gd name="T24" fmla="*/ 1 w 189"/>
                <a:gd name="T25" fmla="*/ 2 h 144"/>
                <a:gd name="T26" fmla="*/ 1 w 189"/>
                <a:gd name="T27" fmla="*/ 2 h 144"/>
                <a:gd name="T28" fmla="*/ 1 w 189"/>
                <a:gd name="T29" fmla="*/ 2 h 144"/>
                <a:gd name="T30" fmla="*/ 1 w 189"/>
                <a:gd name="T31" fmla="*/ 2 h 144"/>
                <a:gd name="T32" fmla="*/ 1 w 189"/>
                <a:gd name="T33" fmla="*/ 2 h 144"/>
                <a:gd name="T34" fmla="*/ 1 w 189"/>
                <a:gd name="T35" fmla="*/ 2 h 144"/>
                <a:gd name="T36" fmla="*/ 1 w 189"/>
                <a:gd name="T37" fmla="*/ 2 h 144"/>
                <a:gd name="T38" fmla="*/ 1 w 189"/>
                <a:gd name="T39" fmla="*/ 2 h 144"/>
                <a:gd name="T40" fmla="*/ 1 w 189"/>
                <a:gd name="T41" fmla="*/ 2 h 144"/>
                <a:gd name="T42" fmla="*/ 1 w 189"/>
                <a:gd name="T43" fmla="*/ 2 h 144"/>
                <a:gd name="T44" fmla="*/ 1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8" name="Freeform 100"/>
            <p:cNvSpPr>
              <a:spLocks/>
            </p:cNvSpPr>
            <p:nvPr userDrawn="1"/>
          </p:nvSpPr>
          <p:spPr bwMode="invGray">
            <a:xfrm>
              <a:off x="3139" y="2155"/>
              <a:ext cx="39" cy="12"/>
            </a:xfrm>
            <a:custGeom>
              <a:avLst/>
              <a:gdLst>
                <a:gd name="T0" fmla="*/ 1 w 53"/>
                <a:gd name="T1" fmla="*/ 0 h 17"/>
                <a:gd name="T2" fmla="*/ 1 w 53"/>
                <a:gd name="T3" fmla="*/ 1 h 17"/>
                <a:gd name="T4" fmla="*/ 1 w 53"/>
                <a:gd name="T5" fmla="*/ 1 h 17"/>
                <a:gd name="T6" fmla="*/ 1 w 53"/>
                <a:gd name="T7" fmla="*/ 1 h 17"/>
                <a:gd name="T8" fmla="*/ 1 w 53"/>
                <a:gd name="T9" fmla="*/ 0 h 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89" name="Freeform 101"/>
            <p:cNvSpPr>
              <a:spLocks/>
            </p:cNvSpPr>
            <p:nvPr userDrawn="1"/>
          </p:nvSpPr>
          <p:spPr bwMode="invGray">
            <a:xfrm>
              <a:off x="3344" y="1999"/>
              <a:ext cx="42" cy="27"/>
            </a:xfrm>
            <a:custGeom>
              <a:avLst/>
              <a:gdLst>
                <a:gd name="T0" fmla="*/ 1 w 57"/>
                <a:gd name="T1" fmla="*/ 1 h 37"/>
                <a:gd name="T2" fmla="*/ 1 w 57"/>
                <a:gd name="T3" fmla="*/ 1 h 37"/>
                <a:gd name="T4" fmla="*/ 1 w 57"/>
                <a:gd name="T5" fmla="*/ 1 h 37"/>
                <a:gd name="T6" fmla="*/ 1 w 57"/>
                <a:gd name="T7" fmla="*/ 1 h 37"/>
                <a:gd name="T8" fmla="*/ 1 w 57"/>
                <a:gd name="T9" fmla="*/ 0 h 37"/>
                <a:gd name="T10" fmla="*/ 1 w 57"/>
                <a:gd name="T11" fmla="*/ 1 h 3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0" name="Freeform 102"/>
            <p:cNvSpPr>
              <a:spLocks/>
            </p:cNvSpPr>
            <p:nvPr userDrawn="1"/>
          </p:nvSpPr>
          <p:spPr bwMode="invGray">
            <a:xfrm>
              <a:off x="3374" y="2011"/>
              <a:ext cx="50" cy="16"/>
            </a:xfrm>
            <a:custGeom>
              <a:avLst/>
              <a:gdLst>
                <a:gd name="T0" fmla="*/ 1 w 68"/>
                <a:gd name="T1" fmla="*/ 0 h 26"/>
                <a:gd name="T2" fmla="*/ 1 w 68"/>
                <a:gd name="T3" fmla="*/ 1 h 26"/>
                <a:gd name="T4" fmla="*/ 1 w 68"/>
                <a:gd name="T5" fmla="*/ 1 h 26"/>
                <a:gd name="T6" fmla="*/ 1 w 68"/>
                <a:gd name="T7" fmla="*/ 1 h 26"/>
                <a:gd name="T8" fmla="*/ 1 w 68"/>
                <a:gd name="T9" fmla="*/ 0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1" name="Freeform 103"/>
            <p:cNvSpPr>
              <a:spLocks/>
            </p:cNvSpPr>
            <p:nvPr userDrawn="1"/>
          </p:nvSpPr>
          <p:spPr bwMode="invGray">
            <a:xfrm>
              <a:off x="3428" y="2015"/>
              <a:ext cx="49" cy="32"/>
            </a:xfrm>
            <a:custGeom>
              <a:avLst/>
              <a:gdLst>
                <a:gd name="T0" fmla="*/ 1 w 66"/>
                <a:gd name="T1" fmla="*/ 1 h 43"/>
                <a:gd name="T2" fmla="*/ 1 w 66"/>
                <a:gd name="T3" fmla="*/ 1 h 43"/>
                <a:gd name="T4" fmla="*/ 1 w 66"/>
                <a:gd name="T5" fmla="*/ 1 h 43"/>
                <a:gd name="T6" fmla="*/ 1 w 66"/>
                <a:gd name="T7" fmla="*/ 1 h 43"/>
                <a:gd name="T8" fmla="*/ 1 w 66"/>
                <a:gd name="T9" fmla="*/ 1 h 43"/>
                <a:gd name="T10" fmla="*/ 1 w 66"/>
                <a:gd name="T11" fmla="*/ 1 h 43"/>
                <a:gd name="T12" fmla="*/ 1 w 66"/>
                <a:gd name="T13" fmla="*/ 1 h 4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2" name="Freeform 104"/>
            <p:cNvSpPr>
              <a:spLocks/>
            </p:cNvSpPr>
            <p:nvPr userDrawn="1"/>
          </p:nvSpPr>
          <p:spPr bwMode="invGray">
            <a:xfrm>
              <a:off x="3777" y="2042"/>
              <a:ext cx="88" cy="31"/>
            </a:xfrm>
            <a:custGeom>
              <a:avLst/>
              <a:gdLst>
                <a:gd name="T0" fmla="*/ 2 w 117"/>
                <a:gd name="T1" fmla="*/ 0 h 41"/>
                <a:gd name="T2" fmla="*/ 2 w 117"/>
                <a:gd name="T3" fmla="*/ 2 h 41"/>
                <a:gd name="T4" fmla="*/ 2 w 117"/>
                <a:gd name="T5" fmla="*/ 2 h 41"/>
                <a:gd name="T6" fmla="*/ 2 w 117"/>
                <a:gd name="T7" fmla="*/ 2 h 41"/>
                <a:gd name="T8" fmla="*/ 2 w 117"/>
                <a:gd name="T9" fmla="*/ 2 h 41"/>
                <a:gd name="T10" fmla="*/ 2 w 117"/>
                <a:gd name="T11" fmla="*/ 2 h 41"/>
                <a:gd name="T12" fmla="*/ 2 w 117"/>
                <a:gd name="T13" fmla="*/ 0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3" name="Freeform 105"/>
            <p:cNvSpPr>
              <a:spLocks/>
            </p:cNvSpPr>
            <p:nvPr userDrawn="1"/>
          </p:nvSpPr>
          <p:spPr bwMode="invGray">
            <a:xfrm>
              <a:off x="3867" y="2041"/>
              <a:ext cx="43" cy="26"/>
            </a:xfrm>
            <a:custGeom>
              <a:avLst/>
              <a:gdLst>
                <a:gd name="T0" fmla="*/ 1 w 62"/>
                <a:gd name="T1" fmla="*/ 2 h 32"/>
                <a:gd name="T2" fmla="*/ 1 w 62"/>
                <a:gd name="T3" fmla="*/ 2 h 32"/>
                <a:gd name="T4" fmla="*/ 1 w 62"/>
                <a:gd name="T5" fmla="*/ 2 h 32"/>
                <a:gd name="T6" fmla="*/ 1 w 62"/>
                <a:gd name="T7" fmla="*/ 2 h 32"/>
                <a:gd name="T8" fmla="*/ 1 w 62"/>
                <a:gd name="T9" fmla="*/ 2 h 3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4" name="Freeform 106"/>
            <p:cNvSpPr>
              <a:spLocks/>
            </p:cNvSpPr>
            <p:nvPr userDrawn="1"/>
          </p:nvSpPr>
          <p:spPr bwMode="invGray">
            <a:xfrm>
              <a:off x="3846" y="2070"/>
              <a:ext cx="37" cy="17"/>
            </a:xfrm>
            <a:custGeom>
              <a:avLst/>
              <a:gdLst>
                <a:gd name="T0" fmla="*/ 2 w 49"/>
                <a:gd name="T1" fmla="*/ 1 h 23"/>
                <a:gd name="T2" fmla="*/ 2 w 49"/>
                <a:gd name="T3" fmla="*/ 1 h 23"/>
                <a:gd name="T4" fmla="*/ 2 w 49"/>
                <a:gd name="T5" fmla="*/ 1 h 23"/>
                <a:gd name="T6" fmla="*/ 2 w 49"/>
                <a:gd name="T7" fmla="*/ 1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5" name="Freeform 107"/>
            <p:cNvSpPr>
              <a:spLocks/>
            </p:cNvSpPr>
            <p:nvPr userDrawn="1"/>
          </p:nvSpPr>
          <p:spPr bwMode="invGray">
            <a:xfrm>
              <a:off x="4098" y="2294"/>
              <a:ext cx="74" cy="111"/>
            </a:xfrm>
            <a:custGeom>
              <a:avLst/>
              <a:gdLst>
                <a:gd name="T0" fmla="*/ 1 w 102"/>
                <a:gd name="T1" fmla="*/ 0 h 152"/>
                <a:gd name="T2" fmla="*/ 0 w 102"/>
                <a:gd name="T3" fmla="*/ 1 h 152"/>
                <a:gd name="T4" fmla="*/ 1 w 102"/>
                <a:gd name="T5" fmla="*/ 1 h 152"/>
                <a:gd name="T6" fmla="*/ 1 w 102"/>
                <a:gd name="T7" fmla="*/ 1 h 152"/>
                <a:gd name="T8" fmla="*/ 1 w 102"/>
                <a:gd name="T9" fmla="*/ 1 h 152"/>
                <a:gd name="T10" fmla="*/ 1 w 102"/>
                <a:gd name="T11" fmla="*/ 1 h 152"/>
                <a:gd name="T12" fmla="*/ 1 w 102"/>
                <a:gd name="T13" fmla="*/ 1 h 152"/>
                <a:gd name="T14" fmla="*/ 1 w 102"/>
                <a:gd name="T15" fmla="*/ 1 h 152"/>
                <a:gd name="T16" fmla="*/ 1 w 102"/>
                <a:gd name="T17" fmla="*/ 1 h 152"/>
                <a:gd name="T18" fmla="*/ 1 w 102"/>
                <a:gd name="T19" fmla="*/ 1 h 152"/>
                <a:gd name="T20" fmla="*/ 1 w 102"/>
                <a:gd name="T21" fmla="*/ 1 h 152"/>
                <a:gd name="T22" fmla="*/ 1 w 102"/>
                <a:gd name="T23" fmla="*/ 1 h 152"/>
                <a:gd name="T24" fmla="*/ 1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6" name="Freeform 108"/>
            <p:cNvSpPr>
              <a:spLocks/>
            </p:cNvSpPr>
            <p:nvPr userDrawn="1"/>
          </p:nvSpPr>
          <p:spPr bwMode="invGray">
            <a:xfrm>
              <a:off x="4159" y="2412"/>
              <a:ext cx="55" cy="80"/>
            </a:xfrm>
            <a:custGeom>
              <a:avLst/>
              <a:gdLst>
                <a:gd name="T0" fmla="*/ 1 w 74"/>
                <a:gd name="T1" fmla="*/ 2 h 103"/>
                <a:gd name="T2" fmla="*/ 1 w 74"/>
                <a:gd name="T3" fmla="*/ 2 h 103"/>
                <a:gd name="T4" fmla="*/ 1 w 74"/>
                <a:gd name="T5" fmla="*/ 2 h 103"/>
                <a:gd name="T6" fmla="*/ 1 w 74"/>
                <a:gd name="T7" fmla="*/ 2 h 103"/>
                <a:gd name="T8" fmla="*/ 1 w 74"/>
                <a:gd name="T9" fmla="*/ 2 h 103"/>
                <a:gd name="T10" fmla="*/ 1 w 74"/>
                <a:gd name="T11" fmla="*/ 2 h 103"/>
                <a:gd name="T12" fmla="*/ 0 w 74"/>
                <a:gd name="T13" fmla="*/ 2 h 103"/>
                <a:gd name="T14" fmla="*/ 1 w 74"/>
                <a:gd name="T15" fmla="*/ 2 h 103"/>
                <a:gd name="T16" fmla="*/ 1 w 74"/>
                <a:gd name="T17" fmla="*/ 2 h 103"/>
                <a:gd name="T18" fmla="*/ 1 w 74"/>
                <a:gd name="T19" fmla="*/ 2 h 103"/>
                <a:gd name="T20" fmla="*/ 1 w 74"/>
                <a:gd name="T21" fmla="*/ 2 h 103"/>
                <a:gd name="T22" fmla="*/ 1 w 74"/>
                <a:gd name="T23" fmla="*/ 2 h 103"/>
                <a:gd name="T24" fmla="*/ 1 w 74"/>
                <a:gd name="T25" fmla="*/ 2 h 103"/>
                <a:gd name="T26" fmla="*/ 1 w 74"/>
                <a:gd name="T27" fmla="*/ 2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7" name="Freeform 109"/>
            <p:cNvSpPr>
              <a:spLocks/>
            </p:cNvSpPr>
            <p:nvPr userDrawn="1"/>
          </p:nvSpPr>
          <p:spPr bwMode="invGray">
            <a:xfrm>
              <a:off x="4123" y="2492"/>
              <a:ext cx="109" cy="191"/>
            </a:xfrm>
            <a:custGeom>
              <a:avLst/>
              <a:gdLst>
                <a:gd name="T0" fmla="*/ 1 w 146"/>
                <a:gd name="T1" fmla="*/ 2 h 252"/>
                <a:gd name="T2" fmla="*/ 1 w 146"/>
                <a:gd name="T3" fmla="*/ 2 h 252"/>
                <a:gd name="T4" fmla="*/ 1 w 146"/>
                <a:gd name="T5" fmla="*/ 2 h 252"/>
                <a:gd name="T6" fmla="*/ 1 w 146"/>
                <a:gd name="T7" fmla="*/ 2 h 252"/>
                <a:gd name="T8" fmla="*/ 1 w 146"/>
                <a:gd name="T9" fmla="*/ 2 h 252"/>
                <a:gd name="T10" fmla="*/ 1 w 146"/>
                <a:gd name="T11" fmla="*/ 2 h 252"/>
                <a:gd name="T12" fmla="*/ 1 w 146"/>
                <a:gd name="T13" fmla="*/ 2 h 252"/>
                <a:gd name="T14" fmla="*/ 1 w 146"/>
                <a:gd name="T15" fmla="*/ 2 h 252"/>
                <a:gd name="T16" fmla="*/ 1 w 146"/>
                <a:gd name="T17" fmla="*/ 2 h 252"/>
                <a:gd name="T18" fmla="*/ 1 w 146"/>
                <a:gd name="T19" fmla="*/ 2 h 252"/>
                <a:gd name="T20" fmla="*/ 1 w 146"/>
                <a:gd name="T21" fmla="*/ 2 h 252"/>
                <a:gd name="T22" fmla="*/ 1 w 146"/>
                <a:gd name="T23" fmla="*/ 2 h 252"/>
                <a:gd name="T24" fmla="*/ 1 w 146"/>
                <a:gd name="T25" fmla="*/ 2 h 252"/>
                <a:gd name="T26" fmla="*/ 1 w 146"/>
                <a:gd name="T27" fmla="*/ 2 h 252"/>
                <a:gd name="T28" fmla="*/ 1 w 146"/>
                <a:gd name="T29" fmla="*/ 2 h 252"/>
                <a:gd name="T30" fmla="*/ 1 w 146"/>
                <a:gd name="T31" fmla="*/ 2 h 252"/>
                <a:gd name="T32" fmla="*/ 1 w 146"/>
                <a:gd name="T33" fmla="*/ 2 h 252"/>
                <a:gd name="T34" fmla="*/ 1 w 146"/>
                <a:gd name="T35" fmla="*/ 2 h 252"/>
                <a:gd name="T36" fmla="*/ 1 w 146"/>
                <a:gd name="T37" fmla="*/ 2 h 252"/>
                <a:gd name="T38" fmla="*/ 1 w 146"/>
                <a:gd name="T39" fmla="*/ 2 h 252"/>
                <a:gd name="T40" fmla="*/ 1 w 146"/>
                <a:gd name="T41" fmla="*/ 2 h 252"/>
                <a:gd name="T42" fmla="*/ 1 w 146"/>
                <a:gd name="T43" fmla="*/ 2 h 252"/>
                <a:gd name="T44" fmla="*/ 1 w 146"/>
                <a:gd name="T45" fmla="*/ 2 h 252"/>
                <a:gd name="T46" fmla="*/ 1 w 146"/>
                <a:gd name="T47" fmla="*/ 2 h 252"/>
                <a:gd name="T48" fmla="*/ 1 w 146"/>
                <a:gd name="T49" fmla="*/ 0 h 252"/>
                <a:gd name="T50" fmla="*/ 1 w 146"/>
                <a:gd name="T51" fmla="*/ 2 h 252"/>
                <a:gd name="T52" fmla="*/ 1 w 146"/>
                <a:gd name="T53" fmla="*/ 2 h 252"/>
                <a:gd name="T54" fmla="*/ 1 w 146"/>
                <a:gd name="T55" fmla="*/ 2 h 252"/>
                <a:gd name="T56" fmla="*/ 1 w 146"/>
                <a:gd name="T57" fmla="*/ 2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8" name="Freeform 110"/>
            <p:cNvSpPr>
              <a:spLocks/>
            </p:cNvSpPr>
            <p:nvPr userDrawn="1"/>
          </p:nvSpPr>
          <p:spPr bwMode="invGray">
            <a:xfrm>
              <a:off x="3062" y="1988"/>
              <a:ext cx="50" cy="30"/>
            </a:xfrm>
            <a:custGeom>
              <a:avLst/>
              <a:gdLst>
                <a:gd name="T0" fmla="*/ 1 w 70"/>
                <a:gd name="T1" fmla="*/ 0 h 40"/>
                <a:gd name="T2" fmla="*/ 1 w 70"/>
                <a:gd name="T3" fmla="*/ 2 h 40"/>
                <a:gd name="T4" fmla="*/ 1 w 70"/>
                <a:gd name="T5" fmla="*/ 2 h 40"/>
                <a:gd name="T6" fmla="*/ 1 w 70"/>
                <a:gd name="T7" fmla="*/ 2 h 40"/>
                <a:gd name="T8" fmla="*/ 1 w 70"/>
                <a:gd name="T9" fmla="*/ 2 h 40"/>
                <a:gd name="T10" fmla="*/ 1 w 70"/>
                <a:gd name="T11" fmla="*/ 2 h 40"/>
                <a:gd name="T12" fmla="*/ 1 w 70"/>
                <a:gd name="T13" fmla="*/ 2 h 40"/>
                <a:gd name="T14" fmla="*/ 1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99" name="Freeform 111"/>
            <p:cNvSpPr>
              <a:spLocks/>
            </p:cNvSpPr>
            <p:nvPr userDrawn="1"/>
          </p:nvSpPr>
          <p:spPr bwMode="invGray">
            <a:xfrm>
              <a:off x="2955" y="1997"/>
              <a:ext cx="19" cy="22"/>
            </a:xfrm>
            <a:custGeom>
              <a:avLst/>
              <a:gdLst>
                <a:gd name="T0" fmla="*/ 1 w 26"/>
                <a:gd name="T1" fmla="*/ 0 h 29"/>
                <a:gd name="T2" fmla="*/ 0 w 26"/>
                <a:gd name="T3" fmla="*/ 2 h 29"/>
                <a:gd name="T4" fmla="*/ 1 w 26"/>
                <a:gd name="T5" fmla="*/ 2 h 29"/>
                <a:gd name="T6" fmla="*/ 1 w 26"/>
                <a:gd name="T7" fmla="*/ 0 h 2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0" name="Freeform 112"/>
            <p:cNvSpPr>
              <a:spLocks/>
            </p:cNvSpPr>
            <p:nvPr userDrawn="1"/>
          </p:nvSpPr>
          <p:spPr bwMode="invGray">
            <a:xfrm>
              <a:off x="2979" y="1996"/>
              <a:ext cx="37" cy="27"/>
            </a:xfrm>
            <a:custGeom>
              <a:avLst/>
              <a:gdLst>
                <a:gd name="T0" fmla="*/ 2 w 49"/>
                <a:gd name="T1" fmla="*/ 2 h 36"/>
                <a:gd name="T2" fmla="*/ 0 w 49"/>
                <a:gd name="T3" fmla="*/ 2 h 36"/>
                <a:gd name="T4" fmla="*/ 2 w 49"/>
                <a:gd name="T5" fmla="*/ 2 h 36"/>
                <a:gd name="T6" fmla="*/ 2 w 49"/>
                <a:gd name="T7" fmla="*/ 2 h 36"/>
                <a:gd name="T8" fmla="*/ 2 w 49"/>
                <a:gd name="T9" fmla="*/ 2 h 36"/>
                <a:gd name="T10" fmla="*/ 2 w 49"/>
                <a:gd name="T11" fmla="*/ 2 h 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1" name="Freeform 113"/>
            <p:cNvSpPr>
              <a:spLocks/>
            </p:cNvSpPr>
            <p:nvPr userDrawn="1"/>
          </p:nvSpPr>
          <p:spPr bwMode="invGray">
            <a:xfrm>
              <a:off x="3040" y="1987"/>
              <a:ext cx="20" cy="16"/>
            </a:xfrm>
            <a:custGeom>
              <a:avLst/>
              <a:gdLst>
                <a:gd name="T0" fmla="*/ 1 w 27"/>
                <a:gd name="T1" fmla="*/ 0 h 22"/>
                <a:gd name="T2" fmla="*/ 1 w 27"/>
                <a:gd name="T3" fmla="*/ 1 h 22"/>
                <a:gd name="T4" fmla="*/ 1 w 27"/>
                <a:gd name="T5" fmla="*/ 1 h 22"/>
                <a:gd name="T6" fmla="*/ 1 w 27"/>
                <a:gd name="T7" fmla="*/ 0 h 2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2" name="Freeform 114"/>
            <p:cNvSpPr>
              <a:spLocks/>
            </p:cNvSpPr>
            <p:nvPr userDrawn="1"/>
          </p:nvSpPr>
          <p:spPr bwMode="invGray">
            <a:xfrm>
              <a:off x="3023" y="2005"/>
              <a:ext cx="15" cy="13"/>
            </a:xfrm>
            <a:custGeom>
              <a:avLst/>
              <a:gdLst>
                <a:gd name="T0" fmla="*/ 2 w 20"/>
                <a:gd name="T1" fmla="*/ 0 h 18"/>
                <a:gd name="T2" fmla="*/ 2 w 20"/>
                <a:gd name="T3" fmla="*/ 1 h 18"/>
                <a:gd name="T4" fmla="*/ 2 w 20"/>
                <a:gd name="T5" fmla="*/ 0 h 18"/>
                <a:gd name="T6" fmla="*/ 0 60000 65536"/>
                <a:gd name="T7" fmla="*/ 0 60000 65536"/>
                <a:gd name="T8" fmla="*/ 0 60000 65536"/>
              </a:gdLst>
              <a:ahLst/>
              <a:cxnLst>
                <a:cxn ang="T6">
                  <a:pos x="T0" y="T1"/>
                </a:cxn>
                <a:cxn ang="T7">
                  <a:pos x="T2" y="T3"/>
                </a:cxn>
                <a:cxn ang="T8">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3" name="Freeform 115"/>
            <p:cNvSpPr>
              <a:spLocks/>
            </p:cNvSpPr>
            <p:nvPr userDrawn="1"/>
          </p:nvSpPr>
          <p:spPr bwMode="invGray">
            <a:xfrm>
              <a:off x="4162" y="2021"/>
              <a:ext cx="18" cy="31"/>
            </a:xfrm>
            <a:custGeom>
              <a:avLst/>
              <a:gdLst>
                <a:gd name="T0" fmla="*/ 2 w 24"/>
                <a:gd name="T1" fmla="*/ 0 h 44"/>
                <a:gd name="T2" fmla="*/ 2 w 24"/>
                <a:gd name="T3" fmla="*/ 1 h 44"/>
                <a:gd name="T4" fmla="*/ 0 w 24"/>
                <a:gd name="T5" fmla="*/ 1 h 44"/>
                <a:gd name="T6" fmla="*/ 2 w 24"/>
                <a:gd name="T7" fmla="*/ 1 h 44"/>
                <a:gd name="T8" fmla="*/ 2 w 24"/>
                <a:gd name="T9" fmla="*/ 0 h 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4" name="Freeform 116"/>
            <p:cNvSpPr>
              <a:spLocks/>
            </p:cNvSpPr>
            <p:nvPr userDrawn="1"/>
          </p:nvSpPr>
          <p:spPr bwMode="invGray">
            <a:xfrm>
              <a:off x="3278" y="3473"/>
              <a:ext cx="31" cy="16"/>
            </a:xfrm>
            <a:custGeom>
              <a:avLst/>
              <a:gdLst>
                <a:gd name="T0" fmla="*/ 2 w 41"/>
                <a:gd name="T1" fmla="*/ 0 h 24"/>
                <a:gd name="T2" fmla="*/ 2 w 41"/>
                <a:gd name="T3" fmla="*/ 1 h 24"/>
                <a:gd name="T4" fmla="*/ 2 w 41"/>
                <a:gd name="T5" fmla="*/ 0 h 24"/>
                <a:gd name="T6" fmla="*/ 0 60000 65536"/>
                <a:gd name="T7" fmla="*/ 0 60000 65536"/>
                <a:gd name="T8" fmla="*/ 0 60000 65536"/>
              </a:gdLst>
              <a:ahLst/>
              <a:cxnLst>
                <a:cxn ang="T6">
                  <a:pos x="T0" y="T1"/>
                </a:cxn>
                <a:cxn ang="T7">
                  <a:pos x="T2" y="T3"/>
                </a:cxn>
                <a:cxn ang="T8">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5" name="Freeform 117"/>
            <p:cNvSpPr>
              <a:spLocks/>
            </p:cNvSpPr>
            <p:nvPr userDrawn="1"/>
          </p:nvSpPr>
          <p:spPr bwMode="invGray">
            <a:xfrm>
              <a:off x="3318" y="3466"/>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6" name="Freeform 118"/>
            <p:cNvSpPr>
              <a:spLocks/>
            </p:cNvSpPr>
            <p:nvPr userDrawn="1"/>
          </p:nvSpPr>
          <p:spPr bwMode="invGray">
            <a:xfrm>
              <a:off x="3251" y="3311"/>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7" name="Freeform 119"/>
            <p:cNvSpPr>
              <a:spLocks/>
            </p:cNvSpPr>
            <p:nvPr userDrawn="1"/>
          </p:nvSpPr>
          <p:spPr bwMode="invGray">
            <a:xfrm>
              <a:off x="3311" y="3239"/>
              <a:ext cx="11" cy="15"/>
            </a:xfrm>
            <a:custGeom>
              <a:avLst/>
              <a:gdLst>
                <a:gd name="T0" fmla="*/ 2 w 14"/>
                <a:gd name="T1" fmla="*/ 0 h 25"/>
                <a:gd name="T2" fmla="*/ 0 w 14"/>
                <a:gd name="T3" fmla="*/ 1 h 25"/>
                <a:gd name="T4" fmla="*/ 2 w 14"/>
                <a:gd name="T5" fmla="*/ 1 h 25"/>
                <a:gd name="T6" fmla="*/ 2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8" name="Freeform 120"/>
            <p:cNvSpPr>
              <a:spLocks/>
            </p:cNvSpPr>
            <p:nvPr userDrawn="1"/>
          </p:nvSpPr>
          <p:spPr bwMode="invGray">
            <a:xfrm>
              <a:off x="3287" y="3238"/>
              <a:ext cx="10" cy="16"/>
            </a:xfrm>
            <a:custGeom>
              <a:avLst/>
              <a:gdLst>
                <a:gd name="T0" fmla="*/ 1 w 14"/>
                <a:gd name="T1" fmla="*/ 0 h 25"/>
                <a:gd name="T2" fmla="*/ 0 w 14"/>
                <a:gd name="T3" fmla="*/ 1 h 25"/>
                <a:gd name="T4" fmla="*/ 1 w 14"/>
                <a:gd name="T5" fmla="*/ 1 h 25"/>
                <a:gd name="T6" fmla="*/ 1 w 14"/>
                <a:gd name="T7" fmla="*/ 0 h 2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09" name="Freeform 121"/>
            <p:cNvSpPr>
              <a:spLocks/>
            </p:cNvSpPr>
            <p:nvPr userDrawn="1"/>
          </p:nvSpPr>
          <p:spPr bwMode="invGray">
            <a:xfrm>
              <a:off x="3276" y="3260"/>
              <a:ext cx="9" cy="15"/>
            </a:xfrm>
            <a:custGeom>
              <a:avLst/>
              <a:gdLst>
                <a:gd name="T0" fmla="*/ 1 w 13"/>
                <a:gd name="T1" fmla="*/ 2 h 20"/>
                <a:gd name="T2" fmla="*/ 1 w 13"/>
                <a:gd name="T3" fmla="*/ 2 h 20"/>
                <a:gd name="T4" fmla="*/ 1 w 13"/>
                <a:gd name="T5" fmla="*/ 2 h 20"/>
                <a:gd name="T6" fmla="*/ 1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0" name="Freeform 122"/>
            <p:cNvSpPr>
              <a:spLocks/>
            </p:cNvSpPr>
            <p:nvPr userDrawn="1"/>
          </p:nvSpPr>
          <p:spPr bwMode="invGray">
            <a:xfrm>
              <a:off x="3251" y="3294"/>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1" name="Freeform 123"/>
            <p:cNvSpPr>
              <a:spLocks/>
            </p:cNvSpPr>
            <p:nvPr userDrawn="1"/>
          </p:nvSpPr>
          <p:spPr bwMode="invGray">
            <a:xfrm>
              <a:off x="3270" y="3282"/>
              <a:ext cx="9"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2" name="Freeform 124"/>
            <p:cNvSpPr>
              <a:spLocks/>
            </p:cNvSpPr>
            <p:nvPr userDrawn="1"/>
          </p:nvSpPr>
          <p:spPr bwMode="invGray">
            <a:xfrm>
              <a:off x="2537" y="2293"/>
              <a:ext cx="10" cy="15"/>
            </a:xfrm>
            <a:custGeom>
              <a:avLst/>
              <a:gdLst>
                <a:gd name="T0" fmla="*/ 2 w 13"/>
                <a:gd name="T1" fmla="*/ 2 h 20"/>
                <a:gd name="T2" fmla="*/ 1 w 13"/>
                <a:gd name="T3" fmla="*/ 2 h 20"/>
                <a:gd name="T4" fmla="*/ 2 w 13"/>
                <a:gd name="T5" fmla="*/ 2 h 20"/>
                <a:gd name="T6" fmla="*/ 2 w 13"/>
                <a:gd name="T7" fmla="*/ 2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3" name="Freeform 125"/>
            <p:cNvSpPr>
              <a:spLocks/>
            </p:cNvSpPr>
            <p:nvPr userDrawn="1"/>
          </p:nvSpPr>
          <p:spPr bwMode="invGray">
            <a:xfrm>
              <a:off x="2476" y="2258"/>
              <a:ext cx="8" cy="14"/>
            </a:xfrm>
            <a:custGeom>
              <a:avLst/>
              <a:gdLst>
                <a:gd name="T0" fmla="*/ 1 w 13"/>
                <a:gd name="T1" fmla="*/ 1 h 20"/>
                <a:gd name="T2" fmla="*/ 1 w 13"/>
                <a:gd name="T3" fmla="*/ 1 h 20"/>
                <a:gd name="T4" fmla="*/ 1 w 13"/>
                <a:gd name="T5" fmla="*/ 1 h 20"/>
                <a:gd name="T6" fmla="*/ 1 w 13"/>
                <a:gd name="T7" fmla="*/ 1 h 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sp>
          <p:nvSpPr>
            <p:cNvPr id="114" name="Freeform 126"/>
            <p:cNvSpPr>
              <a:spLocks/>
            </p:cNvSpPr>
            <p:nvPr userDrawn="1"/>
          </p:nvSpPr>
          <p:spPr bwMode="invGray">
            <a:xfrm>
              <a:off x="2238" y="2042"/>
              <a:ext cx="2058" cy="1645"/>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59 h 1644"/>
                <a:gd name="T10" fmla="*/ 146 w 2060"/>
                <a:gd name="T11" fmla="*/ 1077 h 1644"/>
                <a:gd name="T12" fmla="*/ 308 w 2060"/>
                <a:gd name="T13" fmla="*/ 1059 h 1644"/>
                <a:gd name="T14" fmla="*/ 396 w 2060"/>
                <a:gd name="T15" fmla="*/ 1156 h 1644"/>
                <a:gd name="T16" fmla="*/ 452 w 2060"/>
                <a:gd name="T17" fmla="*/ 1465 h 1644"/>
                <a:gd name="T18" fmla="*/ 497 w 2060"/>
                <a:gd name="T19" fmla="*/ 1646 h 1644"/>
                <a:gd name="T20" fmla="*/ 686 w 2060"/>
                <a:gd name="T21" fmla="*/ 1592 h 1644"/>
                <a:gd name="T22" fmla="*/ 799 w 2060"/>
                <a:gd name="T23" fmla="*/ 1398 h 1644"/>
                <a:gd name="T24" fmla="*/ 867 w 2060"/>
                <a:gd name="T25" fmla="*/ 1171 h 1644"/>
                <a:gd name="T26" fmla="*/ 980 w 2060"/>
                <a:gd name="T27" fmla="*/ 1017 h 1644"/>
                <a:gd name="T28" fmla="*/ 778 w 2060"/>
                <a:gd name="T29" fmla="*/ 874 h 1644"/>
                <a:gd name="T30" fmla="*/ 799 w 2060"/>
                <a:gd name="T31" fmla="*/ 819 h 1644"/>
                <a:gd name="T32" fmla="*/ 985 w 2060"/>
                <a:gd name="T33" fmla="*/ 934 h 1644"/>
                <a:gd name="T34" fmla="*/ 1080 w 2060"/>
                <a:gd name="T35" fmla="*/ 792 h 1644"/>
                <a:gd name="T36" fmla="*/ 1028 w 2060"/>
                <a:gd name="T37" fmla="*/ 763 h 1644"/>
                <a:gd name="T38" fmla="*/ 911 w 2060"/>
                <a:gd name="T39" fmla="*/ 716 h 1644"/>
                <a:gd name="T40" fmla="*/ 1123 w 2060"/>
                <a:gd name="T41" fmla="*/ 761 h 1644"/>
                <a:gd name="T42" fmla="*/ 1278 w 2060"/>
                <a:gd name="T43" fmla="*/ 870 h 1644"/>
                <a:gd name="T44" fmla="*/ 1355 w 2060"/>
                <a:gd name="T45" fmla="*/ 1051 h 1644"/>
                <a:gd name="T46" fmla="*/ 1572 w 2060"/>
                <a:gd name="T47" fmla="*/ 865 h 1644"/>
                <a:gd name="T48" fmla="*/ 1668 w 2060"/>
                <a:gd name="T49" fmla="*/ 1048 h 1644"/>
                <a:gd name="T50" fmla="*/ 1671 w 2060"/>
                <a:gd name="T51" fmla="*/ 892 h 1644"/>
                <a:gd name="T52" fmla="*/ 1723 w 2060"/>
                <a:gd name="T53" fmla="*/ 800 h 1644"/>
                <a:gd name="T54" fmla="*/ 1747 w 2060"/>
                <a:gd name="T55" fmla="*/ 544 h 1644"/>
                <a:gd name="T56" fmla="*/ 1788 w 2060"/>
                <a:gd name="T57" fmla="*/ 528 h 1644"/>
                <a:gd name="T58" fmla="*/ 1808 w 2060"/>
                <a:gd name="T59" fmla="*/ 427 h 1644"/>
                <a:gd name="T60" fmla="*/ 1769 w 2060"/>
                <a:gd name="T61" fmla="*/ 226 h 1644"/>
                <a:gd name="T62" fmla="*/ 1863 w 2060"/>
                <a:gd name="T63" fmla="*/ 108 h 1644"/>
                <a:gd name="T64" fmla="*/ 1911 w 2060"/>
                <a:gd name="T65" fmla="*/ 209 h 1644"/>
                <a:gd name="T66" fmla="*/ 1907 w 2060"/>
                <a:gd name="T67" fmla="*/ 123 h 1644"/>
                <a:gd name="T68" fmla="*/ 1939 w 2060"/>
                <a:gd name="T69" fmla="*/ 51 h 1644"/>
                <a:gd name="T70" fmla="*/ 2002 w 2060"/>
                <a:gd name="T71" fmla="*/ 0 h 1644"/>
                <a:gd name="T72" fmla="*/ 1784 w 2060"/>
                <a:gd name="T73" fmla="*/ 63 h 1644"/>
                <a:gd name="T74" fmla="*/ 1547 w 2060"/>
                <a:gd name="T75" fmla="*/ 83 h 1644"/>
                <a:gd name="T76" fmla="*/ 1331 w 2060"/>
                <a:gd name="T77" fmla="*/ 30 h 1644"/>
                <a:gd name="T78" fmla="*/ 1114 w 2060"/>
                <a:gd name="T79" fmla="*/ 65 h 1644"/>
                <a:gd name="T80" fmla="*/ 1022 w 2060"/>
                <a:gd name="T81" fmla="*/ 170 h 1644"/>
                <a:gd name="T82" fmla="*/ 908 w 2060"/>
                <a:gd name="T83" fmla="*/ 137 h 1644"/>
                <a:gd name="T84" fmla="*/ 740 w 2060"/>
                <a:gd name="T85" fmla="*/ 183 h 1644"/>
                <a:gd name="T86" fmla="*/ 649 w 2060"/>
                <a:gd name="T87" fmla="*/ 140 h 1644"/>
                <a:gd name="T88" fmla="*/ 364 w 2060"/>
                <a:gd name="T89" fmla="*/ 248 h 1644"/>
                <a:gd name="T90" fmla="*/ 517 w 2060"/>
                <a:gd name="T91" fmla="*/ 213 h 1644"/>
                <a:gd name="T92" fmla="*/ 620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74 w 2060"/>
                <a:gd name="T109" fmla="*/ 548 h 1644"/>
                <a:gd name="T110" fmla="*/ 668 w 2060"/>
                <a:gd name="T111" fmla="*/ 470 h 1644"/>
                <a:gd name="T112" fmla="*/ 754 w 2060"/>
                <a:gd name="T113" fmla="*/ 480 h 1644"/>
                <a:gd name="T114" fmla="*/ 621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196"/>
              </a:srgbClr>
            </a:solidFill>
            <a:ln>
              <a:noFill/>
            </a:ln>
            <a:extLst>
              <a:ext uri="{91240B29-F687-4F45-9708-019B960494DF}">
                <a14:hiddenLine xmlns:a14="http://schemas.microsoft.com/office/drawing/2010/main" w="12700" cap="flat" cmpd="sng">
                  <a:solidFill>
                    <a:srgbClr val="000000"/>
                  </a:solidFill>
                  <a:prstDash val="dash"/>
                  <a:round/>
                  <a:headEnd type="none" w="med" len="med"/>
                  <a:tailEnd type="none" w="med" len="med"/>
                </a14:hiddenLine>
              </a:ext>
            </a:extLst>
          </p:spPr>
          <p:txBody>
            <a:bodyPr/>
            <a:lstStyle/>
            <a:p>
              <a:endParaRPr lang="zh-CN" altLang="en-US">
                <a:solidFill>
                  <a:prstClr val="black"/>
                </a:solidFill>
              </a:endParaRPr>
            </a:p>
          </p:txBody>
        </p:sp>
      </p:grpSp>
      <p:sp>
        <p:nvSpPr>
          <p:cNvPr id="115" name="Rectangle 17"/>
          <p:cNvSpPr>
            <a:spLocks noChangeArrowheads="1"/>
          </p:cNvSpPr>
          <p:nvPr userDrawn="1"/>
        </p:nvSpPr>
        <p:spPr bwMode="gray">
          <a:xfrm>
            <a:off x="0" y="1"/>
            <a:ext cx="3453950" cy="2016125"/>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lIns="91433" tIns="45716" rIns="91433" bIns="45716" anchor="ctr"/>
          <a:lstStyle/>
          <a:p>
            <a:pPr>
              <a:defRPr/>
            </a:pPr>
            <a:endParaRPr lang="zh-CN" altLang="en-US" sz="1900">
              <a:solidFill>
                <a:srgbClr val="093575"/>
              </a:solidFill>
              <a:latin typeface="Arial" charset="0"/>
              <a:ea typeface="宋体" charset="-122"/>
            </a:endParaRPr>
          </a:p>
        </p:txBody>
      </p:sp>
      <p:sp>
        <p:nvSpPr>
          <p:cNvPr id="117" name="AutoShape 16"/>
          <p:cNvSpPr>
            <a:spLocks noChangeArrowheads="1"/>
          </p:cNvSpPr>
          <p:nvPr userDrawn="1"/>
        </p:nvSpPr>
        <p:spPr bwMode="auto">
          <a:xfrm>
            <a:off x="0" y="2590800"/>
            <a:ext cx="12190413" cy="4267200"/>
          </a:xfrm>
          <a:prstGeom prst="parallelogram">
            <a:avLst>
              <a:gd name="adj" fmla="val 0"/>
            </a:avLst>
          </a:prstGeom>
          <a:gradFill rotWithShape="1">
            <a:gsLst>
              <a:gs pos="0">
                <a:srgbClr val="83ACC8">
                  <a:alpha val="0"/>
                </a:srgbClr>
              </a:gs>
              <a:gs pos="100000">
                <a:srgbClr val="00558E">
                  <a:alpha val="82999"/>
                </a:srgbClr>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200">
                <a:solidFill>
                  <a:schemeClr val="tx1"/>
                </a:solidFill>
                <a:latin typeface="Arial" pitchFamily="34" charset="0"/>
                <a:ea typeface="宋体" pitchFamily="2" charset="-122"/>
              </a:defRPr>
            </a:lvl1pPr>
            <a:lvl2pPr marL="742950" indent="-285750" eaLnBrk="0" hangingPunct="0">
              <a:defRPr sz="2200">
                <a:solidFill>
                  <a:schemeClr val="tx1"/>
                </a:solidFill>
                <a:latin typeface="Arial" pitchFamily="34" charset="0"/>
                <a:ea typeface="宋体" pitchFamily="2" charset="-122"/>
              </a:defRPr>
            </a:lvl2pPr>
            <a:lvl3pPr marL="1143000" indent="-228600" eaLnBrk="0" hangingPunct="0">
              <a:defRPr sz="2200">
                <a:solidFill>
                  <a:schemeClr val="tx1"/>
                </a:solidFill>
                <a:latin typeface="Arial" pitchFamily="34" charset="0"/>
                <a:ea typeface="宋体" pitchFamily="2" charset="-122"/>
              </a:defRPr>
            </a:lvl3pPr>
            <a:lvl4pPr marL="1600200" indent="-228600" eaLnBrk="0" hangingPunct="0">
              <a:defRPr sz="2200">
                <a:solidFill>
                  <a:schemeClr val="tx1"/>
                </a:solidFill>
                <a:latin typeface="Arial" pitchFamily="34" charset="0"/>
                <a:ea typeface="宋体" pitchFamily="2" charset="-122"/>
              </a:defRPr>
            </a:lvl4pPr>
            <a:lvl5pPr marL="2057400" indent="-228600" eaLnBrk="0" hangingPunct="0">
              <a:defRPr sz="2200">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2200">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2200">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2200">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2200">
                <a:solidFill>
                  <a:schemeClr val="tx1"/>
                </a:solidFill>
                <a:latin typeface="Arial" pitchFamily="34" charset="0"/>
                <a:ea typeface="宋体" pitchFamily="2" charset="-122"/>
              </a:defRPr>
            </a:lvl9pPr>
          </a:lstStyle>
          <a:p>
            <a:pPr eaLnBrk="1" hangingPunct="1">
              <a:defRPr/>
            </a:pPr>
            <a:endParaRPr lang="zh-CN" altLang="en-US" smtClean="0">
              <a:solidFill>
                <a:prstClr val="black"/>
              </a:solidFill>
            </a:endParaRPr>
          </a:p>
        </p:txBody>
      </p:sp>
      <p:graphicFrame>
        <p:nvGraphicFramePr>
          <p:cNvPr id="2" name="对象 1"/>
          <p:cNvGraphicFramePr>
            <a:graphicFrameLocks noChangeAspect="1"/>
          </p:cNvGraphicFramePr>
          <p:nvPr userDrawn="1">
            <p:extLst>
              <p:ext uri="{D42A27DB-BD31-4B8C-83A1-F6EECF244321}">
                <p14:modId xmlns:p14="http://schemas.microsoft.com/office/powerpoint/2010/main" val="1418231968"/>
              </p:ext>
            </p:extLst>
          </p:nvPr>
        </p:nvGraphicFramePr>
        <p:xfrm>
          <a:off x="8973288" y="103199"/>
          <a:ext cx="3116262" cy="774700"/>
        </p:xfrm>
        <a:graphic>
          <a:graphicData uri="http://schemas.openxmlformats.org/presentationml/2006/ole">
            <mc:AlternateContent xmlns:mc="http://schemas.openxmlformats.org/markup-compatibility/2006">
              <mc:Choice xmlns:v="urn:schemas-microsoft-com:vml" Requires="v">
                <p:oleObj spid="_x0000_s6343" name="Photo Editor 照片" r:id="rId4" imgW="4323810" imgH="1343212" progId="">
                  <p:embed/>
                </p:oleObj>
              </mc:Choice>
              <mc:Fallback>
                <p:oleObj name="Photo Editor 照片" r:id="rId4" imgW="4323810" imgH="1343212"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3288" y="103199"/>
                        <a:ext cx="3116262"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54266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1639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10579320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79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79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8" name="页脚占位符 7"/>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9" name="灯片编号占位符 8"/>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7892874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4266915635"/>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103031448"/>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71053448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灯片编号占位符 5"/>
          <p:cNvSpPr txBox="1">
            <a:spLocks/>
          </p:cNvSpPr>
          <p:nvPr userDrawn="1"/>
        </p:nvSpPr>
        <p:spPr>
          <a:xfrm>
            <a:off x="9167148" y="6381329"/>
            <a:ext cx="2844430" cy="365125"/>
          </a:xfrm>
          <a:prstGeom prst="rect">
            <a:avLst/>
          </a:prstGeom>
        </p:spPr>
        <p:txBody>
          <a:bodyPr vert="horz" lIns="91440" tIns="45720" rIns="91440" bIns="45720" rtlCol="0" anchor="ctr"/>
          <a:lstStyle>
            <a:defPPr>
              <a:defRPr lang="zh-CN"/>
            </a:defPPr>
            <a:lvl1pPr algn="r" rtl="0" fontAlgn="auto">
              <a:spcBef>
                <a:spcPts val="0"/>
              </a:spcBef>
              <a:spcAft>
                <a:spcPts val="0"/>
              </a:spcAft>
              <a:defRPr sz="1400" kern="1200">
                <a:solidFill>
                  <a:schemeClr val="tx1"/>
                </a:solidFill>
                <a:latin typeface="Times New Roman" pitchFamily="18" charset="0"/>
                <a:ea typeface="华文隶书" pitchFamily="2" charset="-122"/>
                <a:cs typeface="Times New Roman" pitchFamily="18" charset="0"/>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endParaRPr lang="zh-CN" altLang="en-US" dirty="0">
              <a:solidFill>
                <a:prstClr val="black"/>
              </a:solidFill>
            </a:endParaRPr>
          </a:p>
        </p:txBody>
      </p:sp>
    </p:spTree>
    <p:extLst>
      <p:ext uri="{BB962C8B-B14F-4D97-AF65-F5344CB8AC3E}">
        <p14:creationId xmlns:p14="http://schemas.microsoft.com/office/powerpoint/2010/main" val="2980755638"/>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4040653759"/>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99300" y="1628800"/>
            <a:ext cx="10991113" cy="2664296"/>
          </a:xfrm>
          <a:prstGeom prst="rect">
            <a:avLst/>
          </a:prstGeom>
        </p:spPr>
        <p:txBody>
          <a:bodyPr anchor="t">
            <a:normAutofit/>
          </a:bodyPr>
          <a:lstStyle>
            <a:lvl1pPr algn="l">
              <a:defRPr sz="6000" b="1" cap="all">
                <a:solidFill>
                  <a:schemeClr val="bg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36512382"/>
      </p:ext>
    </p:extLst>
  </p:cSld>
  <p:clrMapOvr>
    <a:masterClrMapping/>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354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4" name="页脚占位符 3"/>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5" name="灯片编号占位符 4"/>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508112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3" name="页脚占位符 2"/>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4" name="灯片编号占位符 3"/>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274929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0025"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5675" y="273050"/>
            <a:ext cx="6815138"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002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138829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852BF47B-2D48-45D3-9885-759CEFF9943A}" type="datetimeFigureOut">
              <a:rPr lang="zh-CN" altLang="en-US" smtClean="0">
                <a:solidFill>
                  <a:prstClr val="black"/>
                </a:solidFill>
              </a:rPr>
              <a:pPr/>
              <a:t>2013/1/23</a:t>
            </a:fld>
            <a:endParaRPr lang="zh-CN" altLang="en-US">
              <a:solidFill>
                <a:prstClr val="black"/>
              </a:solidFill>
            </a:endParaRPr>
          </a:p>
        </p:txBody>
      </p:sp>
      <p:sp>
        <p:nvSpPr>
          <p:cNvPr id="6" name="页脚占位符 5"/>
          <p:cNvSpPr>
            <a:spLocks noGrp="1"/>
          </p:cNvSpPr>
          <p:nvPr>
            <p:ph type="ftr" sz="quarter" idx="11"/>
          </p:nvPr>
        </p:nvSpPr>
        <p:spPr>
          <a:xfrm>
            <a:off x="4165600" y="6356350"/>
            <a:ext cx="3859213" cy="365125"/>
          </a:xfrm>
          <a:prstGeom prst="rect">
            <a:avLst/>
          </a:prstGeom>
        </p:spPr>
        <p:txBody>
          <a:bodyPr/>
          <a:lstStyle/>
          <a:p>
            <a:endParaRPr lang="zh-CN" altLang="en-US">
              <a:solidFill>
                <a:prstClr val="black"/>
              </a:solidFill>
            </a:endParaRPr>
          </a:p>
        </p:txBody>
      </p:sp>
      <p:sp>
        <p:nvSpPr>
          <p:cNvPr id="7" name="灯片编号占位符 6"/>
          <p:cNvSpPr>
            <a:spLocks noGrp="1"/>
          </p:cNvSpPr>
          <p:nvPr>
            <p:ph type="sldNum" sz="quarter" idx="12"/>
          </p:nvPr>
        </p:nvSpPr>
        <p:spPr>
          <a:xfrm>
            <a:off x="8736013" y="6356350"/>
            <a:ext cx="2844800" cy="365125"/>
          </a:xfrm>
          <a:prstGeom prst="rect">
            <a:avLst/>
          </a:prstGeom>
        </p:spPr>
        <p:txBody>
          <a:bodyPr/>
          <a:lstStyle/>
          <a:p>
            <a:fld id="{3ACC81C0-A4AC-41CF-A532-6BD099512BE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2043846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image" Target="../media/image1.png"/><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oleObject" Target="../embeddings/oleObject4.bin"/><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vmlDrawing" Target="../drawings/vmlDrawing4.v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theme" Target="../theme/theme3.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7"/>
          <p:cNvSpPr>
            <a:spLocks noChangeArrowheads="1"/>
          </p:cNvSpPr>
          <p:nvPr userDrawn="1"/>
        </p:nvSpPr>
        <p:spPr bwMode="gray">
          <a:xfrm>
            <a:off x="1587" y="0"/>
            <a:ext cx="12188825" cy="2557463"/>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anchor="ctr"/>
          <a:lstStyle/>
          <a:p>
            <a:pPr algn="ctr">
              <a:defRPr/>
            </a:pPr>
            <a:endParaRPr lang="zh-CN" altLang="en-US">
              <a:solidFill>
                <a:srgbClr val="093575"/>
              </a:solidFill>
              <a:latin typeface="Arial" charset="0"/>
              <a:ea typeface="宋体" charset="-122"/>
            </a:endParaRPr>
          </a:p>
        </p:txBody>
      </p:sp>
      <p:grpSp>
        <p:nvGrpSpPr>
          <p:cNvPr id="8" name="Group 18"/>
          <p:cNvGrpSpPr>
            <a:grpSpLocks/>
          </p:cNvGrpSpPr>
          <p:nvPr userDrawn="1"/>
        </p:nvGrpSpPr>
        <p:grpSpPr bwMode="auto">
          <a:xfrm>
            <a:off x="827088" y="317500"/>
            <a:ext cx="10740726" cy="2600325"/>
            <a:chOff x="664" y="1951"/>
            <a:chExt cx="4308" cy="2120"/>
          </a:xfrm>
        </p:grpSpPr>
        <p:sp>
          <p:nvSpPr>
            <p:cNvPr id="9" name="Freeform 19"/>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 name="Freeform 20"/>
            <p:cNvSpPr>
              <a:spLocks/>
            </p:cNvSpPr>
            <p:nvPr/>
          </p:nvSpPr>
          <p:spPr bwMode="invGray">
            <a:xfrm>
              <a:off x="703" y="2231"/>
              <a:ext cx="33" cy="27"/>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 name="Freeform 21"/>
            <p:cNvSpPr>
              <a:spLocks/>
            </p:cNvSpPr>
            <p:nvPr/>
          </p:nvSpPr>
          <p:spPr bwMode="invGray">
            <a:xfrm>
              <a:off x="1010" y="2354"/>
              <a:ext cx="39" cy="31"/>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2" name="Freeform 22"/>
            <p:cNvSpPr>
              <a:spLocks/>
            </p:cNvSpPr>
            <p:nvPr/>
          </p:nvSpPr>
          <p:spPr bwMode="invGray">
            <a:xfrm>
              <a:off x="1792" y="2410"/>
              <a:ext cx="98" cy="71"/>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3" name="Freeform 23"/>
            <p:cNvSpPr>
              <a:spLocks/>
            </p:cNvSpPr>
            <p:nvPr/>
          </p:nvSpPr>
          <p:spPr bwMode="invGray">
            <a:xfrm>
              <a:off x="1318" y="2794"/>
              <a:ext cx="158" cy="83"/>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4" name="Freeform 24"/>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5" name="Freeform 25"/>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6" name="Freeform 26"/>
            <p:cNvSpPr>
              <a:spLocks/>
            </p:cNvSpPr>
            <p:nvPr/>
          </p:nvSpPr>
          <p:spPr bwMode="invGray">
            <a:xfrm>
              <a:off x="1609" y="2885"/>
              <a:ext cx="12" cy="26"/>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7" name="Freeform 27"/>
            <p:cNvSpPr>
              <a:spLocks/>
            </p:cNvSpPr>
            <p:nvPr/>
          </p:nvSpPr>
          <p:spPr bwMode="invGray">
            <a:xfrm>
              <a:off x="1426" y="2039"/>
              <a:ext cx="180" cy="87"/>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8" name="Freeform 28"/>
            <p:cNvSpPr>
              <a:spLocks/>
            </p:cNvSpPr>
            <p:nvPr/>
          </p:nvSpPr>
          <p:spPr bwMode="invGray">
            <a:xfrm>
              <a:off x="1506" y="1998"/>
              <a:ext cx="146" cy="61"/>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9" name="Freeform 29"/>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0" name="Freeform 30"/>
            <p:cNvSpPr>
              <a:spLocks/>
            </p:cNvSpPr>
            <p:nvPr/>
          </p:nvSpPr>
          <p:spPr bwMode="invGray">
            <a:xfrm>
              <a:off x="1709" y="1987"/>
              <a:ext cx="44" cy="39"/>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1" name="Freeform 31"/>
            <p:cNvSpPr>
              <a:spLocks/>
            </p:cNvSpPr>
            <p:nvPr/>
          </p:nvSpPr>
          <p:spPr bwMode="invGray">
            <a:xfrm>
              <a:off x="1625" y="2057"/>
              <a:ext cx="65" cy="41"/>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2" name="Freeform 32"/>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3" name="Freeform 33"/>
            <p:cNvSpPr>
              <a:spLocks/>
            </p:cNvSpPr>
            <p:nvPr/>
          </p:nvSpPr>
          <p:spPr bwMode="invGray">
            <a:xfrm>
              <a:off x="1664" y="2029"/>
              <a:ext cx="64" cy="36"/>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4" name="Freeform 34"/>
            <p:cNvSpPr>
              <a:spLocks/>
            </p:cNvSpPr>
            <p:nvPr/>
          </p:nvSpPr>
          <p:spPr bwMode="invGray">
            <a:xfrm>
              <a:off x="1637" y="1998"/>
              <a:ext cx="44" cy="23"/>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5" name="Freeform 35"/>
            <p:cNvSpPr>
              <a:spLocks/>
            </p:cNvSpPr>
            <p:nvPr/>
          </p:nvSpPr>
          <p:spPr bwMode="invGray">
            <a:xfrm>
              <a:off x="1751" y="2000"/>
              <a:ext cx="116" cy="79"/>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6" name="Freeform 36"/>
            <p:cNvSpPr>
              <a:spLocks/>
            </p:cNvSpPr>
            <p:nvPr/>
          </p:nvSpPr>
          <p:spPr bwMode="invGray">
            <a:xfrm>
              <a:off x="664" y="2246"/>
              <a:ext cx="25" cy="14"/>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7" name="Freeform 37"/>
            <p:cNvSpPr>
              <a:spLocks/>
            </p:cNvSpPr>
            <p:nvPr/>
          </p:nvSpPr>
          <p:spPr bwMode="invGray">
            <a:xfrm>
              <a:off x="1421" y="2756"/>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8" name="Freeform 38"/>
            <p:cNvSpPr>
              <a:spLocks/>
            </p:cNvSpPr>
            <p:nvPr/>
          </p:nvSpPr>
          <p:spPr bwMode="invGray">
            <a:xfrm>
              <a:off x="1424" y="2781"/>
              <a:ext cx="16" cy="13"/>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9" name="Freeform 39"/>
            <p:cNvSpPr>
              <a:spLocks/>
            </p:cNvSpPr>
            <p:nvPr/>
          </p:nvSpPr>
          <p:spPr bwMode="invGray">
            <a:xfrm>
              <a:off x="1628" y="2913"/>
              <a:ext cx="15" cy="13"/>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0" name="Freeform 40"/>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1" name="Freeform 41"/>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2" name="Freeform 42"/>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3" name="Freeform 43"/>
            <p:cNvSpPr>
              <a:spLocks/>
            </p:cNvSpPr>
            <p:nvPr/>
          </p:nvSpPr>
          <p:spPr bwMode="invGray">
            <a:xfrm>
              <a:off x="1780" y="2153"/>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4" name="Freeform 44"/>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5" name="Freeform 45"/>
            <p:cNvSpPr>
              <a:spLocks/>
            </p:cNvSpPr>
            <p:nvPr/>
          </p:nvSpPr>
          <p:spPr bwMode="invGray">
            <a:xfrm>
              <a:off x="2009" y="2135"/>
              <a:ext cx="39" cy="25"/>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6" name="Freeform 46"/>
            <p:cNvSpPr>
              <a:spLocks/>
            </p:cNvSpPr>
            <p:nvPr/>
          </p:nvSpPr>
          <p:spPr bwMode="invGray">
            <a:xfrm>
              <a:off x="2292" y="2201"/>
              <a:ext cx="127"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7" name="Freeform 47"/>
            <p:cNvSpPr>
              <a:spLocks/>
            </p:cNvSpPr>
            <p:nvPr/>
          </p:nvSpPr>
          <p:spPr bwMode="invGray">
            <a:xfrm>
              <a:off x="2393" y="2038"/>
              <a:ext cx="39" cy="26"/>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8" name="Freeform 48"/>
            <p:cNvSpPr>
              <a:spLocks/>
            </p:cNvSpPr>
            <p:nvPr/>
          </p:nvSpPr>
          <p:spPr bwMode="invGray">
            <a:xfrm>
              <a:off x="2662" y="2005"/>
              <a:ext cx="155" cy="62"/>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9" name="Freeform 49"/>
            <p:cNvSpPr>
              <a:spLocks/>
            </p:cNvSpPr>
            <p:nvPr/>
          </p:nvSpPr>
          <p:spPr bwMode="invGray">
            <a:xfrm>
              <a:off x="2759" y="2039"/>
              <a:ext cx="48" cy="19"/>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0" name="Freeform 50"/>
            <p:cNvSpPr>
              <a:spLocks/>
            </p:cNvSpPr>
            <p:nvPr/>
          </p:nvSpPr>
          <p:spPr bwMode="invGray">
            <a:xfrm>
              <a:off x="2467" y="2311"/>
              <a:ext cx="110"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1" name="Freeform 51"/>
            <p:cNvSpPr>
              <a:spLocks/>
            </p:cNvSpPr>
            <p:nvPr/>
          </p:nvSpPr>
          <p:spPr bwMode="invGray">
            <a:xfrm>
              <a:off x="2413" y="2359"/>
              <a:ext cx="69" cy="70"/>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2" name="Freeform 52"/>
            <p:cNvSpPr>
              <a:spLocks/>
            </p:cNvSpPr>
            <p:nvPr/>
          </p:nvSpPr>
          <p:spPr bwMode="invGray">
            <a:xfrm>
              <a:off x="4099" y="3502"/>
              <a:ext cx="474" cy="493"/>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3" name="Freeform 53"/>
            <p:cNvSpPr>
              <a:spLocks/>
            </p:cNvSpPr>
            <p:nvPr/>
          </p:nvSpPr>
          <p:spPr bwMode="invGray">
            <a:xfrm>
              <a:off x="4246" y="3241"/>
              <a:ext cx="319" cy="207"/>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4" name="Freeform 54"/>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5" name="Freeform 55"/>
            <p:cNvSpPr>
              <a:spLocks/>
            </p:cNvSpPr>
            <p:nvPr/>
          </p:nvSpPr>
          <p:spPr bwMode="invGray">
            <a:xfrm>
              <a:off x="4485" y="4013"/>
              <a:ext cx="44"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6" name="Freeform 56"/>
            <p:cNvSpPr>
              <a:spLocks/>
            </p:cNvSpPr>
            <p:nvPr/>
          </p:nvSpPr>
          <p:spPr bwMode="invGray">
            <a:xfrm>
              <a:off x="4621" y="3923"/>
              <a:ext cx="163" cy="84"/>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7" name="Freeform 57"/>
            <p:cNvSpPr>
              <a:spLocks/>
            </p:cNvSpPr>
            <p:nvPr/>
          </p:nvSpPr>
          <p:spPr bwMode="invGray">
            <a:xfrm>
              <a:off x="4791" y="3872"/>
              <a:ext cx="104" cy="93"/>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8" name="Freeform 58"/>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9" name="Freeform 59"/>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0" name="Freeform 60"/>
            <p:cNvSpPr>
              <a:spLocks/>
            </p:cNvSpPr>
            <p:nvPr/>
          </p:nvSpPr>
          <p:spPr bwMode="invGray">
            <a:xfrm>
              <a:off x="3655" y="3034"/>
              <a:ext cx="49" cy="58"/>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1" name="Freeform 61"/>
            <p:cNvSpPr>
              <a:spLocks/>
            </p:cNvSpPr>
            <p:nvPr/>
          </p:nvSpPr>
          <p:spPr bwMode="invGray">
            <a:xfrm>
              <a:off x="3988" y="3100"/>
              <a:ext cx="111" cy="181"/>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2" name="Freeform 62"/>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3" name="Freeform 63"/>
            <p:cNvSpPr>
              <a:spLocks/>
            </p:cNvSpPr>
            <p:nvPr/>
          </p:nvSpPr>
          <p:spPr bwMode="invGray">
            <a:xfrm>
              <a:off x="3943" y="3153"/>
              <a:ext cx="40" cy="132"/>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4" name="Freeform 64"/>
            <p:cNvSpPr>
              <a:spLocks/>
            </p:cNvSpPr>
            <p:nvPr/>
          </p:nvSpPr>
          <p:spPr bwMode="invGray">
            <a:xfrm>
              <a:off x="3988" y="3291"/>
              <a:ext cx="65" cy="53"/>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5" name="Freeform 65"/>
            <p:cNvSpPr>
              <a:spLocks/>
            </p:cNvSpPr>
            <p:nvPr/>
          </p:nvSpPr>
          <p:spPr bwMode="invGray">
            <a:xfrm>
              <a:off x="4092" y="3195"/>
              <a:ext cx="86" cy="118"/>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6" name="Freeform 66"/>
            <p:cNvSpPr>
              <a:spLocks/>
            </p:cNvSpPr>
            <p:nvPr/>
          </p:nvSpPr>
          <p:spPr bwMode="invGray">
            <a:xfrm>
              <a:off x="4064" y="2777"/>
              <a:ext cx="21" cy="70"/>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7" name="Freeform 67"/>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8" name="Freeform 68"/>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9" name="Freeform 69"/>
            <p:cNvSpPr>
              <a:spLocks/>
            </p:cNvSpPr>
            <p:nvPr/>
          </p:nvSpPr>
          <p:spPr bwMode="invGray">
            <a:xfrm>
              <a:off x="4197" y="3193"/>
              <a:ext cx="29" cy="48"/>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0" name="Freeform 70"/>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1" name="Freeform 71"/>
            <p:cNvSpPr>
              <a:spLocks/>
            </p:cNvSpPr>
            <p:nvPr/>
          </p:nvSpPr>
          <p:spPr bwMode="invGray">
            <a:xfrm>
              <a:off x="4208" y="3265"/>
              <a:ext cx="45" cy="39"/>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2" name="Freeform 72"/>
            <p:cNvSpPr>
              <a:spLocks/>
            </p:cNvSpPr>
            <p:nvPr/>
          </p:nvSpPr>
          <p:spPr bwMode="invGray">
            <a:xfrm>
              <a:off x="4277" y="3335"/>
              <a:ext cx="24" cy="31"/>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3" name="Freeform 73"/>
            <p:cNvSpPr>
              <a:spLocks/>
            </p:cNvSpPr>
            <p:nvPr/>
          </p:nvSpPr>
          <p:spPr bwMode="invGray">
            <a:xfrm>
              <a:off x="4544" y="3293"/>
              <a:ext cx="46" cy="45"/>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4" name="Freeform 74"/>
            <p:cNvSpPr>
              <a:spLocks/>
            </p:cNvSpPr>
            <p:nvPr/>
          </p:nvSpPr>
          <p:spPr bwMode="invGray">
            <a:xfrm>
              <a:off x="4147" y="3351"/>
              <a:ext cx="46" cy="49"/>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5" name="Freeform 75"/>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6" name="Freeform 76"/>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7" name="Freeform 77"/>
            <p:cNvSpPr>
              <a:spLocks/>
            </p:cNvSpPr>
            <p:nvPr/>
          </p:nvSpPr>
          <p:spPr bwMode="invGray">
            <a:xfrm>
              <a:off x="4111" y="3351"/>
              <a:ext cx="33" cy="26"/>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8" name="Freeform 78"/>
            <p:cNvSpPr>
              <a:spLocks/>
            </p:cNvSpPr>
            <p:nvPr/>
          </p:nvSpPr>
          <p:spPr bwMode="invGray">
            <a:xfrm>
              <a:off x="4062" y="3021"/>
              <a:ext cx="27" cy="53"/>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9" name="Freeform 79"/>
            <p:cNvSpPr>
              <a:spLocks/>
            </p:cNvSpPr>
            <p:nvPr/>
          </p:nvSpPr>
          <p:spPr bwMode="invGray">
            <a:xfrm>
              <a:off x="4113" y="3012"/>
              <a:ext cx="19" cy="53"/>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0" name="Freeform 80"/>
            <p:cNvSpPr>
              <a:spLocks/>
            </p:cNvSpPr>
            <p:nvPr/>
          </p:nvSpPr>
          <p:spPr bwMode="invGray">
            <a:xfrm>
              <a:off x="4135" y="2995"/>
              <a:ext cx="9"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1" name="Freeform 81"/>
            <p:cNvSpPr>
              <a:spLocks/>
            </p:cNvSpPr>
            <p:nvPr/>
          </p:nvSpPr>
          <p:spPr bwMode="invGray">
            <a:xfrm>
              <a:off x="4145" y="3007"/>
              <a:ext cx="21" cy="45"/>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2" name="Freeform 82"/>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3" name="Freeform 83"/>
            <p:cNvSpPr>
              <a:spLocks/>
            </p:cNvSpPr>
            <p:nvPr/>
          </p:nvSpPr>
          <p:spPr bwMode="invGray">
            <a:xfrm>
              <a:off x="3866" y="3052"/>
              <a:ext cx="10" cy="16"/>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4" name="Freeform 84"/>
            <p:cNvSpPr>
              <a:spLocks/>
            </p:cNvSpPr>
            <p:nvPr/>
          </p:nvSpPr>
          <p:spPr bwMode="invGray">
            <a:xfrm>
              <a:off x="3862" y="3036"/>
              <a:ext cx="12" cy="13"/>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5" name="Freeform 85"/>
            <p:cNvSpPr>
              <a:spLocks/>
            </p:cNvSpPr>
            <p:nvPr/>
          </p:nvSpPr>
          <p:spPr bwMode="invGray">
            <a:xfrm>
              <a:off x="3850" y="2995"/>
              <a:ext cx="11" cy="17"/>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6" name="Freeform 86"/>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7" name="Freeform 87"/>
            <p:cNvSpPr>
              <a:spLocks/>
            </p:cNvSpPr>
            <p:nvPr/>
          </p:nvSpPr>
          <p:spPr bwMode="invGray">
            <a:xfrm>
              <a:off x="4688" y="3643"/>
              <a:ext cx="45" cy="61"/>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8" name="Freeform 88"/>
            <p:cNvSpPr>
              <a:spLocks/>
            </p:cNvSpPr>
            <p:nvPr/>
          </p:nvSpPr>
          <p:spPr bwMode="invGray">
            <a:xfrm>
              <a:off x="4919" y="3593"/>
              <a:ext cx="53" cy="47"/>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9" name="Freeform 89"/>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0" name="Freeform 90"/>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1" name="Freeform 91"/>
            <p:cNvSpPr>
              <a:spLocks/>
            </p:cNvSpPr>
            <p:nvPr/>
          </p:nvSpPr>
          <p:spPr bwMode="invGray">
            <a:xfrm>
              <a:off x="4598" y="3351"/>
              <a:ext cx="24" cy="31"/>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2" name="Freeform 92"/>
            <p:cNvSpPr>
              <a:spLocks/>
            </p:cNvSpPr>
            <p:nvPr/>
          </p:nvSpPr>
          <p:spPr bwMode="invGray">
            <a:xfrm>
              <a:off x="4632" y="3395"/>
              <a:ext cx="26" cy="34"/>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3" name="Freeform 93"/>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4" name="Freeform 94"/>
            <p:cNvSpPr>
              <a:spLocks/>
            </p:cNvSpPr>
            <p:nvPr/>
          </p:nvSpPr>
          <p:spPr bwMode="invGray">
            <a:xfrm>
              <a:off x="4693" y="3448"/>
              <a:ext cx="28" cy="27"/>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5" name="Freeform 95"/>
            <p:cNvSpPr>
              <a:spLocks/>
            </p:cNvSpPr>
            <p:nvPr/>
          </p:nvSpPr>
          <p:spPr bwMode="invGray">
            <a:xfrm>
              <a:off x="4683" y="3414"/>
              <a:ext cx="27" cy="19"/>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6" name="Freeform 96"/>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7" name="Freeform 97"/>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8" name="Freeform 98"/>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9" name="Freeform 99"/>
            <p:cNvSpPr>
              <a:spLocks/>
            </p:cNvSpPr>
            <p:nvPr/>
          </p:nvSpPr>
          <p:spPr bwMode="invGray">
            <a:xfrm>
              <a:off x="3055" y="2051"/>
              <a:ext cx="141" cy="109"/>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0" name="Freeform 100"/>
            <p:cNvSpPr>
              <a:spLocks/>
            </p:cNvSpPr>
            <p:nvPr/>
          </p:nvSpPr>
          <p:spPr bwMode="invGray">
            <a:xfrm>
              <a:off x="3139" y="2155"/>
              <a:ext cx="39"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1" name="Freeform 101"/>
            <p:cNvSpPr>
              <a:spLocks/>
            </p:cNvSpPr>
            <p:nvPr/>
          </p:nvSpPr>
          <p:spPr bwMode="invGray">
            <a:xfrm>
              <a:off x="3344" y="1998"/>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2" name="Freeform 102"/>
            <p:cNvSpPr>
              <a:spLocks/>
            </p:cNvSpPr>
            <p:nvPr/>
          </p:nvSpPr>
          <p:spPr bwMode="invGray">
            <a:xfrm>
              <a:off x="3374" y="2012"/>
              <a:ext cx="50" cy="18"/>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3" name="Freeform 103"/>
            <p:cNvSpPr>
              <a:spLocks/>
            </p:cNvSpPr>
            <p:nvPr/>
          </p:nvSpPr>
          <p:spPr bwMode="invGray">
            <a:xfrm>
              <a:off x="3428" y="2014"/>
              <a:ext cx="50" cy="31"/>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4" name="Freeform 104"/>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5" name="Freeform 105"/>
            <p:cNvSpPr>
              <a:spLocks/>
            </p:cNvSpPr>
            <p:nvPr/>
          </p:nvSpPr>
          <p:spPr bwMode="invGray">
            <a:xfrm>
              <a:off x="3867" y="2042"/>
              <a:ext cx="44" cy="26"/>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6" name="Freeform 106"/>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7" name="Freeform 107"/>
            <p:cNvSpPr>
              <a:spLocks/>
            </p:cNvSpPr>
            <p:nvPr/>
          </p:nvSpPr>
          <p:spPr bwMode="invGray">
            <a:xfrm>
              <a:off x="4098" y="2294"/>
              <a:ext cx="74"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8" name="Freeform 108"/>
            <p:cNvSpPr>
              <a:spLocks/>
            </p:cNvSpPr>
            <p:nvPr/>
          </p:nvSpPr>
          <p:spPr bwMode="invGray">
            <a:xfrm>
              <a:off x="4159" y="2412"/>
              <a:ext cx="55" cy="80"/>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9" name="Freeform 109"/>
            <p:cNvSpPr>
              <a:spLocks/>
            </p:cNvSpPr>
            <p:nvPr/>
          </p:nvSpPr>
          <p:spPr bwMode="invGray">
            <a:xfrm>
              <a:off x="4123" y="2492"/>
              <a:ext cx="109" cy="192"/>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0" name="Freeform 110"/>
            <p:cNvSpPr>
              <a:spLocks/>
            </p:cNvSpPr>
            <p:nvPr/>
          </p:nvSpPr>
          <p:spPr bwMode="invGray">
            <a:xfrm>
              <a:off x="3062" y="1989"/>
              <a:ext cx="50" cy="31"/>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1" name="Freeform 111"/>
            <p:cNvSpPr>
              <a:spLocks/>
            </p:cNvSpPr>
            <p:nvPr/>
          </p:nvSpPr>
          <p:spPr bwMode="invGray">
            <a:xfrm>
              <a:off x="2955" y="1998"/>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2" name="Freeform 112"/>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3" name="Freeform 113"/>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4" name="Freeform 114"/>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5" name="Freeform 115"/>
            <p:cNvSpPr>
              <a:spLocks/>
            </p:cNvSpPr>
            <p:nvPr/>
          </p:nvSpPr>
          <p:spPr bwMode="invGray">
            <a:xfrm>
              <a:off x="4162" y="2021"/>
              <a:ext cx="18" cy="32"/>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6" name="Freeform 116"/>
            <p:cNvSpPr>
              <a:spLocks/>
            </p:cNvSpPr>
            <p:nvPr/>
          </p:nvSpPr>
          <p:spPr bwMode="invGray">
            <a:xfrm>
              <a:off x="3278" y="3473"/>
              <a:ext cx="31" cy="16"/>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7" name="Freeform 117"/>
            <p:cNvSpPr>
              <a:spLocks/>
            </p:cNvSpPr>
            <p:nvPr/>
          </p:nvSpPr>
          <p:spPr bwMode="invGray">
            <a:xfrm>
              <a:off x="3318" y="3467"/>
              <a:ext cx="10"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8" name="Freeform 118"/>
            <p:cNvSpPr>
              <a:spLocks/>
            </p:cNvSpPr>
            <p:nvPr/>
          </p:nvSpPr>
          <p:spPr bwMode="invGray">
            <a:xfrm>
              <a:off x="3251" y="3311"/>
              <a:ext cx="9"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9" name="Freeform 119"/>
            <p:cNvSpPr>
              <a:spLocks/>
            </p:cNvSpPr>
            <p:nvPr/>
          </p:nvSpPr>
          <p:spPr bwMode="invGray">
            <a:xfrm>
              <a:off x="3311" y="3239"/>
              <a:ext cx="11" cy="18"/>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0" name="Freeform 120"/>
            <p:cNvSpPr>
              <a:spLocks/>
            </p:cNvSpPr>
            <p:nvPr/>
          </p:nvSpPr>
          <p:spPr bwMode="invGray">
            <a:xfrm>
              <a:off x="3287" y="3237"/>
              <a:ext cx="11" cy="18"/>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1" name="Freeform 121"/>
            <p:cNvSpPr>
              <a:spLocks/>
            </p:cNvSpPr>
            <p:nvPr/>
          </p:nvSpPr>
          <p:spPr bwMode="invGray">
            <a:xfrm>
              <a:off x="3276" y="3259"/>
              <a:ext cx="9" cy="16"/>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2" name="Freeform 122"/>
            <p:cNvSpPr>
              <a:spLocks/>
            </p:cNvSpPr>
            <p:nvPr/>
          </p:nvSpPr>
          <p:spPr bwMode="invGray">
            <a:xfrm>
              <a:off x="3251" y="3294"/>
              <a:ext cx="9" cy="13"/>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3" name="Freeform 123"/>
            <p:cNvSpPr>
              <a:spLocks/>
            </p:cNvSpPr>
            <p:nvPr/>
          </p:nvSpPr>
          <p:spPr bwMode="invGray">
            <a:xfrm>
              <a:off x="3270" y="3282"/>
              <a:ext cx="9"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4" name="Freeform 124"/>
            <p:cNvSpPr>
              <a:spLocks/>
            </p:cNvSpPr>
            <p:nvPr/>
          </p:nvSpPr>
          <p:spPr bwMode="invGray">
            <a:xfrm>
              <a:off x="2537" y="2293"/>
              <a:ext cx="10" cy="17"/>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5" name="Freeform 125"/>
            <p:cNvSpPr>
              <a:spLocks/>
            </p:cNvSpPr>
            <p:nvPr/>
          </p:nvSpPr>
          <p:spPr bwMode="invGray">
            <a:xfrm>
              <a:off x="2476" y="2258"/>
              <a:ext cx="9"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6" name="Freeform 126"/>
            <p:cNvSpPr>
              <a:spLocks/>
            </p:cNvSpPr>
            <p:nvPr/>
          </p:nvSpPr>
          <p:spPr bwMode="invGray">
            <a:xfrm>
              <a:off x="2238" y="2042"/>
              <a:ext cx="2059" cy="1645"/>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grpSp>
      <p:graphicFrame>
        <p:nvGraphicFramePr>
          <p:cNvPr id="119" name="Object 15"/>
          <p:cNvGraphicFramePr>
            <a:graphicFrameLocks noChangeAspect="1"/>
          </p:cNvGraphicFramePr>
          <p:nvPr userDrawn="1">
            <p:extLst>
              <p:ext uri="{D42A27DB-BD31-4B8C-83A1-F6EECF244321}">
                <p14:modId xmlns:p14="http://schemas.microsoft.com/office/powerpoint/2010/main" val="649423307"/>
              </p:ext>
            </p:extLst>
          </p:nvPr>
        </p:nvGraphicFramePr>
        <p:xfrm>
          <a:off x="10360991" y="133326"/>
          <a:ext cx="1566863" cy="487362"/>
        </p:xfrm>
        <a:graphic>
          <a:graphicData uri="http://schemas.openxmlformats.org/presentationml/2006/ole">
            <mc:AlternateContent xmlns:mc="http://schemas.openxmlformats.org/markup-compatibility/2006">
              <mc:Choice xmlns:v="urn:schemas-microsoft-com:vml" Requires="v">
                <p:oleObj spid="_x0000_s1365" name="Photo Editor 照片" r:id="rId26" imgW="4323810" imgH="1343212" progId="">
                  <p:embed/>
                </p:oleObj>
              </mc:Choice>
              <mc:Fallback>
                <p:oleObj name="Photo Editor 照片" r:id="rId26" imgW="4323810" imgH="1343212" progId="">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0360991" y="133326"/>
                        <a:ext cx="156686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 name="Line 136"/>
          <p:cNvSpPr>
            <a:spLocks noChangeShapeType="1"/>
          </p:cNvSpPr>
          <p:nvPr userDrawn="1"/>
        </p:nvSpPr>
        <p:spPr bwMode="auto">
          <a:xfrm>
            <a:off x="46534" y="688504"/>
            <a:ext cx="8918181" cy="0"/>
          </a:xfrm>
          <a:prstGeom prst="line">
            <a:avLst/>
          </a:prstGeom>
          <a:noFill/>
          <a:ln w="4445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121" name="Rectangle 135"/>
          <p:cNvSpPr>
            <a:spLocks noChangeArrowheads="1"/>
          </p:cNvSpPr>
          <p:nvPr userDrawn="1"/>
        </p:nvSpPr>
        <p:spPr bwMode="auto">
          <a:xfrm>
            <a:off x="8890968" y="609129"/>
            <a:ext cx="1763712" cy="155575"/>
          </a:xfrm>
          <a:prstGeom prst="rect">
            <a:avLst/>
          </a:prstGeom>
          <a:solidFill>
            <a:schemeClr val="accent1">
              <a:lumMod val="75000"/>
            </a:schemeClr>
          </a:solidFill>
          <a:ln>
            <a:noFill/>
          </a:ln>
          <a:effectLst/>
          <a:extLst/>
        </p:spPr>
        <p:txBody>
          <a:bodyPr wrap="none" anchor="ctr"/>
          <a:lstStyle/>
          <a:p>
            <a:pPr algn="ctr"/>
            <a:endParaRPr lang="zh-CN" altLang="en-US" sz="2400">
              <a:solidFill>
                <a:prstClr val="black"/>
              </a:solidFill>
              <a:latin typeface="Times New Roman" pitchFamily="18" charset="0"/>
            </a:endParaRPr>
          </a:p>
        </p:txBody>
      </p:sp>
    </p:spTree>
    <p:extLst>
      <p:ext uri="{BB962C8B-B14F-4D97-AF65-F5344CB8AC3E}">
        <p14:creationId xmlns:p14="http://schemas.microsoft.com/office/powerpoint/2010/main" val="2627038818"/>
      </p:ext>
    </p:extLst>
  </p:cSld>
  <p:clrMap bg1="lt1" tx1="dk1" bg2="lt2" tx2="dk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8" r:id="rId12"/>
    <p:sldLayoutId id="2147484431" r:id="rId13"/>
    <p:sldLayoutId id="2147484430" r:id="rId14"/>
    <p:sldLayoutId id="2147484429" r:id="rId15"/>
    <p:sldLayoutId id="2147484310" r:id="rId16"/>
    <p:sldLayoutId id="2147484321" r:id="rId17"/>
    <p:sldLayoutId id="2147484382" r:id="rId18"/>
    <p:sldLayoutId id="2147484393" r:id="rId19"/>
    <p:sldLayoutId id="2147484394" r:id="rId20"/>
    <p:sldLayoutId id="2147484399" r:id="rId21"/>
    <p:sldLayoutId id="2147484410" r:id="rId22"/>
    <p:sldLayoutId id="2147484411" r:id="rId23"/>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1213"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0"/>
            <a:ext cx="10971213"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AA8FA6-B7CD-45CF-B0FE-5D0ED44967A3}" type="datetimeFigureOut">
              <a:rPr lang="zh-CN" altLang="en-US" smtClean="0"/>
              <a:t>2013/1/23</a:t>
            </a:fld>
            <a:endParaRPr lang="zh-CN" altLang="en-US"/>
          </a:p>
        </p:txBody>
      </p:sp>
      <p:sp>
        <p:nvSpPr>
          <p:cNvPr id="5" name="页脚占位符 4"/>
          <p:cNvSpPr>
            <a:spLocks noGrp="1"/>
          </p:cNvSpPr>
          <p:nvPr>
            <p:ph type="ftr" sz="quarter" idx="3"/>
          </p:nvPr>
        </p:nvSpPr>
        <p:spPr>
          <a:xfrm>
            <a:off x="4165600" y="6356350"/>
            <a:ext cx="3859213"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013"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BCB71-DC93-4647-AE93-453C654F8750}" type="slidenum">
              <a:rPr lang="zh-CN" altLang="en-US" smtClean="0"/>
              <a:t>‹#›</a:t>
            </a:fld>
            <a:endParaRPr lang="zh-CN" altLang="en-US"/>
          </a:p>
        </p:txBody>
      </p:sp>
    </p:spTree>
    <p:extLst>
      <p:ext uri="{BB962C8B-B14F-4D97-AF65-F5344CB8AC3E}">
        <p14:creationId xmlns:p14="http://schemas.microsoft.com/office/powerpoint/2010/main" val="2839639503"/>
      </p:ext>
    </p:extLst>
  </p:cSld>
  <p:clrMap bg1="lt1" tx1="dk1" bg2="lt2" tx2="dk2" accent1="accent1" accent2="accent2" accent3="accent3" accent4="accent4" accent5="accent5" accent6="accent6" hlink="hlink" folHlink="folHlink"/>
  <p:sldLayoutIdLst>
    <p:sldLayoutId id="2147484457" r:id="rId1"/>
    <p:sldLayoutId id="2147484458" r:id="rId2"/>
    <p:sldLayoutId id="2147484459" r:id="rId3"/>
    <p:sldLayoutId id="2147484460" r:id="rId4"/>
    <p:sldLayoutId id="2147484461" r:id="rId5"/>
    <p:sldLayoutId id="2147484462" r:id="rId6"/>
    <p:sldLayoutId id="2147484463" r:id="rId7"/>
    <p:sldLayoutId id="2147484464" r:id="rId8"/>
    <p:sldLayoutId id="2147484465" r:id="rId9"/>
    <p:sldLayoutId id="2147484466" r:id="rId10"/>
    <p:sldLayoutId id="21474844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17"/>
          <p:cNvSpPr>
            <a:spLocks noChangeArrowheads="1"/>
          </p:cNvSpPr>
          <p:nvPr userDrawn="1"/>
        </p:nvSpPr>
        <p:spPr bwMode="gray">
          <a:xfrm>
            <a:off x="1587" y="0"/>
            <a:ext cx="12188825" cy="2557463"/>
          </a:xfrm>
          <a:prstGeom prst="rect">
            <a:avLst/>
          </a:prstGeom>
          <a:gradFill rotWithShape="1">
            <a:gsLst>
              <a:gs pos="0">
                <a:schemeClr val="accent1"/>
              </a:gs>
              <a:gs pos="100000">
                <a:schemeClr val="accent1">
                  <a:gamma/>
                  <a:tint val="0"/>
                  <a:invGamma/>
                  <a:alpha val="0"/>
                </a:schemeClr>
              </a:gs>
            </a:gsLst>
            <a:lin ang="5400000" scaled="1"/>
          </a:gradFill>
          <a:ln w="9525">
            <a:noFill/>
            <a:miter lim="800000"/>
            <a:headEnd/>
            <a:tailEnd/>
          </a:ln>
          <a:effectLst/>
        </p:spPr>
        <p:txBody>
          <a:bodyPr wrap="none" anchor="ctr"/>
          <a:lstStyle/>
          <a:p>
            <a:pPr algn="ctr">
              <a:defRPr/>
            </a:pPr>
            <a:endParaRPr lang="zh-CN" altLang="en-US">
              <a:solidFill>
                <a:srgbClr val="093575"/>
              </a:solidFill>
              <a:latin typeface="Arial" charset="0"/>
              <a:ea typeface="宋体" charset="-122"/>
            </a:endParaRPr>
          </a:p>
        </p:txBody>
      </p:sp>
      <p:grpSp>
        <p:nvGrpSpPr>
          <p:cNvPr id="8" name="Group 18"/>
          <p:cNvGrpSpPr>
            <a:grpSpLocks/>
          </p:cNvGrpSpPr>
          <p:nvPr userDrawn="1"/>
        </p:nvGrpSpPr>
        <p:grpSpPr bwMode="auto">
          <a:xfrm>
            <a:off x="827088" y="317500"/>
            <a:ext cx="10740726" cy="2600325"/>
            <a:chOff x="664" y="1951"/>
            <a:chExt cx="4308" cy="2120"/>
          </a:xfrm>
        </p:grpSpPr>
        <p:sp>
          <p:nvSpPr>
            <p:cNvPr id="9" name="Freeform 19"/>
            <p:cNvSpPr>
              <a:spLocks/>
            </p:cNvSpPr>
            <p:nvPr/>
          </p:nvSpPr>
          <p:spPr bwMode="invGray">
            <a:xfrm>
              <a:off x="743" y="2045"/>
              <a:ext cx="1267" cy="1938"/>
            </a:xfrm>
            <a:custGeom>
              <a:avLst/>
              <a:gdLst/>
              <a:ahLst/>
              <a:cxnLst>
                <a:cxn ang="0">
                  <a:pos x="116" y="258"/>
                </a:cxn>
                <a:cxn ang="0">
                  <a:pos x="320" y="210"/>
                </a:cxn>
                <a:cxn ang="0">
                  <a:pos x="434" y="240"/>
                </a:cxn>
                <a:cxn ang="0">
                  <a:pos x="416" y="444"/>
                </a:cxn>
                <a:cxn ang="0">
                  <a:pos x="272" y="582"/>
                </a:cxn>
                <a:cxn ang="0">
                  <a:pos x="218" y="714"/>
                </a:cxn>
                <a:cxn ang="0">
                  <a:pos x="284" y="964"/>
                </a:cxn>
                <a:cxn ang="0">
                  <a:pos x="316" y="960"/>
                </a:cxn>
                <a:cxn ang="0">
                  <a:pos x="328" y="906"/>
                </a:cxn>
                <a:cxn ang="0">
                  <a:pos x="478" y="1154"/>
                </a:cxn>
                <a:cxn ang="0">
                  <a:pos x="650" y="1200"/>
                </a:cxn>
                <a:cxn ang="0">
                  <a:pos x="794" y="1350"/>
                </a:cxn>
                <a:cxn ang="0">
                  <a:pos x="854" y="1422"/>
                </a:cxn>
                <a:cxn ang="0">
                  <a:pos x="770" y="1608"/>
                </a:cxn>
                <a:cxn ang="0">
                  <a:pos x="916" y="1782"/>
                </a:cxn>
                <a:cxn ang="0">
                  <a:pos x="1034" y="2022"/>
                </a:cxn>
                <a:cxn ang="0">
                  <a:pos x="1094" y="2310"/>
                </a:cxn>
                <a:cxn ang="0">
                  <a:pos x="1194" y="2540"/>
                </a:cxn>
                <a:cxn ang="0">
                  <a:pos x="1280" y="2520"/>
                </a:cxn>
                <a:cxn ang="0">
                  <a:pos x="1244" y="2394"/>
                </a:cxn>
                <a:cxn ang="0">
                  <a:pos x="1288" y="2306"/>
                </a:cxn>
                <a:cxn ang="0">
                  <a:pos x="1368" y="2228"/>
                </a:cxn>
                <a:cxn ang="0">
                  <a:pos x="1448" y="2076"/>
                </a:cxn>
                <a:cxn ang="0">
                  <a:pos x="1568" y="1950"/>
                </a:cxn>
                <a:cxn ang="0">
                  <a:pos x="1622" y="1746"/>
                </a:cxn>
                <a:cxn ang="0">
                  <a:pos x="1552" y="1538"/>
                </a:cxn>
                <a:cxn ang="0">
                  <a:pos x="1376" y="1410"/>
                </a:cxn>
                <a:cxn ang="0">
                  <a:pos x="1104" y="1280"/>
                </a:cxn>
                <a:cxn ang="0">
                  <a:pos x="974" y="1260"/>
                </a:cxn>
                <a:cxn ang="0">
                  <a:pos x="904" y="1268"/>
                </a:cxn>
                <a:cxn ang="0">
                  <a:pos x="794" y="1308"/>
                </a:cxn>
                <a:cxn ang="0">
                  <a:pos x="758" y="1174"/>
                </a:cxn>
                <a:cxn ang="0">
                  <a:pos x="736" y="1062"/>
                </a:cxn>
                <a:cxn ang="0">
                  <a:pos x="632" y="1104"/>
                </a:cxn>
                <a:cxn ang="0">
                  <a:pos x="568" y="950"/>
                </a:cxn>
                <a:cxn ang="0">
                  <a:pos x="740" y="912"/>
                </a:cxn>
                <a:cxn ang="0">
                  <a:pos x="842" y="906"/>
                </a:cxn>
                <a:cxn ang="0">
                  <a:pos x="896" y="900"/>
                </a:cxn>
                <a:cxn ang="0">
                  <a:pos x="1058" y="750"/>
                </a:cxn>
                <a:cxn ang="0">
                  <a:pos x="1184" y="678"/>
                </a:cxn>
                <a:cxn ang="0">
                  <a:pos x="1278" y="636"/>
                </a:cxn>
                <a:cxn ang="0">
                  <a:pos x="1340" y="538"/>
                </a:cxn>
                <a:cxn ang="0">
                  <a:pos x="1288" y="512"/>
                </a:cxn>
                <a:cxn ang="0">
                  <a:pos x="1526" y="456"/>
                </a:cxn>
                <a:cxn ang="0">
                  <a:pos x="1406" y="342"/>
                </a:cxn>
                <a:cxn ang="0">
                  <a:pos x="1328" y="264"/>
                </a:cxn>
                <a:cxn ang="0">
                  <a:pos x="1222" y="364"/>
                </a:cxn>
                <a:cxn ang="0">
                  <a:pos x="1110" y="444"/>
                </a:cxn>
                <a:cxn ang="0">
                  <a:pos x="1022" y="304"/>
                </a:cxn>
                <a:cxn ang="0">
                  <a:pos x="1212" y="240"/>
                </a:cxn>
                <a:cxn ang="0">
                  <a:pos x="1266" y="198"/>
                </a:cxn>
                <a:cxn ang="0">
                  <a:pos x="1328" y="172"/>
                </a:cxn>
                <a:cxn ang="0">
                  <a:pos x="1286" y="144"/>
                </a:cxn>
                <a:cxn ang="0">
                  <a:pos x="1262" y="120"/>
                </a:cxn>
                <a:cxn ang="0">
                  <a:pos x="1202" y="102"/>
                </a:cxn>
                <a:cxn ang="0">
                  <a:pos x="1106" y="136"/>
                </a:cxn>
                <a:cxn ang="0">
                  <a:pos x="950" y="120"/>
                </a:cxn>
                <a:cxn ang="0">
                  <a:pos x="550" y="0"/>
                </a:cxn>
                <a:cxn ang="0">
                  <a:pos x="344" y="32"/>
                </a:cxn>
                <a:cxn ang="0">
                  <a:pos x="290" y="102"/>
                </a:cxn>
                <a:cxn ang="0">
                  <a:pos x="128" y="174"/>
                </a:cxn>
                <a:cxn ang="0">
                  <a:pos x="128" y="216"/>
                </a:cxn>
                <a:cxn ang="0">
                  <a:pos x="2" y="252"/>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 name="Freeform 20"/>
            <p:cNvSpPr>
              <a:spLocks/>
            </p:cNvSpPr>
            <p:nvPr/>
          </p:nvSpPr>
          <p:spPr bwMode="invGray">
            <a:xfrm>
              <a:off x="703" y="2231"/>
              <a:ext cx="33" cy="27"/>
            </a:xfrm>
            <a:custGeom>
              <a:avLst/>
              <a:gdLst/>
              <a:ahLst/>
              <a:cxnLst>
                <a:cxn ang="0">
                  <a:pos x="16" y="4"/>
                </a:cxn>
                <a:cxn ang="0">
                  <a:pos x="0" y="22"/>
                </a:cxn>
                <a:cxn ang="0">
                  <a:pos x="22" y="38"/>
                </a:cxn>
                <a:cxn ang="0">
                  <a:pos x="46" y="26"/>
                </a:cxn>
                <a:cxn ang="0">
                  <a:pos x="30" y="0"/>
                </a:cxn>
                <a:cxn ang="0">
                  <a:pos x="16" y="4"/>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 name="Freeform 21"/>
            <p:cNvSpPr>
              <a:spLocks/>
            </p:cNvSpPr>
            <p:nvPr/>
          </p:nvSpPr>
          <p:spPr bwMode="invGray">
            <a:xfrm>
              <a:off x="1010" y="2354"/>
              <a:ext cx="39" cy="31"/>
            </a:xfrm>
            <a:custGeom>
              <a:avLst/>
              <a:gdLst/>
              <a:ahLst/>
              <a:cxnLst>
                <a:cxn ang="0">
                  <a:pos x="12" y="0"/>
                </a:cxn>
                <a:cxn ang="0">
                  <a:pos x="26" y="44"/>
                </a:cxn>
                <a:cxn ang="0">
                  <a:pos x="42" y="42"/>
                </a:cxn>
                <a:cxn ang="0">
                  <a:pos x="38" y="16"/>
                </a:cxn>
                <a:cxn ang="0">
                  <a:pos x="26" y="2"/>
                </a:cxn>
                <a:cxn ang="0">
                  <a:pos x="12" y="0"/>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2" name="Freeform 22"/>
            <p:cNvSpPr>
              <a:spLocks/>
            </p:cNvSpPr>
            <p:nvPr/>
          </p:nvSpPr>
          <p:spPr bwMode="invGray">
            <a:xfrm>
              <a:off x="1792" y="2410"/>
              <a:ext cx="98" cy="71"/>
            </a:xfrm>
            <a:custGeom>
              <a:avLst/>
              <a:gdLst/>
              <a:ahLst/>
              <a:cxnLst>
                <a:cxn ang="0">
                  <a:pos x="97" y="0"/>
                </a:cxn>
                <a:cxn ang="0">
                  <a:pos x="79" y="8"/>
                </a:cxn>
                <a:cxn ang="0">
                  <a:pos x="53" y="24"/>
                </a:cxn>
                <a:cxn ang="0">
                  <a:pos x="39" y="40"/>
                </a:cxn>
                <a:cxn ang="0">
                  <a:pos x="21" y="52"/>
                </a:cxn>
                <a:cxn ang="0">
                  <a:pos x="63" y="82"/>
                </a:cxn>
                <a:cxn ang="0">
                  <a:pos x="79" y="94"/>
                </a:cxn>
                <a:cxn ang="0">
                  <a:pos x="85" y="92"/>
                </a:cxn>
                <a:cxn ang="0">
                  <a:pos x="89" y="86"/>
                </a:cxn>
                <a:cxn ang="0">
                  <a:pos x="97" y="98"/>
                </a:cxn>
                <a:cxn ang="0">
                  <a:pos x="123" y="86"/>
                </a:cxn>
                <a:cxn ang="0">
                  <a:pos x="129" y="74"/>
                </a:cxn>
                <a:cxn ang="0">
                  <a:pos x="101" y="40"/>
                </a:cxn>
                <a:cxn ang="0">
                  <a:pos x="115" y="24"/>
                </a:cxn>
                <a:cxn ang="0">
                  <a:pos x="111" y="4"/>
                </a:cxn>
                <a:cxn ang="0">
                  <a:pos x="97" y="0"/>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3" name="Freeform 23"/>
            <p:cNvSpPr>
              <a:spLocks/>
            </p:cNvSpPr>
            <p:nvPr/>
          </p:nvSpPr>
          <p:spPr bwMode="invGray">
            <a:xfrm>
              <a:off x="1318" y="2794"/>
              <a:ext cx="158" cy="83"/>
            </a:xfrm>
            <a:custGeom>
              <a:avLst/>
              <a:gdLst/>
              <a:ahLst/>
              <a:cxnLst>
                <a:cxn ang="0">
                  <a:pos x="47" y="12"/>
                </a:cxn>
                <a:cxn ang="0">
                  <a:pos x="17" y="12"/>
                </a:cxn>
                <a:cxn ang="0">
                  <a:pos x="5" y="16"/>
                </a:cxn>
                <a:cxn ang="0">
                  <a:pos x="25" y="52"/>
                </a:cxn>
                <a:cxn ang="0">
                  <a:pos x="51" y="44"/>
                </a:cxn>
                <a:cxn ang="0">
                  <a:pos x="93" y="54"/>
                </a:cxn>
                <a:cxn ang="0">
                  <a:pos x="111" y="60"/>
                </a:cxn>
                <a:cxn ang="0">
                  <a:pos x="133" y="88"/>
                </a:cxn>
                <a:cxn ang="0">
                  <a:pos x="141" y="112"/>
                </a:cxn>
                <a:cxn ang="0">
                  <a:pos x="157" y="100"/>
                </a:cxn>
                <a:cxn ang="0">
                  <a:pos x="169" y="96"/>
                </a:cxn>
                <a:cxn ang="0">
                  <a:pos x="187" y="102"/>
                </a:cxn>
                <a:cxn ang="0">
                  <a:pos x="195" y="80"/>
                </a:cxn>
                <a:cxn ang="0">
                  <a:pos x="153" y="54"/>
                </a:cxn>
                <a:cxn ang="0">
                  <a:pos x="105" y="20"/>
                </a:cxn>
                <a:cxn ang="0">
                  <a:pos x="53" y="26"/>
                </a:cxn>
                <a:cxn ang="0">
                  <a:pos x="47" y="12"/>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4" name="Freeform 24"/>
            <p:cNvSpPr>
              <a:spLocks/>
            </p:cNvSpPr>
            <p:nvPr/>
          </p:nvSpPr>
          <p:spPr bwMode="invGray">
            <a:xfrm>
              <a:off x="1448" y="2857"/>
              <a:ext cx="99" cy="41"/>
            </a:xfrm>
            <a:custGeom>
              <a:avLst/>
              <a:gdLst/>
              <a:ahLst/>
              <a:cxnLst>
                <a:cxn ang="0">
                  <a:pos x="57" y="0"/>
                </a:cxn>
                <a:cxn ang="0">
                  <a:pos x="43" y="6"/>
                </a:cxn>
                <a:cxn ang="0">
                  <a:pos x="31" y="30"/>
                </a:cxn>
                <a:cxn ang="0">
                  <a:pos x="15" y="34"/>
                </a:cxn>
                <a:cxn ang="0">
                  <a:pos x="3" y="42"/>
                </a:cxn>
                <a:cxn ang="0">
                  <a:pos x="13" y="54"/>
                </a:cxn>
                <a:cxn ang="0">
                  <a:pos x="133" y="34"/>
                </a:cxn>
                <a:cxn ang="0">
                  <a:pos x="123" y="16"/>
                </a:cxn>
                <a:cxn ang="0">
                  <a:pos x="105" y="8"/>
                </a:cxn>
                <a:cxn ang="0">
                  <a:pos x="101" y="24"/>
                </a:cxn>
                <a:cxn ang="0">
                  <a:pos x="89" y="18"/>
                </a:cxn>
                <a:cxn ang="0">
                  <a:pos x="67" y="14"/>
                </a:cxn>
                <a:cxn ang="0">
                  <a:pos x="57" y="0"/>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5" name="Freeform 25"/>
            <p:cNvSpPr>
              <a:spLocks/>
            </p:cNvSpPr>
            <p:nvPr/>
          </p:nvSpPr>
          <p:spPr bwMode="invGray">
            <a:xfrm>
              <a:off x="1553" y="2883"/>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6" name="Freeform 26"/>
            <p:cNvSpPr>
              <a:spLocks/>
            </p:cNvSpPr>
            <p:nvPr/>
          </p:nvSpPr>
          <p:spPr bwMode="invGray">
            <a:xfrm>
              <a:off x="1609" y="2885"/>
              <a:ext cx="12" cy="26"/>
            </a:xfrm>
            <a:custGeom>
              <a:avLst/>
              <a:gdLst/>
              <a:ahLst/>
              <a:cxnLst>
                <a:cxn ang="0">
                  <a:pos x="14" y="0"/>
                </a:cxn>
                <a:cxn ang="0">
                  <a:pos x="0" y="14"/>
                </a:cxn>
                <a:cxn ang="0">
                  <a:pos x="16" y="34"/>
                </a:cxn>
                <a:cxn ang="0">
                  <a:pos x="12" y="18"/>
                </a:cxn>
                <a:cxn ang="0">
                  <a:pos x="16" y="6"/>
                </a:cxn>
                <a:cxn ang="0">
                  <a:pos x="14" y="0"/>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7" name="Freeform 27"/>
            <p:cNvSpPr>
              <a:spLocks/>
            </p:cNvSpPr>
            <p:nvPr/>
          </p:nvSpPr>
          <p:spPr bwMode="invGray">
            <a:xfrm>
              <a:off x="1426" y="2039"/>
              <a:ext cx="180" cy="87"/>
            </a:xfrm>
            <a:custGeom>
              <a:avLst/>
              <a:gdLst/>
              <a:ahLst/>
              <a:cxnLst>
                <a:cxn ang="0">
                  <a:pos x="64" y="1"/>
                </a:cxn>
                <a:cxn ang="0">
                  <a:pos x="24" y="31"/>
                </a:cxn>
                <a:cxn ang="0">
                  <a:pos x="6" y="37"/>
                </a:cxn>
                <a:cxn ang="0">
                  <a:pos x="0" y="39"/>
                </a:cxn>
                <a:cxn ang="0">
                  <a:pos x="26" y="59"/>
                </a:cxn>
                <a:cxn ang="0">
                  <a:pos x="38" y="63"/>
                </a:cxn>
                <a:cxn ang="0">
                  <a:pos x="68" y="47"/>
                </a:cxn>
                <a:cxn ang="0">
                  <a:pos x="80" y="43"/>
                </a:cxn>
                <a:cxn ang="0">
                  <a:pos x="82" y="55"/>
                </a:cxn>
                <a:cxn ang="0">
                  <a:pos x="64" y="61"/>
                </a:cxn>
                <a:cxn ang="0">
                  <a:pos x="72" y="73"/>
                </a:cxn>
                <a:cxn ang="0">
                  <a:pos x="40" y="87"/>
                </a:cxn>
                <a:cxn ang="0">
                  <a:pos x="70" y="109"/>
                </a:cxn>
                <a:cxn ang="0">
                  <a:pos x="82" y="113"/>
                </a:cxn>
                <a:cxn ang="0">
                  <a:pos x="118" y="103"/>
                </a:cxn>
                <a:cxn ang="0">
                  <a:pos x="150" y="105"/>
                </a:cxn>
                <a:cxn ang="0">
                  <a:pos x="168" y="117"/>
                </a:cxn>
                <a:cxn ang="0">
                  <a:pos x="204" y="109"/>
                </a:cxn>
                <a:cxn ang="0">
                  <a:pos x="224" y="103"/>
                </a:cxn>
                <a:cxn ang="0">
                  <a:pos x="222" y="77"/>
                </a:cxn>
                <a:cxn ang="0">
                  <a:pos x="234" y="69"/>
                </a:cxn>
                <a:cxn ang="0">
                  <a:pos x="238" y="47"/>
                </a:cxn>
                <a:cxn ang="0">
                  <a:pos x="210" y="57"/>
                </a:cxn>
                <a:cxn ang="0">
                  <a:pos x="200" y="43"/>
                </a:cxn>
                <a:cxn ang="0">
                  <a:pos x="172" y="45"/>
                </a:cxn>
                <a:cxn ang="0">
                  <a:pos x="134" y="9"/>
                </a:cxn>
                <a:cxn ang="0">
                  <a:pos x="94" y="11"/>
                </a:cxn>
                <a:cxn ang="0">
                  <a:pos x="82" y="1"/>
                </a:cxn>
                <a:cxn ang="0">
                  <a:pos x="64" y="1"/>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8" name="Freeform 28"/>
            <p:cNvSpPr>
              <a:spLocks/>
            </p:cNvSpPr>
            <p:nvPr/>
          </p:nvSpPr>
          <p:spPr bwMode="invGray">
            <a:xfrm>
              <a:off x="1506" y="1998"/>
              <a:ext cx="146" cy="61"/>
            </a:xfrm>
            <a:custGeom>
              <a:avLst/>
              <a:gdLst/>
              <a:ahLst/>
              <a:cxnLst>
                <a:cxn ang="0">
                  <a:pos x="97" y="10"/>
                </a:cxn>
                <a:cxn ang="0">
                  <a:pos x="13" y="24"/>
                </a:cxn>
                <a:cxn ang="0">
                  <a:pos x="9" y="34"/>
                </a:cxn>
                <a:cxn ang="0">
                  <a:pos x="57" y="52"/>
                </a:cxn>
                <a:cxn ang="0">
                  <a:pos x="135" y="74"/>
                </a:cxn>
                <a:cxn ang="0">
                  <a:pos x="175" y="68"/>
                </a:cxn>
                <a:cxn ang="0">
                  <a:pos x="187" y="64"/>
                </a:cxn>
                <a:cxn ang="0">
                  <a:pos x="175" y="44"/>
                </a:cxn>
                <a:cxn ang="0">
                  <a:pos x="163" y="36"/>
                </a:cxn>
                <a:cxn ang="0">
                  <a:pos x="129" y="26"/>
                </a:cxn>
                <a:cxn ang="0">
                  <a:pos x="97" y="10"/>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9" name="Freeform 29"/>
            <p:cNvSpPr>
              <a:spLocks/>
            </p:cNvSpPr>
            <p:nvPr/>
          </p:nvSpPr>
          <p:spPr bwMode="invGray">
            <a:xfrm>
              <a:off x="1711" y="2069"/>
              <a:ext cx="233" cy="190"/>
            </a:xfrm>
            <a:custGeom>
              <a:avLst/>
              <a:gdLst/>
              <a:ahLst/>
              <a:cxnLst>
                <a:cxn ang="0">
                  <a:pos x="67" y="9"/>
                </a:cxn>
                <a:cxn ang="0">
                  <a:pos x="51" y="23"/>
                </a:cxn>
                <a:cxn ang="0">
                  <a:pos x="21" y="39"/>
                </a:cxn>
                <a:cxn ang="0">
                  <a:pos x="53" y="77"/>
                </a:cxn>
                <a:cxn ang="0">
                  <a:pos x="79" y="85"/>
                </a:cxn>
                <a:cxn ang="0">
                  <a:pos x="103" y="99"/>
                </a:cxn>
                <a:cxn ang="0">
                  <a:pos x="127" y="85"/>
                </a:cxn>
                <a:cxn ang="0">
                  <a:pos x="143" y="101"/>
                </a:cxn>
                <a:cxn ang="0">
                  <a:pos x="149" y="127"/>
                </a:cxn>
                <a:cxn ang="0">
                  <a:pos x="115" y="151"/>
                </a:cxn>
                <a:cxn ang="0">
                  <a:pos x="89" y="173"/>
                </a:cxn>
                <a:cxn ang="0">
                  <a:pos x="69" y="169"/>
                </a:cxn>
                <a:cxn ang="0">
                  <a:pos x="57" y="165"/>
                </a:cxn>
                <a:cxn ang="0">
                  <a:pos x="43" y="187"/>
                </a:cxn>
                <a:cxn ang="0">
                  <a:pos x="39" y="199"/>
                </a:cxn>
                <a:cxn ang="0">
                  <a:pos x="73" y="205"/>
                </a:cxn>
                <a:cxn ang="0">
                  <a:pos x="95" y="203"/>
                </a:cxn>
                <a:cxn ang="0">
                  <a:pos x="115" y="231"/>
                </a:cxn>
                <a:cxn ang="0">
                  <a:pos x="127" y="235"/>
                </a:cxn>
                <a:cxn ang="0">
                  <a:pos x="139" y="239"/>
                </a:cxn>
                <a:cxn ang="0">
                  <a:pos x="155" y="251"/>
                </a:cxn>
                <a:cxn ang="0">
                  <a:pos x="181" y="237"/>
                </a:cxn>
                <a:cxn ang="0">
                  <a:pos x="203" y="235"/>
                </a:cxn>
                <a:cxn ang="0">
                  <a:pos x="229" y="213"/>
                </a:cxn>
                <a:cxn ang="0">
                  <a:pos x="225" y="185"/>
                </a:cxn>
                <a:cxn ang="0">
                  <a:pos x="217" y="173"/>
                </a:cxn>
                <a:cxn ang="0">
                  <a:pos x="233" y="167"/>
                </a:cxn>
                <a:cxn ang="0">
                  <a:pos x="245" y="183"/>
                </a:cxn>
                <a:cxn ang="0">
                  <a:pos x="247" y="197"/>
                </a:cxn>
                <a:cxn ang="0">
                  <a:pos x="261" y="193"/>
                </a:cxn>
                <a:cxn ang="0">
                  <a:pos x="303" y="169"/>
                </a:cxn>
                <a:cxn ang="0">
                  <a:pos x="293" y="147"/>
                </a:cxn>
                <a:cxn ang="0">
                  <a:pos x="259" y="123"/>
                </a:cxn>
                <a:cxn ang="0">
                  <a:pos x="265" y="107"/>
                </a:cxn>
                <a:cxn ang="0">
                  <a:pos x="277" y="103"/>
                </a:cxn>
                <a:cxn ang="0">
                  <a:pos x="253" y="63"/>
                </a:cxn>
                <a:cxn ang="0">
                  <a:pos x="233" y="59"/>
                </a:cxn>
                <a:cxn ang="0">
                  <a:pos x="221" y="55"/>
                </a:cxn>
                <a:cxn ang="0">
                  <a:pos x="201" y="33"/>
                </a:cxn>
                <a:cxn ang="0">
                  <a:pos x="155" y="45"/>
                </a:cxn>
                <a:cxn ang="0">
                  <a:pos x="167" y="25"/>
                </a:cxn>
                <a:cxn ang="0">
                  <a:pos x="139" y="17"/>
                </a:cxn>
                <a:cxn ang="0">
                  <a:pos x="119" y="19"/>
                </a:cxn>
                <a:cxn ang="0">
                  <a:pos x="67" y="9"/>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0" name="Freeform 30"/>
            <p:cNvSpPr>
              <a:spLocks/>
            </p:cNvSpPr>
            <p:nvPr/>
          </p:nvSpPr>
          <p:spPr bwMode="invGray">
            <a:xfrm>
              <a:off x="1709" y="1987"/>
              <a:ext cx="44" cy="39"/>
            </a:xfrm>
            <a:custGeom>
              <a:avLst/>
              <a:gdLst/>
              <a:ahLst/>
              <a:cxnLst>
                <a:cxn ang="0">
                  <a:pos x="26" y="0"/>
                </a:cxn>
                <a:cxn ang="0">
                  <a:pos x="0" y="10"/>
                </a:cxn>
                <a:cxn ang="0">
                  <a:pos x="30" y="40"/>
                </a:cxn>
                <a:cxn ang="0">
                  <a:pos x="48" y="50"/>
                </a:cxn>
                <a:cxn ang="0">
                  <a:pos x="58" y="28"/>
                </a:cxn>
                <a:cxn ang="0">
                  <a:pos x="44" y="8"/>
                </a:cxn>
                <a:cxn ang="0">
                  <a:pos x="26" y="0"/>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1" name="Freeform 31"/>
            <p:cNvSpPr>
              <a:spLocks/>
            </p:cNvSpPr>
            <p:nvPr/>
          </p:nvSpPr>
          <p:spPr bwMode="invGray">
            <a:xfrm>
              <a:off x="1625" y="2057"/>
              <a:ext cx="65" cy="41"/>
            </a:xfrm>
            <a:custGeom>
              <a:avLst/>
              <a:gdLst/>
              <a:ahLst/>
              <a:cxnLst>
                <a:cxn ang="0">
                  <a:pos x="44" y="7"/>
                </a:cxn>
                <a:cxn ang="0">
                  <a:pos x="24" y="25"/>
                </a:cxn>
                <a:cxn ang="0">
                  <a:pos x="4" y="27"/>
                </a:cxn>
                <a:cxn ang="0">
                  <a:pos x="16" y="57"/>
                </a:cxn>
                <a:cxn ang="0">
                  <a:pos x="74" y="35"/>
                </a:cxn>
                <a:cxn ang="0">
                  <a:pos x="86" y="17"/>
                </a:cxn>
                <a:cxn ang="0">
                  <a:pos x="56" y="7"/>
                </a:cxn>
                <a:cxn ang="0">
                  <a:pos x="44" y="7"/>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2" name="Freeform 32"/>
            <p:cNvSpPr>
              <a:spLocks/>
            </p:cNvSpPr>
            <p:nvPr/>
          </p:nvSpPr>
          <p:spPr bwMode="invGray">
            <a:xfrm>
              <a:off x="1693" y="2065"/>
              <a:ext cx="54" cy="25"/>
            </a:xfrm>
            <a:custGeom>
              <a:avLst/>
              <a:gdLst/>
              <a:ahLst/>
              <a:cxnLst>
                <a:cxn ang="0">
                  <a:pos x="40" y="0"/>
                </a:cxn>
                <a:cxn ang="0">
                  <a:pos x="10" y="16"/>
                </a:cxn>
                <a:cxn ang="0">
                  <a:pos x="24" y="34"/>
                </a:cxn>
                <a:cxn ang="0">
                  <a:pos x="52" y="28"/>
                </a:cxn>
                <a:cxn ang="0">
                  <a:pos x="64" y="20"/>
                </a:cxn>
                <a:cxn ang="0">
                  <a:pos x="40" y="0"/>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3" name="Freeform 33"/>
            <p:cNvSpPr>
              <a:spLocks/>
            </p:cNvSpPr>
            <p:nvPr/>
          </p:nvSpPr>
          <p:spPr bwMode="invGray">
            <a:xfrm>
              <a:off x="1664" y="2029"/>
              <a:ext cx="64" cy="36"/>
            </a:xfrm>
            <a:custGeom>
              <a:avLst/>
              <a:gdLst/>
              <a:ahLst/>
              <a:cxnLst>
                <a:cxn ang="0">
                  <a:pos x="58" y="10"/>
                </a:cxn>
                <a:cxn ang="0">
                  <a:pos x="28" y="4"/>
                </a:cxn>
                <a:cxn ang="0">
                  <a:pos x="0" y="18"/>
                </a:cxn>
                <a:cxn ang="0">
                  <a:pos x="40" y="32"/>
                </a:cxn>
                <a:cxn ang="0">
                  <a:pos x="64" y="40"/>
                </a:cxn>
                <a:cxn ang="0">
                  <a:pos x="84" y="18"/>
                </a:cxn>
                <a:cxn ang="0">
                  <a:pos x="82" y="6"/>
                </a:cxn>
                <a:cxn ang="0">
                  <a:pos x="64" y="0"/>
                </a:cxn>
                <a:cxn ang="0">
                  <a:pos x="58" y="10"/>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4" name="Freeform 34"/>
            <p:cNvSpPr>
              <a:spLocks/>
            </p:cNvSpPr>
            <p:nvPr/>
          </p:nvSpPr>
          <p:spPr bwMode="invGray">
            <a:xfrm>
              <a:off x="1637" y="1998"/>
              <a:ext cx="44" cy="23"/>
            </a:xfrm>
            <a:custGeom>
              <a:avLst/>
              <a:gdLst/>
              <a:ahLst/>
              <a:cxnLst>
                <a:cxn ang="0">
                  <a:pos x="16" y="4"/>
                </a:cxn>
                <a:cxn ang="0">
                  <a:pos x="0" y="18"/>
                </a:cxn>
                <a:cxn ang="0">
                  <a:pos x="20" y="28"/>
                </a:cxn>
                <a:cxn ang="0">
                  <a:pos x="28" y="20"/>
                </a:cxn>
                <a:cxn ang="0">
                  <a:pos x="52" y="12"/>
                </a:cxn>
                <a:cxn ang="0">
                  <a:pos x="44" y="0"/>
                </a:cxn>
                <a:cxn ang="0">
                  <a:pos x="16" y="4"/>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5" name="Freeform 35"/>
            <p:cNvSpPr>
              <a:spLocks/>
            </p:cNvSpPr>
            <p:nvPr/>
          </p:nvSpPr>
          <p:spPr bwMode="invGray">
            <a:xfrm>
              <a:off x="1751" y="2000"/>
              <a:ext cx="116" cy="79"/>
            </a:xfrm>
            <a:custGeom>
              <a:avLst/>
              <a:gdLst/>
              <a:ahLst/>
              <a:cxnLst>
                <a:cxn ang="0">
                  <a:pos x="38" y="0"/>
                </a:cxn>
                <a:cxn ang="0">
                  <a:pos x="14" y="6"/>
                </a:cxn>
                <a:cxn ang="0">
                  <a:pos x="4" y="38"/>
                </a:cxn>
                <a:cxn ang="0">
                  <a:pos x="12" y="56"/>
                </a:cxn>
                <a:cxn ang="0">
                  <a:pos x="0" y="72"/>
                </a:cxn>
                <a:cxn ang="0">
                  <a:pos x="56" y="86"/>
                </a:cxn>
                <a:cxn ang="0">
                  <a:pos x="82" y="92"/>
                </a:cxn>
                <a:cxn ang="0">
                  <a:pos x="152" y="86"/>
                </a:cxn>
                <a:cxn ang="0">
                  <a:pos x="76" y="70"/>
                </a:cxn>
                <a:cxn ang="0">
                  <a:pos x="54" y="62"/>
                </a:cxn>
                <a:cxn ang="0">
                  <a:pos x="44" y="52"/>
                </a:cxn>
                <a:cxn ang="0">
                  <a:pos x="50" y="34"/>
                </a:cxn>
                <a:cxn ang="0">
                  <a:pos x="38" y="0"/>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6" name="Freeform 36"/>
            <p:cNvSpPr>
              <a:spLocks/>
            </p:cNvSpPr>
            <p:nvPr/>
          </p:nvSpPr>
          <p:spPr bwMode="invGray">
            <a:xfrm>
              <a:off x="664" y="2246"/>
              <a:ext cx="25" cy="14"/>
            </a:xfrm>
            <a:custGeom>
              <a:avLst/>
              <a:gdLst/>
              <a:ahLst/>
              <a:cxnLst>
                <a:cxn ang="0">
                  <a:pos x="34" y="0"/>
                </a:cxn>
                <a:cxn ang="0">
                  <a:pos x="24" y="20"/>
                </a:cxn>
                <a:cxn ang="0">
                  <a:pos x="4" y="18"/>
                </a:cxn>
                <a:cxn ang="0">
                  <a:pos x="4" y="6"/>
                </a:cxn>
                <a:cxn ang="0">
                  <a:pos x="34" y="0"/>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7" name="Freeform 37"/>
            <p:cNvSpPr>
              <a:spLocks/>
            </p:cNvSpPr>
            <p:nvPr/>
          </p:nvSpPr>
          <p:spPr bwMode="invGray">
            <a:xfrm>
              <a:off x="1421" y="2756"/>
              <a:ext cx="15" cy="12"/>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8" name="Freeform 38"/>
            <p:cNvSpPr>
              <a:spLocks/>
            </p:cNvSpPr>
            <p:nvPr/>
          </p:nvSpPr>
          <p:spPr bwMode="invGray">
            <a:xfrm>
              <a:off x="1424" y="2781"/>
              <a:ext cx="16" cy="13"/>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29" name="Freeform 39"/>
            <p:cNvSpPr>
              <a:spLocks/>
            </p:cNvSpPr>
            <p:nvPr/>
          </p:nvSpPr>
          <p:spPr bwMode="invGray">
            <a:xfrm>
              <a:off x="1628" y="2913"/>
              <a:ext cx="15" cy="13"/>
            </a:xfrm>
            <a:custGeom>
              <a:avLst/>
              <a:gdLst/>
              <a:ahLst/>
              <a:cxnLst>
                <a:cxn ang="0">
                  <a:pos x="3" y="0"/>
                </a:cxn>
                <a:cxn ang="0">
                  <a:pos x="13" y="16"/>
                </a:cxn>
                <a:cxn ang="0">
                  <a:pos x="3" y="0"/>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0" name="Freeform 40"/>
            <p:cNvSpPr>
              <a:spLocks/>
            </p:cNvSpPr>
            <p:nvPr/>
          </p:nvSpPr>
          <p:spPr bwMode="invGray">
            <a:xfrm>
              <a:off x="1752" y="2429"/>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1" name="Freeform 41"/>
            <p:cNvSpPr>
              <a:spLocks/>
            </p:cNvSpPr>
            <p:nvPr/>
          </p:nvSpPr>
          <p:spPr bwMode="invGray">
            <a:xfrm>
              <a:off x="1652" y="2224"/>
              <a:ext cx="38"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2" name="Freeform 42"/>
            <p:cNvSpPr>
              <a:spLocks/>
            </p:cNvSpPr>
            <p:nvPr/>
          </p:nvSpPr>
          <p:spPr bwMode="invGray">
            <a:xfrm>
              <a:off x="1717" y="2045"/>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3" name="Freeform 43"/>
            <p:cNvSpPr>
              <a:spLocks/>
            </p:cNvSpPr>
            <p:nvPr/>
          </p:nvSpPr>
          <p:spPr bwMode="invGray">
            <a:xfrm>
              <a:off x="1780" y="2153"/>
              <a:ext cx="39" cy="18"/>
            </a:xfrm>
            <a:custGeom>
              <a:avLst/>
              <a:gdLst/>
              <a:ahLst/>
              <a:cxnLst>
                <a:cxn ang="0">
                  <a:pos x="13" y="0"/>
                </a:cxn>
                <a:cxn ang="0">
                  <a:pos x="7" y="18"/>
                </a:cxn>
                <a:cxn ang="0">
                  <a:pos x="27" y="24"/>
                </a:cxn>
                <a:cxn ang="0">
                  <a:pos x="33" y="4"/>
                </a:cxn>
                <a:cxn ang="0">
                  <a:pos x="13" y="0"/>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4" name="Freeform 44"/>
            <p:cNvSpPr>
              <a:spLocks/>
            </p:cNvSpPr>
            <p:nvPr/>
          </p:nvSpPr>
          <p:spPr bwMode="invGray">
            <a:xfrm>
              <a:off x="1796" y="1951"/>
              <a:ext cx="696" cy="346"/>
            </a:xfrm>
            <a:custGeom>
              <a:avLst/>
              <a:gdLst/>
              <a:ahLst/>
              <a:cxnLst>
                <a:cxn ang="0">
                  <a:pos x="28" y="56"/>
                </a:cxn>
                <a:cxn ang="0">
                  <a:pos x="6" y="92"/>
                </a:cxn>
                <a:cxn ang="0">
                  <a:pos x="36" y="100"/>
                </a:cxn>
                <a:cxn ang="0">
                  <a:pos x="16" y="116"/>
                </a:cxn>
                <a:cxn ang="0">
                  <a:pos x="104" y="136"/>
                </a:cxn>
                <a:cxn ang="0">
                  <a:pos x="142" y="130"/>
                </a:cxn>
                <a:cxn ang="0">
                  <a:pos x="250" y="78"/>
                </a:cxn>
                <a:cxn ang="0">
                  <a:pos x="300" y="66"/>
                </a:cxn>
                <a:cxn ang="0">
                  <a:pos x="324" y="80"/>
                </a:cxn>
                <a:cxn ang="0">
                  <a:pos x="272" y="88"/>
                </a:cxn>
                <a:cxn ang="0">
                  <a:pos x="242" y="112"/>
                </a:cxn>
                <a:cxn ang="0">
                  <a:pos x="254" y="120"/>
                </a:cxn>
                <a:cxn ang="0">
                  <a:pos x="260" y="158"/>
                </a:cxn>
                <a:cxn ang="0">
                  <a:pos x="350" y="192"/>
                </a:cxn>
                <a:cxn ang="0">
                  <a:pos x="336" y="210"/>
                </a:cxn>
                <a:cxn ang="0">
                  <a:pos x="368" y="246"/>
                </a:cxn>
                <a:cxn ang="0">
                  <a:pos x="348" y="266"/>
                </a:cxn>
                <a:cxn ang="0">
                  <a:pos x="324" y="294"/>
                </a:cxn>
                <a:cxn ang="0">
                  <a:pos x="294" y="324"/>
                </a:cxn>
                <a:cxn ang="0">
                  <a:pos x="292" y="420"/>
                </a:cxn>
                <a:cxn ang="0">
                  <a:pos x="332" y="446"/>
                </a:cxn>
                <a:cxn ang="0">
                  <a:pos x="388" y="448"/>
                </a:cxn>
                <a:cxn ang="0">
                  <a:pos x="412" y="422"/>
                </a:cxn>
                <a:cxn ang="0">
                  <a:pos x="506" y="356"/>
                </a:cxn>
                <a:cxn ang="0">
                  <a:pos x="572" y="334"/>
                </a:cxn>
                <a:cxn ang="0">
                  <a:pos x="646" y="308"/>
                </a:cxn>
                <a:cxn ang="0">
                  <a:pos x="720" y="290"/>
                </a:cxn>
                <a:cxn ang="0">
                  <a:pos x="762" y="260"/>
                </a:cxn>
                <a:cxn ang="0">
                  <a:pos x="800" y="200"/>
                </a:cxn>
                <a:cxn ang="0">
                  <a:pos x="802" y="154"/>
                </a:cxn>
                <a:cxn ang="0">
                  <a:pos x="802" y="124"/>
                </a:cxn>
                <a:cxn ang="0">
                  <a:pos x="832" y="90"/>
                </a:cxn>
                <a:cxn ang="0">
                  <a:pos x="876" y="94"/>
                </a:cxn>
                <a:cxn ang="0">
                  <a:pos x="922" y="52"/>
                </a:cxn>
                <a:cxn ang="0">
                  <a:pos x="888" y="56"/>
                </a:cxn>
                <a:cxn ang="0">
                  <a:pos x="848" y="46"/>
                </a:cxn>
                <a:cxn ang="0">
                  <a:pos x="794" y="22"/>
                </a:cxn>
                <a:cxn ang="0">
                  <a:pos x="642" y="26"/>
                </a:cxn>
                <a:cxn ang="0">
                  <a:pos x="584" y="38"/>
                </a:cxn>
                <a:cxn ang="0">
                  <a:pos x="556" y="38"/>
                </a:cxn>
                <a:cxn ang="0">
                  <a:pos x="516" y="54"/>
                </a:cxn>
                <a:cxn ang="0">
                  <a:pos x="478" y="30"/>
                </a:cxn>
                <a:cxn ang="0">
                  <a:pos x="432" y="40"/>
                </a:cxn>
                <a:cxn ang="0">
                  <a:pos x="366" y="52"/>
                </a:cxn>
                <a:cxn ang="0">
                  <a:pos x="410" y="38"/>
                </a:cxn>
                <a:cxn ang="0">
                  <a:pos x="352" y="8"/>
                </a:cxn>
                <a:cxn ang="0">
                  <a:pos x="334" y="2"/>
                </a:cxn>
                <a:cxn ang="0">
                  <a:pos x="314" y="8"/>
                </a:cxn>
                <a:cxn ang="0">
                  <a:pos x="240" y="16"/>
                </a:cxn>
                <a:cxn ang="0">
                  <a:pos x="160" y="28"/>
                </a:cxn>
                <a:cxn ang="0">
                  <a:pos x="108" y="26"/>
                </a:cxn>
                <a:cxn ang="0">
                  <a:pos x="114" y="68"/>
                </a:cxn>
                <a:cxn ang="0">
                  <a:pos x="104" y="52"/>
                </a:cxn>
                <a:cxn ang="0">
                  <a:pos x="60" y="42"/>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5" name="Freeform 45"/>
            <p:cNvSpPr>
              <a:spLocks/>
            </p:cNvSpPr>
            <p:nvPr/>
          </p:nvSpPr>
          <p:spPr bwMode="invGray">
            <a:xfrm>
              <a:off x="2009" y="2135"/>
              <a:ext cx="39" cy="25"/>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6" name="Freeform 46"/>
            <p:cNvSpPr>
              <a:spLocks/>
            </p:cNvSpPr>
            <p:nvPr/>
          </p:nvSpPr>
          <p:spPr bwMode="invGray">
            <a:xfrm>
              <a:off x="2292" y="2201"/>
              <a:ext cx="127" cy="54"/>
            </a:xfrm>
            <a:custGeom>
              <a:avLst/>
              <a:gdLst/>
              <a:ahLst/>
              <a:cxnLst>
                <a:cxn ang="0">
                  <a:pos x="102" y="8"/>
                </a:cxn>
                <a:cxn ang="0">
                  <a:pos x="66" y="4"/>
                </a:cxn>
                <a:cxn ang="0">
                  <a:pos x="54" y="0"/>
                </a:cxn>
                <a:cxn ang="0">
                  <a:pos x="0" y="28"/>
                </a:cxn>
                <a:cxn ang="0">
                  <a:pos x="28" y="40"/>
                </a:cxn>
                <a:cxn ang="0">
                  <a:pos x="42" y="60"/>
                </a:cxn>
                <a:cxn ang="0">
                  <a:pos x="66" y="68"/>
                </a:cxn>
                <a:cxn ang="0">
                  <a:pos x="78" y="72"/>
                </a:cxn>
                <a:cxn ang="0">
                  <a:pos x="130" y="60"/>
                </a:cxn>
                <a:cxn ang="0">
                  <a:pos x="172" y="44"/>
                </a:cxn>
                <a:cxn ang="0">
                  <a:pos x="148" y="18"/>
                </a:cxn>
                <a:cxn ang="0">
                  <a:pos x="136" y="4"/>
                </a:cxn>
                <a:cxn ang="0">
                  <a:pos x="102" y="8"/>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7" name="Freeform 47"/>
            <p:cNvSpPr>
              <a:spLocks/>
            </p:cNvSpPr>
            <p:nvPr/>
          </p:nvSpPr>
          <p:spPr bwMode="invGray">
            <a:xfrm>
              <a:off x="2393" y="2038"/>
              <a:ext cx="39" cy="26"/>
            </a:xfrm>
            <a:custGeom>
              <a:avLst/>
              <a:gdLst/>
              <a:ahLst/>
              <a:cxnLst>
                <a:cxn ang="0">
                  <a:pos x="34" y="0"/>
                </a:cxn>
                <a:cxn ang="0">
                  <a:pos x="8" y="20"/>
                </a:cxn>
                <a:cxn ang="0">
                  <a:pos x="24" y="32"/>
                </a:cxn>
                <a:cxn ang="0">
                  <a:pos x="42" y="30"/>
                </a:cxn>
                <a:cxn ang="0">
                  <a:pos x="34" y="0"/>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8" name="Freeform 48"/>
            <p:cNvSpPr>
              <a:spLocks/>
            </p:cNvSpPr>
            <p:nvPr/>
          </p:nvSpPr>
          <p:spPr bwMode="invGray">
            <a:xfrm>
              <a:off x="2662" y="2005"/>
              <a:ext cx="155" cy="62"/>
            </a:xfrm>
            <a:custGeom>
              <a:avLst/>
              <a:gdLst/>
              <a:ahLst/>
              <a:cxnLst>
                <a:cxn ang="0">
                  <a:pos x="191" y="7"/>
                </a:cxn>
                <a:cxn ang="0">
                  <a:pos x="103" y="9"/>
                </a:cxn>
                <a:cxn ang="0">
                  <a:pos x="109" y="25"/>
                </a:cxn>
                <a:cxn ang="0">
                  <a:pos x="107" y="33"/>
                </a:cxn>
                <a:cxn ang="0">
                  <a:pos x="89" y="27"/>
                </a:cxn>
                <a:cxn ang="0">
                  <a:pos x="77" y="19"/>
                </a:cxn>
                <a:cxn ang="0">
                  <a:pos x="23" y="27"/>
                </a:cxn>
                <a:cxn ang="0">
                  <a:pos x="31" y="49"/>
                </a:cxn>
                <a:cxn ang="0">
                  <a:pos x="55" y="53"/>
                </a:cxn>
                <a:cxn ang="0">
                  <a:pos x="75" y="73"/>
                </a:cxn>
                <a:cxn ang="0">
                  <a:pos x="89" y="85"/>
                </a:cxn>
                <a:cxn ang="0">
                  <a:pos x="109" y="67"/>
                </a:cxn>
                <a:cxn ang="0">
                  <a:pos x="121" y="59"/>
                </a:cxn>
                <a:cxn ang="0">
                  <a:pos x="127" y="47"/>
                </a:cxn>
                <a:cxn ang="0">
                  <a:pos x="167" y="35"/>
                </a:cxn>
                <a:cxn ang="0">
                  <a:pos x="187" y="31"/>
                </a:cxn>
                <a:cxn ang="0">
                  <a:pos x="199" y="27"/>
                </a:cxn>
                <a:cxn ang="0">
                  <a:pos x="191" y="7"/>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39" name="Freeform 49"/>
            <p:cNvSpPr>
              <a:spLocks/>
            </p:cNvSpPr>
            <p:nvPr/>
          </p:nvSpPr>
          <p:spPr bwMode="invGray">
            <a:xfrm>
              <a:off x="2759" y="2039"/>
              <a:ext cx="48" cy="19"/>
            </a:xfrm>
            <a:custGeom>
              <a:avLst/>
              <a:gdLst/>
              <a:ahLst/>
              <a:cxnLst>
                <a:cxn ang="0">
                  <a:pos x="36" y="6"/>
                </a:cxn>
                <a:cxn ang="0">
                  <a:pos x="8" y="4"/>
                </a:cxn>
                <a:cxn ang="0">
                  <a:pos x="24" y="28"/>
                </a:cxn>
                <a:cxn ang="0">
                  <a:pos x="54" y="14"/>
                </a:cxn>
                <a:cxn ang="0">
                  <a:pos x="36" y="6"/>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0" name="Freeform 50"/>
            <p:cNvSpPr>
              <a:spLocks/>
            </p:cNvSpPr>
            <p:nvPr/>
          </p:nvSpPr>
          <p:spPr bwMode="invGray">
            <a:xfrm>
              <a:off x="2467" y="2311"/>
              <a:ext cx="110" cy="132"/>
            </a:xfrm>
            <a:custGeom>
              <a:avLst/>
              <a:gdLst/>
              <a:ahLst/>
              <a:cxnLst>
                <a:cxn ang="0">
                  <a:pos x="24" y="19"/>
                </a:cxn>
                <a:cxn ang="0">
                  <a:pos x="0" y="25"/>
                </a:cxn>
                <a:cxn ang="0">
                  <a:pos x="14" y="43"/>
                </a:cxn>
                <a:cxn ang="0">
                  <a:pos x="34" y="87"/>
                </a:cxn>
                <a:cxn ang="0">
                  <a:pos x="52" y="91"/>
                </a:cxn>
                <a:cxn ang="0">
                  <a:pos x="50" y="107"/>
                </a:cxn>
                <a:cxn ang="0">
                  <a:pos x="28" y="113"/>
                </a:cxn>
                <a:cxn ang="0">
                  <a:pos x="16" y="131"/>
                </a:cxn>
                <a:cxn ang="0">
                  <a:pos x="18" y="137"/>
                </a:cxn>
                <a:cxn ang="0">
                  <a:pos x="30" y="141"/>
                </a:cxn>
                <a:cxn ang="0">
                  <a:pos x="18" y="169"/>
                </a:cxn>
                <a:cxn ang="0">
                  <a:pos x="20" y="175"/>
                </a:cxn>
                <a:cxn ang="0">
                  <a:pos x="34" y="171"/>
                </a:cxn>
                <a:cxn ang="0">
                  <a:pos x="58" y="169"/>
                </a:cxn>
                <a:cxn ang="0">
                  <a:pos x="92" y="171"/>
                </a:cxn>
                <a:cxn ang="0">
                  <a:pos x="110" y="169"/>
                </a:cxn>
                <a:cxn ang="0">
                  <a:pos x="122" y="165"/>
                </a:cxn>
                <a:cxn ang="0">
                  <a:pos x="128" y="141"/>
                </a:cxn>
                <a:cxn ang="0">
                  <a:pos x="146" y="133"/>
                </a:cxn>
                <a:cxn ang="0">
                  <a:pos x="110" y="109"/>
                </a:cxn>
                <a:cxn ang="0">
                  <a:pos x="88" y="83"/>
                </a:cxn>
                <a:cxn ang="0">
                  <a:pos x="82" y="69"/>
                </a:cxn>
                <a:cxn ang="0">
                  <a:pos x="64" y="61"/>
                </a:cxn>
                <a:cxn ang="0">
                  <a:pos x="86" y="45"/>
                </a:cxn>
                <a:cxn ang="0">
                  <a:pos x="64" y="31"/>
                </a:cxn>
                <a:cxn ang="0">
                  <a:pos x="70" y="13"/>
                </a:cxn>
                <a:cxn ang="0">
                  <a:pos x="46" y="1"/>
                </a:cxn>
                <a:cxn ang="0">
                  <a:pos x="30" y="9"/>
                </a:cxn>
                <a:cxn ang="0">
                  <a:pos x="24" y="19"/>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1" name="Freeform 51"/>
            <p:cNvSpPr>
              <a:spLocks/>
            </p:cNvSpPr>
            <p:nvPr/>
          </p:nvSpPr>
          <p:spPr bwMode="invGray">
            <a:xfrm>
              <a:off x="2413" y="2359"/>
              <a:ext cx="69" cy="70"/>
            </a:xfrm>
            <a:custGeom>
              <a:avLst/>
              <a:gdLst/>
              <a:ahLst/>
              <a:cxnLst>
                <a:cxn ang="0">
                  <a:pos x="58" y="6"/>
                </a:cxn>
                <a:cxn ang="0">
                  <a:pos x="82" y="8"/>
                </a:cxn>
                <a:cxn ang="0">
                  <a:pos x="92" y="26"/>
                </a:cxn>
                <a:cxn ang="0">
                  <a:pos x="78" y="48"/>
                </a:cxn>
                <a:cxn ang="0">
                  <a:pos x="46" y="76"/>
                </a:cxn>
                <a:cxn ang="0">
                  <a:pos x="18" y="92"/>
                </a:cxn>
                <a:cxn ang="0">
                  <a:pos x="8" y="72"/>
                </a:cxn>
                <a:cxn ang="0">
                  <a:pos x="20" y="64"/>
                </a:cxn>
                <a:cxn ang="0">
                  <a:pos x="14" y="46"/>
                </a:cxn>
                <a:cxn ang="0">
                  <a:pos x="40" y="28"/>
                </a:cxn>
                <a:cxn ang="0">
                  <a:pos x="58" y="6"/>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2" name="Freeform 52"/>
            <p:cNvSpPr>
              <a:spLocks/>
            </p:cNvSpPr>
            <p:nvPr/>
          </p:nvSpPr>
          <p:spPr bwMode="invGray">
            <a:xfrm>
              <a:off x="4099" y="3502"/>
              <a:ext cx="474" cy="493"/>
            </a:xfrm>
            <a:custGeom>
              <a:avLst/>
              <a:gdLst/>
              <a:ahLst/>
              <a:cxnLst>
                <a:cxn ang="0">
                  <a:pos x="212" y="11"/>
                </a:cxn>
                <a:cxn ang="0">
                  <a:pos x="176" y="19"/>
                </a:cxn>
                <a:cxn ang="0">
                  <a:pos x="144" y="51"/>
                </a:cxn>
                <a:cxn ang="0">
                  <a:pos x="104" y="59"/>
                </a:cxn>
                <a:cxn ang="0">
                  <a:pos x="84" y="75"/>
                </a:cxn>
                <a:cxn ang="0">
                  <a:pos x="68" y="115"/>
                </a:cxn>
                <a:cxn ang="0">
                  <a:pos x="36" y="167"/>
                </a:cxn>
                <a:cxn ang="0">
                  <a:pos x="0" y="179"/>
                </a:cxn>
                <a:cxn ang="0">
                  <a:pos x="72" y="323"/>
                </a:cxn>
                <a:cxn ang="0">
                  <a:pos x="120" y="427"/>
                </a:cxn>
                <a:cxn ang="0">
                  <a:pos x="144" y="443"/>
                </a:cxn>
                <a:cxn ang="0">
                  <a:pos x="168" y="451"/>
                </a:cxn>
                <a:cxn ang="0">
                  <a:pos x="228" y="431"/>
                </a:cxn>
                <a:cxn ang="0">
                  <a:pos x="252" y="423"/>
                </a:cxn>
                <a:cxn ang="0">
                  <a:pos x="300" y="451"/>
                </a:cxn>
                <a:cxn ang="0">
                  <a:pos x="324" y="527"/>
                </a:cxn>
                <a:cxn ang="0">
                  <a:pos x="336" y="523"/>
                </a:cxn>
                <a:cxn ang="0">
                  <a:pos x="344" y="511"/>
                </a:cxn>
                <a:cxn ang="0">
                  <a:pos x="368" y="547"/>
                </a:cxn>
                <a:cxn ang="0">
                  <a:pos x="404" y="571"/>
                </a:cxn>
                <a:cxn ang="0">
                  <a:pos x="436" y="603"/>
                </a:cxn>
                <a:cxn ang="0">
                  <a:pos x="444" y="615"/>
                </a:cxn>
                <a:cxn ang="0">
                  <a:pos x="456" y="623"/>
                </a:cxn>
                <a:cxn ang="0">
                  <a:pos x="484" y="655"/>
                </a:cxn>
                <a:cxn ang="0">
                  <a:pos x="492" y="631"/>
                </a:cxn>
                <a:cxn ang="0">
                  <a:pos x="540" y="659"/>
                </a:cxn>
                <a:cxn ang="0">
                  <a:pos x="588" y="655"/>
                </a:cxn>
                <a:cxn ang="0">
                  <a:pos x="616" y="531"/>
                </a:cxn>
                <a:cxn ang="0">
                  <a:pos x="632" y="463"/>
                </a:cxn>
                <a:cxn ang="0">
                  <a:pos x="620" y="367"/>
                </a:cxn>
                <a:cxn ang="0">
                  <a:pos x="536" y="271"/>
                </a:cxn>
                <a:cxn ang="0">
                  <a:pos x="528" y="235"/>
                </a:cxn>
                <a:cxn ang="0">
                  <a:pos x="460" y="179"/>
                </a:cxn>
                <a:cxn ang="0">
                  <a:pos x="472" y="155"/>
                </a:cxn>
                <a:cxn ang="0">
                  <a:pos x="456" y="131"/>
                </a:cxn>
                <a:cxn ang="0">
                  <a:pos x="416" y="79"/>
                </a:cxn>
                <a:cxn ang="0">
                  <a:pos x="392" y="31"/>
                </a:cxn>
                <a:cxn ang="0">
                  <a:pos x="388" y="19"/>
                </a:cxn>
                <a:cxn ang="0">
                  <a:pos x="364" y="151"/>
                </a:cxn>
                <a:cxn ang="0">
                  <a:pos x="324" y="115"/>
                </a:cxn>
                <a:cxn ang="0">
                  <a:pos x="292" y="111"/>
                </a:cxn>
                <a:cxn ang="0">
                  <a:pos x="272" y="87"/>
                </a:cxn>
                <a:cxn ang="0">
                  <a:pos x="264" y="63"/>
                </a:cxn>
                <a:cxn ang="0">
                  <a:pos x="276" y="55"/>
                </a:cxn>
                <a:cxn ang="0">
                  <a:pos x="240" y="19"/>
                </a:cxn>
                <a:cxn ang="0">
                  <a:pos x="216" y="11"/>
                </a:cxn>
                <a:cxn ang="0">
                  <a:pos x="204" y="7"/>
                </a:cxn>
                <a:cxn ang="0">
                  <a:pos x="212" y="11"/>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3" name="Freeform 53"/>
            <p:cNvSpPr>
              <a:spLocks/>
            </p:cNvSpPr>
            <p:nvPr/>
          </p:nvSpPr>
          <p:spPr bwMode="invGray">
            <a:xfrm>
              <a:off x="4246" y="3241"/>
              <a:ext cx="319" cy="207"/>
            </a:xfrm>
            <a:custGeom>
              <a:avLst/>
              <a:gdLst/>
              <a:ahLst/>
              <a:cxnLst>
                <a:cxn ang="0">
                  <a:pos x="84" y="60"/>
                </a:cxn>
                <a:cxn ang="0">
                  <a:pos x="68" y="36"/>
                </a:cxn>
                <a:cxn ang="0">
                  <a:pos x="64" y="16"/>
                </a:cxn>
                <a:cxn ang="0">
                  <a:pos x="52" y="12"/>
                </a:cxn>
                <a:cxn ang="0">
                  <a:pos x="16" y="16"/>
                </a:cxn>
                <a:cxn ang="0">
                  <a:pos x="44" y="40"/>
                </a:cxn>
                <a:cxn ang="0">
                  <a:pos x="48" y="52"/>
                </a:cxn>
                <a:cxn ang="0">
                  <a:pos x="24" y="68"/>
                </a:cxn>
                <a:cxn ang="0">
                  <a:pos x="88" y="92"/>
                </a:cxn>
                <a:cxn ang="0">
                  <a:pos x="124" y="112"/>
                </a:cxn>
                <a:cxn ang="0">
                  <a:pos x="128" y="124"/>
                </a:cxn>
                <a:cxn ang="0">
                  <a:pos x="140" y="132"/>
                </a:cxn>
                <a:cxn ang="0">
                  <a:pos x="148" y="156"/>
                </a:cxn>
                <a:cxn ang="0">
                  <a:pos x="132" y="196"/>
                </a:cxn>
                <a:cxn ang="0">
                  <a:pos x="180" y="188"/>
                </a:cxn>
                <a:cxn ang="0">
                  <a:pos x="192" y="216"/>
                </a:cxn>
                <a:cxn ang="0">
                  <a:pos x="216" y="224"/>
                </a:cxn>
                <a:cxn ang="0">
                  <a:pos x="228" y="228"/>
                </a:cxn>
                <a:cxn ang="0">
                  <a:pos x="252" y="224"/>
                </a:cxn>
                <a:cxn ang="0">
                  <a:pos x="276" y="196"/>
                </a:cxn>
                <a:cxn ang="0">
                  <a:pos x="336" y="252"/>
                </a:cxn>
                <a:cxn ang="0">
                  <a:pos x="364" y="280"/>
                </a:cxn>
                <a:cxn ang="0">
                  <a:pos x="360" y="224"/>
                </a:cxn>
                <a:cxn ang="0">
                  <a:pos x="336" y="200"/>
                </a:cxn>
                <a:cxn ang="0">
                  <a:pos x="372" y="168"/>
                </a:cxn>
                <a:cxn ang="0">
                  <a:pos x="408" y="156"/>
                </a:cxn>
                <a:cxn ang="0">
                  <a:pos x="420" y="152"/>
                </a:cxn>
                <a:cxn ang="0">
                  <a:pos x="424" y="140"/>
                </a:cxn>
                <a:cxn ang="0">
                  <a:pos x="356" y="148"/>
                </a:cxn>
                <a:cxn ang="0">
                  <a:pos x="304" y="140"/>
                </a:cxn>
                <a:cxn ang="0">
                  <a:pos x="300" y="128"/>
                </a:cxn>
                <a:cxn ang="0">
                  <a:pos x="292" y="116"/>
                </a:cxn>
                <a:cxn ang="0">
                  <a:pos x="220" y="80"/>
                </a:cxn>
                <a:cxn ang="0">
                  <a:pos x="160" y="60"/>
                </a:cxn>
                <a:cxn ang="0">
                  <a:pos x="136" y="52"/>
                </a:cxn>
                <a:cxn ang="0">
                  <a:pos x="80" y="52"/>
                </a:cxn>
                <a:cxn ang="0">
                  <a:pos x="68" y="32"/>
                </a:cxn>
                <a:cxn ang="0">
                  <a:pos x="68" y="0"/>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4" name="Freeform 54"/>
            <p:cNvSpPr>
              <a:spLocks/>
            </p:cNvSpPr>
            <p:nvPr/>
          </p:nvSpPr>
          <p:spPr bwMode="invGray">
            <a:xfrm>
              <a:off x="4255" y="3243"/>
              <a:ext cx="311" cy="211"/>
            </a:xfrm>
            <a:custGeom>
              <a:avLst/>
              <a:gdLst/>
              <a:ahLst/>
              <a:cxnLst>
                <a:cxn ang="0">
                  <a:pos x="0" y="1"/>
                </a:cxn>
                <a:cxn ang="0">
                  <a:pos x="20" y="37"/>
                </a:cxn>
                <a:cxn ang="0">
                  <a:pos x="28" y="49"/>
                </a:cxn>
                <a:cxn ang="0">
                  <a:pos x="84" y="89"/>
                </a:cxn>
                <a:cxn ang="0">
                  <a:pos x="120" y="113"/>
                </a:cxn>
                <a:cxn ang="0">
                  <a:pos x="132" y="121"/>
                </a:cxn>
                <a:cxn ang="0">
                  <a:pos x="136" y="169"/>
                </a:cxn>
                <a:cxn ang="0">
                  <a:pos x="116" y="201"/>
                </a:cxn>
                <a:cxn ang="0">
                  <a:pos x="136" y="197"/>
                </a:cxn>
                <a:cxn ang="0">
                  <a:pos x="148" y="189"/>
                </a:cxn>
                <a:cxn ang="0">
                  <a:pos x="160" y="201"/>
                </a:cxn>
                <a:cxn ang="0">
                  <a:pos x="184" y="217"/>
                </a:cxn>
                <a:cxn ang="0">
                  <a:pos x="208" y="233"/>
                </a:cxn>
                <a:cxn ang="0">
                  <a:pos x="240" y="221"/>
                </a:cxn>
                <a:cxn ang="0">
                  <a:pos x="248" y="197"/>
                </a:cxn>
                <a:cxn ang="0">
                  <a:pos x="268" y="201"/>
                </a:cxn>
                <a:cxn ang="0">
                  <a:pos x="292" y="209"/>
                </a:cxn>
                <a:cxn ang="0">
                  <a:pos x="340" y="281"/>
                </a:cxn>
                <a:cxn ang="0">
                  <a:pos x="356" y="277"/>
                </a:cxn>
                <a:cxn ang="0">
                  <a:pos x="352" y="253"/>
                </a:cxn>
                <a:cxn ang="0">
                  <a:pos x="316" y="197"/>
                </a:cxn>
                <a:cxn ang="0">
                  <a:pos x="360" y="173"/>
                </a:cxn>
                <a:cxn ang="0">
                  <a:pos x="408" y="145"/>
                </a:cxn>
                <a:cxn ang="0">
                  <a:pos x="409" y="120"/>
                </a:cxn>
                <a:cxn ang="0">
                  <a:pos x="367" y="138"/>
                </a:cxn>
                <a:cxn ang="0">
                  <a:pos x="308" y="137"/>
                </a:cxn>
                <a:cxn ang="0">
                  <a:pos x="264" y="97"/>
                </a:cxn>
                <a:cxn ang="0">
                  <a:pos x="180" y="61"/>
                </a:cxn>
                <a:cxn ang="0">
                  <a:pos x="132" y="33"/>
                </a:cxn>
                <a:cxn ang="0">
                  <a:pos x="92" y="41"/>
                </a:cxn>
                <a:cxn ang="0">
                  <a:pos x="76" y="57"/>
                </a:cxn>
                <a:cxn ang="0">
                  <a:pos x="56" y="17"/>
                </a:cxn>
                <a:cxn ang="0">
                  <a:pos x="0" y="1"/>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5" name="Freeform 55"/>
            <p:cNvSpPr>
              <a:spLocks/>
            </p:cNvSpPr>
            <p:nvPr/>
          </p:nvSpPr>
          <p:spPr bwMode="invGray">
            <a:xfrm>
              <a:off x="4485" y="4013"/>
              <a:ext cx="44" cy="58"/>
            </a:xfrm>
            <a:custGeom>
              <a:avLst/>
              <a:gdLst/>
              <a:ahLst/>
              <a:cxnLst>
                <a:cxn ang="0">
                  <a:pos x="32" y="18"/>
                </a:cxn>
                <a:cxn ang="0">
                  <a:pos x="0" y="18"/>
                </a:cxn>
                <a:cxn ang="0">
                  <a:pos x="20" y="42"/>
                </a:cxn>
                <a:cxn ang="0">
                  <a:pos x="28" y="66"/>
                </a:cxn>
                <a:cxn ang="0">
                  <a:pos x="32" y="78"/>
                </a:cxn>
                <a:cxn ang="0">
                  <a:pos x="60" y="50"/>
                </a:cxn>
                <a:cxn ang="0">
                  <a:pos x="32" y="18"/>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6" name="Freeform 56"/>
            <p:cNvSpPr>
              <a:spLocks/>
            </p:cNvSpPr>
            <p:nvPr/>
          </p:nvSpPr>
          <p:spPr bwMode="invGray">
            <a:xfrm>
              <a:off x="4621" y="3923"/>
              <a:ext cx="163" cy="84"/>
            </a:xfrm>
            <a:custGeom>
              <a:avLst/>
              <a:gdLst/>
              <a:ahLst/>
              <a:cxnLst>
                <a:cxn ang="0">
                  <a:pos x="47" y="73"/>
                </a:cxn>
                <a:cxn ang="0">
                  <a:pos x="39" y="61"/>
                </a:cxn>
                <a:cxn ang="0">
                  <a:pos x="15" y="69"/>
                </a:cxn>
                <a:cxn ang="0">
                  <a:pos x="39" y="113"/>
                </a:cxn>
                <a:cxn ang="0">
                  <a:pos x="123" y="89"/>
                </a:cxn>
                <a:cxn ang="0">
                  <a:pos x="147" y="73"/>
                </a:cxn>
                <a:cxn ang="0">
                  <a:pos x="171" y="65"/>
                </a:cxn>
                <a:cxn ang="0">
                  <a:pos x="219" y="19"/>
                </a:cxn>
                <a:cxn ang="0">
                  <a:pos x="210" y="0"/>
                </a:cxn>
                <a:cxn ang="0">
                  <a:pos x="179" y="17"/>
                </a:cxn>
                <a:cxn ang="0">
                  <a:pos x="107" y="41"/>
                </a:cxn>
                <a:cxn ang="0">
                  <a:pos x="83" y="45"/>
                </a:cxn>
                <a:cxn ang="0">
                  <a:pos x="59" y="53"/>
                </a:cxn>
                <a:cxn ang="0">
                  <a:pos x="47" y="73"/>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7" name="Freeform 57"/>
            <p:cNvSpPr>
              <a:spLocks/>
            </p:cNvSpPr>
            <p:nvPr/>
          </p:nvSpPr>
          <p:spPr bwMode="invGray">
            <a:xfrm>
              <a:off x="4791" y="3872"/>
              <a:ext cx="104" cy="93"/>
            </a:xfrm>
            <a:custGeom>
              <a:avLst/>
              <a:gdLst/>
              <a:ahLst/>
              <a:cxnLst>
                <a:cxn ang="0">
                  <a:pos x="12" y="60"/>
                </a:cxn>
                <a:cxn ang="0">
                  <a:pos x="8" y="84"/>
                </a:cxn>
                <a:cxn ang="0">
                  <a:pos x="0" y="108"/>
                </a:cxn>
                <a:cxn ang="0">
                  <a:pos x="36" y="116"/>
                </a:cxn>
                <a:cxn ang="0">
                  <a:pos x="52" y="96"/>
                </a:cxn>
                <a:cxn ang="0">
                  <a:pos x="124" y="68"/>
                </a:cxn>
                <a:cxn ang="0">
                  <a:pos x="136" y="44"/>
                </a:cxn>
                <a:cxn ang="0">
                  <a:pos x="112" y="28"/>
                </a:cxn>
                <a:cxn ang="0">
                  <a:pos x="100" y="20"/>
                </a:cxn>
                <a:cxn ang="0">
                  <a:pos x="64" y="12"/>
                </a:cxn>
                <a:cxn ang="0">
                  <a:pos x="52" y="36"/>
                </a:cxn>
                <a:cxn ang="0">
                  <a:pos x="12" y="60"/>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8" name="Freeform 58"/>
            <p:cNvSpPr>
              <a:spLocks/>
            </p:cNvSpPr>
            <p:nvPr/>
          </p:nvSpPr>
          <p:spPr bwMode="invGray">
            <a:xfrm>
              <a:off x="4846" y="3832"/>
              <a:ext cx="37" cy="26"/>
            </a:xfrm>
            <a:custGeom>
              <a:avLst/>
              <a:gdLst/>
              <a:ahLst/>
              <a:cxnLst>
                <a:cxn ang="0">
                  <a:pos x="29" y="0"/>
                </a:cxn>
                <a:cxn ang="0">
                  <a:pos x="8" y="11"/>
                </a:cxn>
                <a:cxn ang="0">
                  <a:pos x="24" y="35"/>
                </a:cxn>
                <a:cxn ang="0">
                  <a:pos x="39" y="26"/>
                </a:cxn>
                <a:cxn ang="0">
                  <a:pos x="29" y="0"/>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49" name="Freeform 59"/>
            <p:cNvSpPr>
              <a:spLocks/>
            </p:cNvSpPr>
            <p:nvPr/>
          </p:nvSpPr>
          <p:spPr bwMode="invGray">
            <a:xfrm>
              <a:off x="3123" y="3346"/>
              <a:ext cx="123" cy="201"/>
            </a:xfrm>
            <a:custGeom>
              <a:avLst/>
              <a:gdLst/>
              <a:ahLst/>
              <a:cxnLst>
                <a:cxn ang="0">
                  <a:pos x="128" y="0"/>
                </a:cxn>
                <a:cxn ang="0">
                  <a:pos x="104" y="28"/>
                </a:cxn>
                <a:cxn ang="0">
                  <a:pos x="88" y="64"/>
                </a:cxn>
                <a:cxn ang="0">
                  <a:pos x="36" y="84"/>
                </a:cxn>
                <a:cxn ang="0">
                  <a:pos x="28" y="96"/>
                </a:cxn>
                <a:cxn ang="0">
                  <a:pos x="16" y="100"/>
                </a:cxn>
                <a:cxn ang="0">
                  <a:pos x="20" y="132"/>
                </a:cxn>
                <a:cxn ang="0">
                  <a:pos x="28" y="156"/>
                </a:cxn>
                <a:cxn ang="0">
                  <a:pos x="0" y="200"/>
                </a:cxn>
                <a:cxn ang="0">
                  <a:pos x="28" y="260"/>
                </a:cxn>
                <a:cxn ang="0">
                  <a:pos x="52" y="268"/>
                </a:cxn>
                <a:cxn ang="0">
                  <a:pos x="88" y="216"/>
                </a:cxn>
                <a:cxn ang="0">
                  <a:pos x="104" y="192"/>
                </a:cxn>
                <a:cxn ang="0">
                  <a:pos x="128" y="116"/>
                </a:cxn>
                <a:cxn ang="0">
                  <a:pos x="140" y="76"/>
                </a:cxn>
                <a:cxn ang="0">
                  <a:pos x="164" y="72"/>
                </a:cxn>
                <a:cxn ang="0">
                  <a:pos x="128" y="0"/>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0" name="Freeform 60"/>
            <p:cNvSpPr>
              <a:spLocks/>
            </p:cNvSpPr>
            <p:nvPr/>
          </p:nvSpPr>
          <p:spPr bwMode="invGray">
            <a:xfrm>
              <a:off x="3655" y="3034"/>
              <a:ext cx="49" cy="58"/>
            </a:xfrm>
            <a:custGeom>
              <a:avLst/>
              <a:gdLst/>
              <a:ahLst/>
              <a:cxnLst>
                <a:cxn ang="0">
                  <a:pos x="29" y="0"/>
                </a:cxn>
                <a:cxn ang="0">
                  <a:pos x="25" y="60"/>
                </a:cxn>
                <a:cxn ang="0">
                  <a:pos x="29" y="76"/>
                </a:cxn>
                <a:cxn ang="0">
                  <a:pos x="41" y="80"/>
                </a:cxn>
                <a:cxn ang="0">
                  <a:pos x="57" y="76"/>
                </a:cxn>
                <a:cxn ang="0">
                  <a:pos x="29" y="0"/>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1" name="Freeform 61"/>
            <p:cNvSpPr>
              <a:spLocks/>
            </p:cNvSpPr>
            <p:nvPr/>
          </p:nvSpPr>
          <p:spPr bwMode="invGray">
            <a:xfrm>
              <a:off x="3988" y="3100"/>
              <a:ext cx="111" cy="181"/>
            </a:xfrm>
            <a:custGeom>
              <a:avLst/>
              <a:gdLst/>
              <a:ahLst/>
              <a:cxnLst>
                <a:cxn ang="0">
                  <a:pos x="96" y="0"/>
                </a:cxn>
                <a:cxn ang="0">
                  <a:pos x="60" y="84"/>
                </a:cxn>
                <a:cxn ang="0">
                  <a:pos x="36" y="92"/>
                </a:cxn>
                <a:cxn ang="0">
                  <a:pos x="12" y="108"/>
                </a:cxn>
                <a:cxn ang="0">
                  <a:pos x="40" y="188"/>
                </a:cxn>
                <a:cxn ang="0">
                  <a:pos x="52" y="224"/>
                </a:cxn>
                <a:cxn ang="0">
                  <a:pos x="60" y="236"/>
                </a:cxn>
                <a:cxn ang="0">
                  <a:pos x="84" y="244"/>
                </a:cxn>
                <a:cxn ang="0">
                  <a:pos x="96" y="196"/>
                </a:cxn>
                <a:cxn ang="0">
                  <a:pos x="124" y="168"/>
                </a:cxn>
                <a:cxn ang="0">
                  <a:pos x="112" y="68"/>
                </a:cxn>
                <a:cxn ang="0">
                  <a:pos x="140" y="48"/>
                </a:cxn>
                <a:cxn ang="0">
                  <a:pos x="112" y="20"/>
                </a:cxn>
                <a:cxn ang="0">
                  <a:pos x="96" y="0"/>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2" name="Freeform 62"/>
            <p:cNvSpPr>
              <a:spLocks/>
            </p:cNvSpPr>
            <p:nvPr/>
          </p:nvSpPr>
          <p:spPr bwMode="invGray">
            <a:xfrm>
              <a:off x="3894" y="3043"/>
              <a:ext cx="72" cy="137"/>
            </a:xfrm>
            <a:custGeom>
              <a:avLst/>
              <a:gdLst/>
              <a:ahLst/>
              <a:cxnLst>
                <a:cxn ang="0">
                  <a:pos x="48" y="2"/>
                </a:cxn>
                <a:cxn ang="0">
                  <a:pos x="51" y="35"/>
                </a:cxn>
                <a:cxn ang="0">
                  <a:pos x="60" y="62"/>
                </a:cxn>
                <a:cxn ang="0">
                  <a:pos x="62" y="92"/>
                </a:cxn>
                <a:cxn ang="0">
                  <a:pos x="68" y="105"/>
                </a:cxn>
                <a:cxn ang="0">
                  <a:pos x="71" y="126"/>
                </a:cxn>
                <a:cxn ang="0">
                  <a:pos x="57" y="93"/>
                </a:cxn>
                <a:cxn ang="0">
                  <a:pos x="35" y="78"/>
                </a:cxn>
                <a:cxn ang="0">
                  <a:pos x="5" y="83"/>
                </a:cxn>
                <a:cxn ang="0">
                  <a:pos x="8" y="102"/>
                </a:cxn>
                <a:cxn ang="0">
                  <a:pos x="41" y="114"/>
                </a:cxn>
                <a:cxn ang="0">
                  <a:pos x="57" y="135"/>
                </a:cxn>
                <a:cxn ang="0">
                  <a:pos x="71" y="135"/>
                </a:cxn>
                <a:cxn ang="0">
                  <a:pos x="78" y="150"/>
                </a:cxn>
                <a:cxn ang="0">
                  <a:pos x="96" y="179"/>
                </a:cxn>
                <a:cxn ang="0">
                  <a:pos x="81" y="126"/>
                </a:cxn>
                <a:cxn ang="0">
                  <a:pos x="80" y="93"/>
                </a:cxn>
                <a:cxn ang="0">
                  <a:pos x="71" y="63"/>
                </a:cxn>
                <a:cxn ang="0">
                  <a:pos x="63" y="41"/>
                </a:cxn>
                <a:cxn ang="0">
                  <a:pos x="57" y="20"/>
                </a:cxn>
                <a:cxn ang="0">
                  <a:pos x="48" y="2"/>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3" name="Freeform 63"/>
            <p:cNvSpPr>
              <a:spLocks/>
            </p:cNvSpPr>
            <p:nvPr/>
          </p:nvSpPr>
          <p:spPr bwMode="invGray">
            <a:xfrm>
              <a:off x="3943" y="3153"/>
              <a:ext cx="40" cy="132"/>
            </a:xfrm>
            <a:custGeom>
              <a:avLst/>
              <a:gdLst/>
              <a:ahLst/>
              <a:cxnLst>
                <a:cxn ang="0">
                  <a:pos x="6" y="0"/>
                </a:cxn>
                <a:cxn ang="0">
                  <a:pos x="0" y="25"/>
                </a:cxn>
                <a:cxn ang="0">
                  <a:pos x="9" y="54"/>
                </a:cxn>
                <a:cxn ang="0">
                  <a:pos x="18" y="94"/>
                </a:cxn>
                <a:cxn ang="0">
                  <a:pos x="34" y="129"/>
                </a:cxn>
                <a:cxn ang="0">
                  <a:pos x="54" y="175"/>
                </a:cxn>
                <a:cxn ang="0">
                  <a:pos x="40" y="115"/>
                </a:cxn>
                <a:cxn ang="0">
                  <a:pos x="34" y="93"/>
                </a:cxn>
                <a:cxn ang="0">
                  <a:pos x="28" y="61"/>
                </a:cxn>
                <a:cxn ang="0">
                  <a:pos x="25" y="46"/>
                </a:cxn>
                <a:cxn ang="0">
                  <a:pos x="16" y="37"/>
                </a:cxn>
                <a:cxn ang="0">
                  <a:pos x="6" y="0"/>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4" name="Freeform 64"/>
            <p:cNvSpPr>
              <a:spLocks/>
            </p:cNvSpPr>
            <p:nvPr/>
          </p:nvSpPr>
          <p:spPr bwMode="invGray">
            <a:xfrm>
              <a:off x="3988" y="3291"/>
              <a:ext cx="65" cy="53"/>
            </a:xfrm>
            <a:custGeom>
              <a:avLst/>
              <a:gdLst/>
              <a:ahLst/>
              <a:cxnLst>
                <a:cxn ang="0">
                  <a:pos x="2" y="0"/>
                </a:cxn>
                <a:cxn ang="0">
                  <a:pos x="8" y="34"/>
                </a:cxn>
                <a:cxn ang="0">
                  <a:pos x="23" y="43"/>
                </a:cxn>
                <a:cxn ang="0">
                  <a:pos x="48" y="49"/>
                </a:cxn>
                <a:cxn ang="0">
                  <a:pos x="62" y="57"/>
                </a:cxn>
                <a:cxn ang="0">
                  <a:pos x="74" y="66"/>
                </a:cxn>
                <a:cxn ang="0">
                  <a:pos x="86" y="69"/>
                </a:cxn>
                <a:cxn ang="0">
                  <a:pos x="72" y="39"/>
                </a:cxn>
                <a:cxn ang="0">
                  <a:pos x="63" y="22"/>
                </a:cxn>
                <a:cxn ang="0">
                  <a:pos x="36" y="24"/>
                </a:cxn>
                <a:cxn ang="0">
                  <a:pos x="24" y="19"/>
                </a:cxn>
                <a:cxn ang="0">
                  <a:pos x="6" y="0"/>
                </a:cxn>
                <a:cxn ang="0">
                  <a:pos x="2" y="0"/>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5" name="Freeform 65"/>
            <p:cNvSpPr>
              <a:spLocks/>
            </p:cNvSpPr>
            <p:nvPr/>
          </p:nvSpPr>
          <p:spPr bwMode="invGray">
            <a:xfrm>
              <a:off x="4092" y="3195"/>
              <a:ext cx="86" cy="118"/>
            </a:xfrm>
            <a:custGeom>
              <a:avLst/>
              <a:gdLst/>
              <a:ahLst/>
              <a:cxnLst>
                <a:cxn ang="0">
                  <a:pos x="98" y="0"/>
                </a:cxn>
                <a:cxn ang="0">
                  <a:pos x="75" y="10"/>
                </a:cxn>
                <a:cxn ang="0">
                  <a:pos x="23" y="15"/>
                </a:cxn>
                <a:cxn ang="0">
                  <a:pos x="14" y="33"/>
                </a:cxn>
                <a:cxn ang="0">
                  <a:pos x="11" y="61"/>
                </a:cxn>
                <a:cxn ang="0">
                  <a:pos x="14" y="75"/>
                </a:cxn>
                <a:cxn ang="0">
                  <a:pos x="3" y="88"/>
                </a:cxn>
                <a:cxn ang="0">
                  <a:pos x="14" y="109"/>
                </a:cxn>
                <a:cxn ang="0">
                  <a:pos x="23" y="124"/>
                </a:cxn>
                <a:cxn ang="0">
                  <a:pos x="15" y="144"/>
                </a:cxn>
                <a:cxn ang="0">
                  <a:pos x="24" y="156"/>
                </a:cxn>
                <a:cxn ang="0">
                  <a:pos x="42" y="144"/>
                </a:cxn>
                <a:cxn ang="0">
                  <a:pos x="50" y="93"/>
                </a:cxn>
                <a:cxn ang="0">
                  <a:pos x="56" y="126"/>
                </a:cxn>
                <a:cxn ang="0">
                  <a:pos x="65" y="145"/>
                </a:cxn>
                <a:cxn ang="0">
                  <a:pos x="62" y="112"/>
                </a:cxn>
                <a:cxn ang="0">
                  <a:pos x="72" y="73"/>
                </a:cxn>
                <a:cxn ang="0">
                  <a:pos x="69" y="51"/>
                </a:cxn>
                <a:cxn ang="0">
                  <a:pos x="54" y="60"/>
                </a:cxn>
                <a:cxn ang="0">
                  <a:pos x="35" y="54"/>
                </a:cxn>
                <a:cxn ang="0">
                  <a:pos x="41" y="36"/>
                </a:cxn>
                <a:cxn ang="0">
                  <a:pos x="62" y="34"/>
                </a:cxn>
                <a:cxn ang="0">
                  <a:pos x="78" y="39"/>
                </a:cxn>
                <a:cxn ang="0">
                  <a:pos x="98" y="30"/>
                </a:cxn>
                <a:cxn ang="0">
                  <a:pos x="111" y="13"/>
                </a:cxn>
                <a:cxn ang="0">
                  <a:pos x="98" y="0"/>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6" name="Freeform 66"/>
            <p:cNvSpPr>
              <a:spLocks/>
            </p:cNvSpPr>
            <p:nvPr/>
          </p:nvSpPr>
          <p:spPr bwMode="invGray">
            <a:xfrm>
              <a:off x="4064" y="2777"/>
              <a:ext cx="21" cy="70"/>
            </a:xfrm>
            <a:custGeom>
              <a:avLst/>
              <a:gdLst/>
              <a:ahLst/>
              <a:cxnLst>
                <a:cxn ang="0">
                  <a:pos x="12" y="0"/>
                </a:cxn>
                <a:cxn ang="0">
                  <a:pos x="0" y="16"/>
                </a:cxn>
                <a:cxn ang="0">
                  <a:pos x="6" y="37"/>
                </a:cxn>
                <a:cxn ang="0">
                  <a:pos x="1" y="61"/>
                </a:cxn>
                <a:cxn ang="0">
                  <a:pos x="16" y="94"/>
                </a:cxn>
                <a:cxn ang="0">
                  <a:pos x="30" y="82"/>
                </a:cxn>
                <a:cxn ang="0">
                  <a:pos x="22" y="61"/>
                </a:cxn>
                <a:cxn ang="0">
                  <a:pos x="12" y="0"/>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7" name="Freeform 67"/>
            <p:cNvSpPr>
              <a:spLocks/>
            </p:cNvSpPr>
            <p:nvPr/>
          </p:nvSpPr>
          <p:spPr bwMode="invGray">
            <a:xfrm>
              <a:off x="4078" y="2896"/>
              <a:ext cx="61" cy="118"/>
            </a:xfrm>
            <a:custGeom>
              <a:avLst/>
              <a:gdLst/>
              <a:ahLst/>
              <a:cxnLst>
                <a:cxn ang="0">
                  <a:pos x="12" y="2"/>
                </a:cxn>
                <a:cxn ang="0">
                  <a:pos x="0" y="20"/>
                </a:cxn>
                <a:cxn ang="0">
                  <a:pos x="8" y="49"/>
                </a:cxn>
                <a:cxn ang="0">
                  <a:pos x="6" y="107"/>
                </a:cxn>
                <a:cxn ang="0">
                  <a:pos x="17" y="103"/>
                </a:cxn>
                <a:cxn ang="0">
                  <a:pos x="20" y="115"/>
                </a:cxn>
                <a:cxn ang="0">
                  <a:pos x="29" y="122"/>
                </a:cxn>
                <a:cxn ang="0">
                  <a:pos x="38" y="140"/>
                </a:cxn>
                <a:cxn ang="0">
                  <a:pos x="48" y="128"/>
                </a:cxn>
                <a:cxn ang="0">
                  <a:pos x="65" y="134"/>
                </a:cxn>
                <a:cxn ang="0">
                  <a:pos x="63" y="109"/>
                </a:cxn>
                <a:cxn ang="0">
                  <a:pos x="48" y="104"/>
                </a:cxn>
                <a:cxn ang="0">
                  <a:pos x="39" y="91"/>
                </a:cxn>
                <a:cxn ang="0">
                  <a:pos x="33" y="73"/>
                </a:cxn>
                <a:cxn ang="0">
                  <a:pos x="41" y="53"/>
                </a:cxn>
                <a:cxn ang="0">
                  <a:pos x="35" y="35"/>
                </a:cxn>
                <a:cxn ang="0">
                  <a:pos x="42" y="20"/>
                </a:cxn>
                <a:cxn ang="0">
                  <a:pos x="29" y="4"/>
                </a:cxn>
                <a:cxn ang="0">
                  <a:pos x="18" y="7"/>
                </a:cxn>
                <a:cxn ang="0">
                  <a:pos x="12" y="2"/>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8" name="Freeform 68"/>
            <p:cNvSpPr>
              <a:spLocks/>
            </p:cNvSpPr>
            <p:nvPr/>
          </p:nvSpPr>
          <p:spPr bwMode="invGray">
            <a:xfrm>
              <a:off x="4121" y="3052"/>
              <a:ext cx="64" cy="79"/>
            </a:xfrm>
            <a:custGeom>
              <a:avLst/>
              <a:gdLst/>
              <a:ahLst/>
              <a:cxnLst>
                <a:cxn ang="0">
                  <a:pos x="52" y="0"/>
                </a:cxn>
                <a:cxn ang="0">
                  <a:pos x="44" y="18"/>
                </a:cxn>
                <a:cxn ang="0">
                  <a:pos x="32" y="30"/>
                </a:cxn>
                <a:cxn ang="0">
                  <a:pos x="16" y="35"/>
                </a:cxn>
                <a:cxn ang="0">
                  <a:pos x="8" y="48"/>
                </a:cxn>
                <a:cxn ang="0">
                  <a:pos x="4" y="74"/>
                </a:cxn>
                <a:cxn ang="0">
                  <a:pos x="13" y="71"/>
                </a:cxn>
                <a:cxn ang="0">
                  <a:pos x="25" y="62"/>
                </a:cxn>
                <a:cxn ang="0">
                  <a:pos x="34" y="69"/>
                </a:cxn>
                <a:cxn ang="0">
                  <a:pos x="58" y="99"/>
                </a:cxn>
                <a:cxn ang="0">
                  <a:pos x="71" y="72"/>
                </a:cxn>
                <a:cxn ang="0">
                  <a:pos x="85" y="68"/>
                </a:cxn>
                <a:cxn ang="0">
                  <a:pos x="74" y="39"/>
                </a:cxn>
                <a:cxn ang="0">
                  <a:pos x="52" y="0"/>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59" name="Freeform 69"/>
            <p:cNvSpPr>
              <a:spLocks/>
            </p:cNvSpPr>
            <p:nvPr/>
          </p:nvSpPr>
          <p:spPr bwMode="invGray">
            <a:xfrm>
              <a:off x="4197" y="3193"/>
              <a:ext cx="29" cy="48"/>
            </a:xfrm>
            <a:custGeom>
              <a:avLst/>
              <a:gdLst/>
              <a:ahLst/>
              <a:cxnLst>
                <a:cxn ang="0">
                  <a:pos x="6" y="27"/>
                </a:cxn>
                <a:cxn ang="0">
                  <a:pos x="26" y="66"/>
                </a:cxn>
                <a:cxn ang="0">
                  <a:pos x="30" y="52"/>
                </a:cxn>
                <a:cxn ang="0">
                  <a:pos x="38" y="40"/>
                </a:cxn>
                <a:cxn ang="0">
                  <a:pos x="30" y="25"/>
                </a:cxn>
                <a:cxn ang="0">
                  <a:pos x="20" y="13"/>
                </a:cxn>
                <a:cxn ang="0">
                  <a:pos x="11" y="1"/>
                </a:cxn>
                <a:cxn ang="0">
                  <a:pos x="2" y="12"/>
                </a:cxn>
                <a:cxn ang="0">
                  <a:pos x="6" y="2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0" name="Freeform 70"/>
            <p:cNvSpPr>
              <a:spLocks/>
            </p:cNvSpPr>
            <p:nvPr/>
          </p:nvSpPr>
          <p:spPr bwMode="invGray">
            <a:xfrm>
              <a:off x="4181" y="3275"/>
              <a:ext cx="18" cy="17"/>
            </a:xfrm>
            <a:custGeom>
              <a:avLst/>
              <a:gdLst/>
              <a:ahLst/>
              <a:cxnLst>
                <a:cxn ang="0">
                  <a:pos x="0" y="0"/>
                </a:cxn>
                <a:cxn ang="0">
                  <a:pos x="6" y="23"/>
                </a:cxn>
                <a:cxn ang="0">
                  <a:pos x="24" y="11"/>
                </a:cxn>
                <a:cxn ang="0">
                  <a:pos x="0" y="0"/>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1" name="Freeform 71"/>
            <p:cNvSpPr>
              <a:spLocks/>
            </p:cNvSpPr>
            <p:nvPr/>
          </p:nvSpPr>
          <p:spPr bwMode="invGray">
            <a:xfrm>
              <a:off x="4208" y="3265"/>
              <a:ext cx="45" cy="39"/>
            </a:xfrm>
            <a:custGeom>
              <a:avLst/>
              <a:gdLst/>
              <a:ahLst/>
              <a:cxnLst>
                <a:cxn ang="0">
                  <a:pos x="9" y="0"/>
                </a:cxn>
                <a:cxn ang="0">
                  <a:pos x="0" y="18"/>
                </a:cxn>
                <a:cxn ang="0">
                  <a:pos x="28" y="33"/>
                </a:cxn>
                <a:cxn ang="0">
                  <a:pos x="42" y="46"/>
                </a:cxn>
                <a:cxn ang="0">
                  <a:pos x="60" y="42"/>
                </a:cxn>
                <a:cxn ang="0">
                  <a:pos x="49" y="24"/>
                </a:cxn>
                <a:cxn ang="0">
                  <a:pos x="28" y="3"/>
                </a:cxn>
                <a:cxn ang="0">
                  <a:pos x="19" y="16"/>
                </a:cxn>
                <a:cxn ang="0">
                  <a:pos x="9" y="0"/>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2" name="Freeform 72"/>
            <p:cNvSpPr>
              <a:spLocks/>
            </p:cNvSpPr>
            <p:nvPr/>
          </p:nvSpPr>
          <p:spPr bwMode="invGray">
            <a:xfrm>
              <a:off x="4277" y="3335"/>
              <a:ext cx="24" cy="31"/>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3" name="Freeform 73"/>
            <p:cNvSpPr>
              <a:spLocks/>
            </p:cNvSpPr>
            <p:nvPr/>
          </p:nvSpPr>
          <p:spPr bwMode="invGray">
            <a:xfrm>
              <a:off x="4544" y="3293"/>
              <a:ext cx="46" cy="45"/>
            </a:xfrm>
            <a:custGeom>
              <a:avLst/>
              <a:gdLst/>
              <a:ahLst/>
              <a:cxnLst>
                <a:cxn ang="0">
                  <a:pos x="7" y="0"/>
                </a:cxn>
                <a:cxn ang="0">
                  <a:pos x="0" y="14"/>
                </a:cxn>
                <a:cxn ang="0">
                  <a:pos x="24" y="35"/>
                </a:cxn>
                <a:cxn ang="0">
                  <a:pos x="36" y="54"/>
                </a:cxn>
                <a:cxn ang="0">
                  <a:pos x="46" y="63"/>
                </a:cxn>
                <a:cxn ang="0">
                  <a:pos x="61" y="56"/>
                </a:cxn>
                <a:cxn ang="0">
                  <a:pos x="33" y="17"/>
                </a:cxn>
                <a:cxn ang="0">
                  <a:pos x="7" y="0"/>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4" name="Freeform 74"/>
            <p:cNvSpPr>
              <a:spLocks/>
            </p:cNvSpPr>
            <p:nvPr/>
          </p:nvSpPr>
          <p:spPr bwMode="invGray">
            <a:xfrm>
              <a:off x="4147" y="3351"/>
              <a:ext cx="46" cy="49"/>
            </a:xfrm>
            <a:custGeom>
              <a:avLst/>
              <a:gdLst/>
              <a:ahLst/>
              <a:cxnLst>
                <a:cxn ang="0">
                  <a:pos x="28" y="7"/>
                </a:cxn>
                <a:cxn ang="0">
                  <a:pos x="30" y="34"/>
                </a:cxn>
                <a:cxn ang="0">
                  <a:pos x="16" y="43"/>
                </a:cxn>
                <a:cxn ang="0">
                  <a:pos x="22" y="67"/>
                </a:cxn>
                <a:cxn ang="0">
                  <a:pos x="48" y="58"/>
                </a:cxn>
                <a:cxn ang="0">
                  <a:pos x="60" y="47"/>
                </a:cxn>
                <a:cxn ang="0">
                  <a:pos x="51" y="28"/>
                </a:cxn>
                <a:cxn ang="0">
                  <a:pos x="57" y="14"/>
                </a:cxn>
                <a:cxn ang="0">
                  <a:pos x="55" y="2"/>
                </a:cxn>
                <a:cxn ang="0">
                  <a:pos x="46" y="4"/>
                </a:cxn>
                <a:cxn ang="0">
                  <a:pos x="51" y="5"/>
                </a:cxn>
                <a:cxn ang="0">
                  <a:pos x="49" y="16"/>
                </a:cxn>
                <a:cxn ang="0">
                  <a:pos x="43" y="23"/>
                </a:cxn>
                <a:cxn ang="0">
                  <a:pos x="28" y="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5" name="Freeform 75"/>
            <p:cNvSpPr>
              <a:spLocks/>
            </p:cNvSpPr>
            <p:nvPr/>
          </p:nvSpPr>
          <p:spPr bwMode="invGray">
            <a:xfrm>
              <a:off x="4098" y="3371"/>
              <a:ext cx="32" cy="27"/>
            </a:xfrm>
            <a:custGeom>
              <a:avLst/>
              <a:gdLst/>
              <a:ahLst/>
              <a:cxnLst>
                <a:cxn ang="0">
                  <a:pos x="21" y="3"/>
                </a:cxn>
                <a:cxn ang="0">
                  <a:pos x="6" y="6"/>
                </a:cxn>
                <a:cxn ang="0">
                  <a:pos x="33" y="36"/>
                </a:cxn>
                <a:cxn ang="0">
                  <a:pos x="42" y="30"/>
                </a:cxn>
                <a:cxn ang="0">
                  <a:pos x="21" y="3"/>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6" name="Freeform 76"/>
            <p:cNvSpPr>
              <a:spLocks/>
            </p:cNvSpPr>
            <p:nvPr/>
          </p:nvSpPr>
          <p:spPr bwMode="invGray">
            <a:xfrm>
              <a:off x="4077" y="3342"/>
              <a:ext cx="24" cy="31"/>
            </a:xfrm>
            <a:custGeom>
              <a:avLst/>
              <a:gdLst/>
              <a:ahLst/>
              <a:cxnLst>
                <a:cxn ang="0">
                  <a:pos x="21" y="0"/>
                </a:cxn>
                <a:cxn ang="0">
                  <a:pos x="0" y="26"/>
                </a:cxn>
                <a:cxn ang="0">
                  <a:pos x="16" y="24"/>
                </a:cxn>
                <a:cxn ang="0">
                  <a:pos x="19" y="29"/>
                </a:cxn>
                <a:cxn ang="0">
                  <a:pos x="16" y="35"/>
                </a:cxn>
                <a:cxn ang="0">
                  <a:pos x="30" y="21"/>
                </a:cxn>
                <a:cxn ang="0">
                  <a:pos x="24" y="9"/>
                </a:cxn>
                <a:cxn ang="0">
                  <a:pos x="21" y="0"/>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7" name="Freeform 77"/>
            <p:cNvSpPr>
              <a:spLocks/>
            </p:cNvSpPr>
            <p:nvPr/>
          </p:nvSpPr>
          <p:spPr bwMode="invGray">
            <a:xfrm>
              <a:off x="4111" y="3351"/>
              <a:ext cx="33" cy="26"/>
            </a:xfrm>
            <a:custGeom>
              <a:avLst/>
              <a:gdLst/>
              <a:ahLst/>
              <a:cxnLst>
                <a:cxn ang="0">
                  <a:pos x="21" y="0"/>
                </a:cxn>
                <a:cxn ang="0">
                  <a:pos x="0" y="7"/>
                </a:cxn>
                <a:cxn ang="0">
                  <a:pos x="27" y="31"/>
                </a:cxn>
                <a:cxn ang="0">
                  <a:pos x="45" y="24"/>
                </a:cxn>
                <a:cxn ang="0">
                  <a:pos x="22" y="10"/>
                </a:cxn>
                <a:cxn ang="0">
                  <a:pos x="21" y="0"/>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8" name="Freeform 78"/>
            <p:cNvSpPr>
              <a:spLocks/>
            </p:cNvSpPr>
            <p:nvPr/>
          </p:nvSpPr>
          <p:spPr bwMode="invGray">
            <a:xfrm>
              <a:off x="4062" y="3021"/>
              <a:ext cx="27" cy="53"/>
            </a:xfrm>
            <a:custGeom>
              <a:avLst/>
              <a:gdLst/>
              <a:ahLst/>
              <a:cxnLst>
                <a:cxn ang="0">
                  <a:pos x="30" y="0"/>
                </a:cxn>
                <a:cxn ang="0">
                  <a:pos x="21" y="15"/>
                </a:cxn>
                <a:cxn ang="0">
                  <a:pos x="9" y="36"/>
                </a:cxn>
                <a:cxn ang="0">
                  <a:pos x="0" y="59"/>
                </a:cxn>
                <a:cxn ang="0">
                  <a:pos x="8" y="74"/>
                </a:cxn>
                <a:cxn ang="0">
                  <a:pos x="20" y="59"/>
                </a:cxn>
                <a:cxn ang="0">
                  <a:pos x="35" y="32"/>
                </a:cxn>
                <a:cxn ang="0">
                  <a:pos x="30" y="0"/>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69" name="Freeform 79"/>
            <p:cNvSpPr>
              <a:spLocks/>
            </p:cNvSpPr>
            <p:nvPr/>
          </p:nvSpPr>
          <p:spPr bwMode="invGray">
            <a:xfrm>
              <a:off x="4113" y="3012"/>
              <a:ext cx="19" cy="53"/>
            </a:xfrm>
            <a:custGeom>
              <a:avLst/>
              <a:gdLst/>
              <a:ahLst/>
              <a:cxnLst>
                <a:cxn ang="0">
                  <a:pos x="13" y="7"/>
                </a:cxn>
                <a:cxn ang="0">
                  <a:pos x="4" y="8"/>
                </a:cxn>
                <a:cxn ang="0">
                  <a:pos x="0" y="22"/>
                </a:cxn>
                <a:cxn ang="0">
                  <a:pos x="15" y="41"/>
                </a:cxn>
                <a:cxn ang="0">
                  <a:pos x="25" y="56"/>
                </a:cxn>
                <a:cxn ang="0">
                  <a:pos x="16" y="20"/>
                </a:cxn>
                <a:cxn ang="0">
                  <a:pos x="13" y="7"/>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0" name="Freeform 80"/>
            <p:cNvSpPr>
              <a:spLocks/>
            </p:cNvSpPr>
            <p:nvPr/>
          </p:nvSpPr>
          <p:spPr bwMode="invGray">
            <a:xfrm>
              <a:off x="4135" y="2995"/>
              <a:ext cx="9" cy="25"/>
            </a:xfrm>
            <a:custGeom>
              <a:avLst/>
              <a:gdLst/>
              <a:ahLst/>
              <a:cxnLst>
                <a:cxn ang="0">
                  <a:pos x="11" y="0"/>
                </a:cxn>
                <a:cxn ang="0">
                  <a:pos x="1" y="10"/>
                </a:cxn>
                <a:cxn ang="0">
                  <a:pos x="11" y="25"/>
                </a:cxn>
                <a:cxn ang="0">
                  <a:pos x="11" y="0"/>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1" name="Freeform 81"/>
            <p:cNvSpPr>
              <a:spLocks/>
            </p:cNvSpPr>
            <p:nvPr/>
          </p:nvSpPr>
          <p:spPr bwMode="invGray">
            <a:xfrm>
              <a:off x="4145" y="3007"/>
              <a:ext cx="21" cy="45"/>
            </a:xfrm>
            <a:custGeom>
              <a:avLst/>
              <a:gdLst/>
              <a:ahLst/>
              <a:cxnLst>
                <a:cxn ang="0">
                  <a:pos x="5" y="0"/>
                </a:cxn>
                <a:cxn ang="0">
                  <a:pos x="11" y="14"/>
                </a:cxn>
                <a:cxn ang="0">
                  <a:pos x="20" y="21"/>
                </a:cxn>
                <a:cxn ang="0">
                  <a:pos x="8" y="39"/>
                </a:cxn>
                <a:cxn ang="0">
                  <a:pos x="0" y="56"/>
                </a:cxn>
                <a:cxn ang="0">
                  <a:pos x="11" y="57"/>
                </a:cxn>
                <a:cxn ang="0">
                  <a:pos x="26" y="26"/>
                </a:cxn>
                <a:cxn ang="0">
                  <a:pos x="5" y="0"/>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2" name="Freeform 82"/>
            <p:cNvSpPr>
              <a:spLocks/>
            </p:cNvSpPr>
            <p:nvPr/>
          </p:nvSpPr>
          <p:spPr bwMode="invGray">
            <a:xfrm>
              <a:off x="3876" y="3076"/>
              <a:ext cx="12" cy="27"/>
            </a:xfrm>
            <a:custGeom>
              <a:avLst/>
              <a:gdLst/>
              <a:ahLst/>
              <a:cxnLst>
                <a:cxn ang="0">
                  <a:pos x="14" y="3"/>
                </a:cxn>
                <a:cxn ang="0">
                  <a:pos x="0" y="7"/>
                </a:cxn>
                <a:cxn ang="0">
                  <a:pos x="8" y="22"/>
                </a:cxn>
                <a:cxn ang="0">
                  <a:pos x="14" y="3"/>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3" name="Freeform 83"/>
            <p:cNvSpPr>
              <a:spLocks/>
            </p:cNvSpPr>
            <p:nvPr/>
          </p:nvSpPr>
          <p:spPr bwMode="invGray">
            <a:xfrm>
              <a:off x="3866" y="3052"/>
              <a:ext cx="10" cy="16"/>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4" name="Freeform 84"/>
            <p:cNvSpPr>
              <a:spLocks/>
            </p:cNvSpPr>
            <p:nvPr/>
          </p:nvSpPr>
          <p:spPr bwMode="invGray">
            <a:xfrm>
              <a:off x="3862" y="3036"/>
              <a:ext cx="12" cy="13"/>
            </a:xfrm>
            <a:custGeom>
              <a:avLst/>
              <a:gdLst/>
              <a:ahLst/>
              <a:cxnLst>
                <a:cxn ang="0">
                  <a:pos x="10" y="5"/>
                </a:cxn>
                <a:cxn ang="0">
                  <a:pos x="0" y="10"/>
                </a:cxn>
                <a:cxn ang="0">
                  <a:pos x="12" y="19"/>
                </a:cxn>
                <a:cxn ang="0">
                  <a:pos x="10" y="5"/>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5" name="Freeform 85"/>
            <p:cNvSpPr>
              <a:spLocks/>
            </p:cNvSpPr>
            <p:nvPr/>
          </p:nvSpPr>
          <p:spPr bwMode="invGray">
            <a:xfrm>
              <a:off x="3850" y="2995"/>
              <a:ext cx="11" cy="17"/>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6" name="Freeform 86"/>
            <p:cNvSpPr>
              <a:spLocks/>
            </p:cNvSpPr>
            <p:nvPr/>
          </p:nvSpPr>
          <p:spPr bwMode="invGray">
            <a:xfrm>
              <a:off x="3852" y="3020"/>
              <a:ext cx="16" cy="13"/>
            </a:xfrm>
            <a:custGeom>
              <a:avLst/>
              <a:gdLst/>
              <a:ahLst/>
              <a:cxnLst>
                <a:cxn ang="0">
                  <a:pos x="13" y="0"/>
                </a:cxn>
                <a:cxn ang="0">
                  <a:pos x="19" y="18"/>
                </a:cxn>
                <a:cxn ang="0">
                  <a:pos x="14" y="6"/>
                </a:cxn>
                <a:cxn ang="0">
                  <a:pos x="13" y="0"/>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7" name="Freeform 87"/>
            <p:cNvSpPr>
              <a:spLocks/>
            </p:cNvSpPr>
            <p:nvPr/>
          </p:nvSpPr>
          <p:spPr bwMode="invGray">
            <a:xfrm>
              <a:off x="4688" y="3643"/>
              <a:ext cx="45" cy="61"/>
            </a:xfrm>
            <a:custGeom>
              <a:avLst/>
              <a:gdLst/>
              <a:ahLst/>
              <a:cxnLst>
                <a:cxn ang="0">
                  <a:pos x="10" y="7"/>
                </a:cxn>
                <a:cxn ang="0">
                  <a:pos x="3" y="18"/>
                </a:cxn>
                <a:cxn ang="0">
                  <a:pos x="15" y="39"/>
                </a:cxn>
                <a:cxn ang="0">
                  <a:pos x="27" y="54"/>
                </a:cxn>
                <a:cxn ang="0">
                  <a:pos x="40" y="63"/>
                </a:cxn>
                <a:cxn ang="0">
                  <a:pos x="51" y="81"/>
                </a:cxn>
                <a:cxn ang="0">
                  <a:pos x="52" y="57"/>
                </a:cxn>
                <a:cxn ang="0">
                  <a:pos x="43" y="37"/>
                </a:cxn>
                <a:cxn ang="0">
                  <a:pos x="25" y="18"/>
                </a:cxn>
                <a:cxn ang="0">
                  <a:pos x="10" y="7"/>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8" name="Freeform 88"/>
            <p:cNvSpPr>
              <a:spLocks/>
            </p:cNvSpPr>
            <p:nvPr/>
          </p:nvSpPr>
          <p:spPr bwMode="invGray">
            <a:xfrm>
              <a:off x="4919" y="3593"/>
              <a:ext cx="53" cy="47"/>
            </a:xfrm>
            <a:custGeom>
              <a:avLst/>
              <a:gdLst/>
              <a:ahLst/>
              <a:cxnLst>
                <a:cxn ang="0">
                  <a:pos x="28" y="23"/>
                </a:cxn>
                <a:cxn ang="0">
                  <a:pos x="13" y="32"/>
                </a:cxn>
                <a:cxn ang="0">
                  <a:pos x="1" y="44"/>
                </a:cxn>
                <a:cxn ang="0">
                  <a:pos x="13" y="59"/>
                </a:cxn>
                <a:cxn ang="0">
                  <a:pos x="28" y="44"/>
                </a:cxn>
                <a:cxn ang="0">
                  <a:pos x="40" y="23"/>
                </a:cxn>
                <a:cxn ang="0">
                  <a:pos x="55" y="0"/>
                </a:cxn>
                <a:cxn ang="0">
                  <a:pos x="71" y="11"/>
                </a:cxn>
                <a:cxn ang="0">
                  <a:pos x="35" y="23"/>
                </a:cxn>
                <a:cxn ang="0">
                  <a:pos x="28" y="23"/>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79" name="Freeform 89"/>
            <p:cNvSpPr>
              <a:spLocks/>
            </p:cNvSpPr>
            <p:nvPr/>
          </p:nvSpPr>
          <p:spPr bwMode="invGray">
            <a:xfrm>
              <a:off x="4759" y="3569"/>
              <a:ext cx="17" cy="23"/>
            </a:xfrm>
            <a:custGeom>
              <a:avLst/>
              <a:gdLst/>
              <a:ahLst/>
              <a:cxnLst>
                <a:cxn ang="0">
                  <a:pos x="9" y="0"/>
                </a:cxn>
                <a:cxn ang="0">
                  <a:pos x="0" y="14"/>
                </a:cxn>
                <a:cxn ang="0">
                  <a:pos x="12" y="30"/>
                </a:cxn>
                <a:cxn ang="0">
                  <a:pos x="9" y="0"/>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0" name="Freeform 90"/>
            <p:cNvSpPr>
              <a:spLocks/>
            </p:cNvSpPr>
            <p:nvPr/>
          </p:nvSpPr>
          <p:spPr bwMode="invGray">
            <a:xfrm>
              <a:off x="4751" y="3547"/>
              <a:ext cx="20" cy="17"/>
            </a:xfrm>
            <a:custGeom>
              <a:avLst/>
              <a:gdLst/>
              <a:ahLst/>
              <a:cxnLst>
                <a:cxn ang="0">
                  <a:pos x="19" y="0"/>
                </a:cxn>
                <a:cxn ang="0">
                  <a:pos x="0" y="14"/>
                </a:cxn>
                <a:cxn ang="0">
                  <a:pos x="21" y="20"/>
                </a:cxn>
                <a:cxn ang="0">
                  <a:pos x="19" y="0"/>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1" name="Freeform 91"/>
            <p:cNvSpPr>
              <a:spLocks/>
            </p:cNvSpPr>
            <p:nvPr/>
          </p:nvSpPr>
          <p:spPr bwMode="invGray">
            <a:xfrm>
              <a:off x="4598" y="3351"/>
              <a:ext cx="24" cy="31"/>
            </a:xfrm>
            <a:custGeom>
              <a:avLst/>
              <a:gdLst/>
              <a:ahLst/>
              <a:cxnLst>
                <a:cxn ang="0">
                  <a:pos x="28" y="0"/>
                </a:cxn>
                <a:cxn ang="0">
                  <a:pos x="10" y="11"/>
                </a:cxn>
                <a:cxn ang="0">
                  <a:pos x="12" y="32"/>
                </a:cxn>
                <a:cxn ang="0">
                  <a:pos x="24" y="36"/>
                </a:cxn>
                <a:cxn ang="0">
                  <a:pos x="28" y="0"/>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2" name="Freeform 92"/>
            <p:cNvSpPr>
              <a:spLocks/>
            </p:cNvSpPr>
            <p:nvPr/>
          </p:nvSpPr>
          <p:spPr bwMode="invGray">
            <a:xfrm>
              <a:off x="4632" y="3395"/>
              <a:ext cx="26" cy="34"/>
            </a:xfrm>
            <a:custGeom>
              <a:avLst/>
              <a:gdLst/>
              <a:ahLst/>
              <a:cxnLst>
                <a:cxn ang="0">
                  <a:pos x="30" y="0"/>
                </a:cxn>
                <a:cxn ang="0">
                  <a:pos x="10" y="9"/>
                </a:cxn>
                <a:cxn ang="0">
                  <a:pos x="14" y="32"/>
                </a:cxn>
                <a:cxn ang="0">
                  <a:pos x="26" y="36"/>
                </a:cxn>
                <a:cxn ang="0">
                  <a:pos x="30" y="0"/>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3" name="Freeform 93"/>
            <p:cNvSpPr>
              <a:spLocks/>
            </p:cNvSpPr>
            <p:nvPr/>
          </p:nvSpPr>
          <p:spPr bwMode="invGray">
            <a:xfrm>
              <a:off x="4659" y="3459"/>
              <a:ext cx="28" cy="28"/>
            </a:xfrm>
            <a:custGeom>
              <a:avLst/>
              <a:gdLst/>
              <a:ahLst/>
              <a:cxnLst>
                <a:cxn ang="0">
                  <a:pos x="34" y="2"/>
                </a:cxn>
                <a:cxn ang="0">
                  <a:pos x="10" y="2"/>
                </a:cxn>
                <a:cxn ang="0">
                  <a:pos x="14" y="25"/>
                </a:cxn>
                <a:cxn ang="0">
                  <a:pos x="26" y="29"/>
                </a:cxn>
                <a:cxn ang="0">
                  <a:pos x="34" y="2"/>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4" name="Freeform 94"/>
            <p:cNvSpPr>
              <a:spLocks/>
            </p:cNvSpPr>
            <p:nvPr/>
          </p:nvSpPr>
          <p:spPr bwMode="invGray">
            <a:xfrm>
              <a:off x="4693" y="3448"/>
              <a:ext cx="28" cy="27"/>
            </a:xfrm>
            <a:custGeom>
              <a:avLst/>
              <a:gdLst/>
              <a:ahLst/>
              <a:cxnLst>
                <a:cxn ang="0">
                  <a:pos x="34" y="2"/>
                </a:cxn>
                <a:cxn ang="0">
                  <a:pos x="10" y="2"/>
                </a:cxn>
                <a:cxn ang="0">
                  <a:pos x="16" y="22"/>
                </a:cxn>
                <a:cxn ang="0">
                  <a:pos x="27" y="22"/>
                </a:cxn>
                <a:cxn ang="0">
                  <a:pos x="34" y="2"/>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5" name="Freeform 95"/>
            <p:cNvSpPr>
              <a:spLocks/>
            </p:cNvSpPr>
            <p:nvPr/>
          </p:nvSpPr>
          <p:spPr bwMode="invGray">
            <a:xfrm>
              <a:off x="4683" y="3414"/>
              <a:ext cx="27" cy="19"/>
            </a:xfrm>
            <a:custGeom>
              <a:avLst/>
              <a:gdLst/>
              <a:ahLst/>
              <a:cxnLst>
                <a:cxn ang="0">
                  <a:pos x="31" y="1"/>
                </a:cxn>
                <a:cxn ang="0">
                  <a:pos x="10" y="2"/>
                </a:cxn>
                <a:cxn ang="0">
                  <a:pos x="13" y="15"/>
                </a:cxn>
                <a:cxn ang="0">
                  <a:pos x="25" y="19"/>
                </a:cxn>
                <a:cxn ang="0">
                  <a:pos x="31" y="1"/>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6" name="Freeform 96"/>
            <p:cNvSpPr>
              <a:spLocks/>
            </p:cNvSpPr>
            <p:nvPr/>
          </p:nvSpPr>
          <p:spPr bwMode="invGray">
            <a:xfrm>
              <a:off x="4657" y="3388"/>
              <a:ext cx="26" cy="35"/>
            </a:xfrm>
            <a:custGeom>
              <a:avLst/>
              <a:gdLst/>
              <a:ahLst/>
              <a:cxnLst>
                <a:cxn ang="0">
                  <a:pos x="28" y="16"/>
                </a:cxn>
                <a:cxn ang="0">
                  <a:pos x="19" y="2"/>
                </a:cxn>
                <a:cxn ang="0">
                  <a:pos x="10" y="25"/>
                </a:cxn>
                <a:cxn ang="0">
                  <a:pos x="19" y="35"/>
                </a:cxn>
                <a:cxn ang="0">
                  <a:pos x="27" y="29"/>
                </a:cxn>
                <a:cxn ang="0">
                  <a:pos x="28" y="16"/>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7" name="Freeform 97"/>
            <p:cNvSpPr>
              <a:spLocks/>
            </p:cNvSpPr>
            <p:nvPr/>
          </p:nvSpPr>
          <p:spPr bwMode="invGray">
            <a:xfrm>
              <a:off x="4625" y="3372"/>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8" name="Freeform 98"/>
            <p:cNvSpPr>
              <a:spLocks/>
            </p:cNvSpPr>
            <p:nvPr/>
          </p:nvSpPr>
          <p:spPr bwMode="invGray">
            <a:xfrm>
              <a:off x="4665" y="3425"/>
              <a:ext cx="24" cy="26"/>
            </a:xfrm>
            <a:custGeom>
              <a:avLst/>
              <a:gdLst/>
              <a:ahLst/>
              <a:cxnLst>
                <a:cxn ang="0">
                  <a:pos x="22" y="10"/>
                </a:cxn>
                <a:cxn ang="0">
                  <a:pos x="10" y="2"/>
                </a:cxn>
                <a:cxn ang="0">
                  <a:pos x="12" y="23"/>
                </a:cxn>
                <a:cxn ang="0">
                  <a:pos x="24" y="27"/>
                </a:cxn>
                <a:cxn ang="0">
                  <a:pos x="22" y="10"/>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89" name="Freeform 99"/>
            <p:cNvSpPr>
              <a:spLocks/>
            </p:cNvSpPr>
            <p:nvPr/>
          </p:nvSpPr>
          <p:spPr bwMode="invGray">
            <a:xfrm>
              <a:off x="3055" y="2051"/>
              <a:ext cx="141" cy="109"/>
            </a:xfrm>
            <a:custGeom>
              <a:avLst/>
              <a:gdLst/>
              <a:ahLst/>
              <a:cxnLst>
                <a:cxn ang="0">
                  <a:pos x="171" y="4"/>
                </a:cxn>
                <a:cxn ang="0">
                  <a:pos x="185" y="4"/>
                </a:cxn>
                <a:cxn ang="0">
                  <a:pos x="189" y="16"/>
                </a:cxn>
                <a:cxn ang="0">
                  <a:pos x="187" y="24"/>
                </a:cxn>
                <a:cxn ang="0">
                  <a:pos x="131" y="44"/>
                </a:cxn>
                <a:cxn ang="0">
                  <a:pos x="109" y="58"/>
                </a:cxn>
                <a:cxn ang="0">
                  <a:pos x="97" y="62"/>
                </a:cxn>
                <a:cxn ang="0">
                  <a:pos x="71" y="82"/>
                </a:cxn>
                <a:cxn ang="0">
                  <a:pos x="75" y="92"/>
                </a:cxn>
                <a:cxn ang="0">
                  <a:pos x="83" y="116"/>
                </a:cxn>
                <a:cxn ang="0">
                  <a:pos x="107" y="126"/>
                </a:cxn>
                <a:cxn ang="0">
                  <a:pos x="93" y="140"/>
                </a:cxn>
                <a:cxn ang="0">
                  <a:pos x="83" y="130"/>
                </a:cxn>
                <a:cxn ang="0">
                  <a:pos x="71" y="134"/>
                </a:cxn>
                <a:cxn ang="0">
                  <a:pos x="21" y="122"/>
                </a:cxn>
                <a:cxn ang="0">
                  <a:pos x="19" y="106"/>
                </a:cxn>
                <a:cxn ang="0">
                  <a:pos x="47" y="90"/>
                </a:cxn>
                <a:cxn ang="0">
                  <a:pos x="51" y="76"/>
                </a:cxn>
                <a:cxn ang="0">
                  <a:pos x="47" y="64"/>
                </a:cxn>
                <a:cxn ang="0">
                  <a:pos x="73" y="46"/>
                </a:cxn>
                <a:cxn ang="0">
                  <a:pos x="97" y="36"/>
                </a:cxn>
                <a:cxn ang="0">
                  <a:pos x="113" y="24"/>
                </a:cxn>
                <a:cxn ang="0">
                  <a:pos x="171" y="4"/>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0" name="Freeform 100"/>
            <p:cNvSpPr>
              <a:spLocks/>
            </p:cNvSpPr>
            <p:nvPr/>
          </p:nvSpPr>
          <p:spPr bwMode="invGray">
            <a:xfrm>
              <a:off x="3139" y="2155"/>
              <a:ext cx="39" cy="12"/>
            </a:xfrm>
            <a:custGeom>
              <a:avLst/>
              <a:gdLst/>
              <a:ahLst/>
              <a:cxnLst>
                <a:cxn ang="0">
                  <a:pos x="24" y="0"/>
                </a:cxn>
                <a:cxn ang="0">
                  <a:pos x="12" y="2"/>
                </a:cxn>
                <a:cxn ang="0">
                  <a:pos x="32" y="16"/>
                </a:cxn>
                <a:cxn ang="0">
                  <a:pos x="44" y="14"/>
                </a:cxn>
                <a:cxn ang="0">
                  <a:pos x="24" y="0"/>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1" name="Freeform 101"/>
            <p:cNvSpPr>
              <a:spLocks/>
            </p:cNvSpPr>
            <p:nvPr/>
          </p:nvSpPr>
          <p:spPr bwMode="invGray">
            <a:xfrm>
              <a:off x="3344" y="1998"/>
              <a:ext cx="42" cy="28"/>
            </a:xfrm>
            <a:custGeom>
              <a:avLst/>
              <a:gdLst/>
              <a:ahLst/>
              <a:cxnLst>
                <a:cxn ang="0">
                  <a:pos x="57" y="4"/>
                </a:cxn>
                <a:cxn ang="0">
                  <a:pos x="25" y="24"/>
                </a:cxn>
                <a:cxn ang="0">
                  <a:pos x="11" y="34"/>
                </a:cxn>
                <a:cxn ang="0">
                  <a:pos x="9" y="4"/>
                </a:cxn>
                <a:cxn ang="0">
                  <a:pos x="21" y="0"/>
                </a:cxn>
                <a:cxn ang="0">
                  <a:pos x="57" y="4"/>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2" name="Freeform 102"/>
            <p:cNvSpPr>
              <a:spLocks/>
            </p:cNvSpPr>
            <p:nvPr/>
          </p:nvSpPr>
          <p:spPr bwMode="invGray">
            <a:xfrm>
              <a:off x="3374" y="2012"/>
              <a:ext cx="50" cy="18"/>
            </a:xfrm>
            <a:custGeom>
              <a:avLst/>
              <a:gdLst/>
              <a:ahLst/>
              <a:cxnLst>
                <a:cxn ang="0">
                  <a:pos x="29" y="0"/>
                </a:cxn>
                <a:cxn ang="0">
                  <a:pos x="11" y="6"/>
                </a:cxn>
                <a:cxn ang="0">
                  <a:pos x="57" y="26"/>
                </a:cxn>
                <a:cxn ang="0">
                  <a:pos x="63" y="24"/>
                </a:cxn>
                <a:cxn ang="0">
                  <a:pos x="29" y="0"/>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3" name="Freeform 103"/>
            <p:cNvSpPr>
              <a:spLocks/>
            </p:cNvSpPr>
            <p:nvPr/>
          </p:nvSpPr>
          <p:spPr bwMode="invGray">
            <a:xfrm>
              <a:off x="3428" y="2014"/>
              <a:ext cx="50" cy="31"/>
            </a:xfrm>
            <a:custGeom>
              <a:avLst/>
              <a:gdLst/>
              <a:ahLst/>
              <a:cxnLst>
                <a:cxn ang="0">
                  <a:pos x="50" y="9"/>
                </a:cxn>
                <a:cxn ang="0">
                  <a:pos x="26" y="9"/>
                </a:cxn>
                <a:cxn ang="0">
                  <a:pos x="10" y="9"/>
                </a:cxn>
                <a:cxn ang="0">
                  <a:pos x="8" y="35"/>
                </a:cxn>
                <a:cxn ang="0">
                  <a:pos x="32" y="43"/>
                </a:cxn>
                <a:cxn ang="0">
                  <a:pos x="62" y="27"/>
                </a:cxn>
                <a:cxn ang="0">
                  <a:pos x="50" y="9"/>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4" name="Freeform 104"/>
            <p:cNvSpPr>
              <a:spLocks/>
            </p:cNvSpPr>
            <p:nvPr/>
          </p:nvSpPr>
          <p:spPr bwMode="invGray">
            <a:xfrm>
              <a:off x="3777" y="2042"/>
              <a:ext cx="88" cy="31"/>
            </a:xfrm>
            <a:custGeom>
              <a:avLst/>
              <a:gdLst/>
              <a:ahLst/>
              <a:cxnLst>
                <a:cxn ang="0">
                  <a:pos x="14" y="0"/>
                </a:cxn>
                <a:cxn ang="0">
                  <a:pos x="8" y="16"/>
                </a:cxn>
                <a:cxn ang="0">
                  <a:pos x="50" y="30"/>
                </a:cxn>
                <a:cxn ang="0">
                  <a:pos x="76" y="36"/>
                </a:cxn>
                <a:cxn ang="0">
                  <a:pos x="112" y="22"/>
                </a:cxn>
                <a:cxn ang="0">
                  <a:pos x="78" y="4"/>
                </a:cxn>
                <a:cxn ang="0">
                  <a:pos x="14" y="0"/>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5" name="Freeform 105"/>
            <p:cNvSpPr>
              <a:spLocks/>
            </p:cNvSpPr>
            <p:nvPr/>
          </p:nvSpPr>
          <p:spPr bwMode="invGray">
            <a:xfrm>
              <a:off x="3867" y="2042"/>
              <a:ext cx="44" cy="26"/>
            </a:xfrm>
            <a:custGeom>
              <a:avLst/>
              <a:gdLst/>
              <a:ahLst/>
              <a:cxnLst>
                <a:cxn ang="0">
                  <a:pos x="32" y="4"/>
                </a:cxn>
                <a:cxn ang="0">
                  <a:pos x="62" y="10"/>
                </a:cxn>
                <a:cxn ang="0">
                  <a:pos x="30" y="32"/>
                </a:cxn>
                <a:cxn ang="0">
                  <a:pos x="6" y="22"/>
                </a:cxn>
                <a:cxn ang="0">
                  <a:pos x="32" y="4"/>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6" name="Freeform 106"/>
            <p:cNvSpPr>
              <a:spLocks/>
            </p:cNvSpPr>
            <p:nvPr/>
          </p:nvSpPr>
          <p:spPr bwMode="invGray">
            <a:xfrm>
              <a:off x="3846" y="2070"/>
              <a:ext cx="37" cy="17"/>
            </a:xfrm>
            <a:custGeom>
              <a:avLst/>
              <a:gdLst/>
              <a:ahLst/>
              <a:cxnLst>
                <a:cxn ang="0">
                  <a:pos x="20" y="1"/>
                </a:cxn>
                <a:cxn ang="0">
                  <a:pos x="6" y="5"/>
                </a:cxn>
                <a:cxn ang="0">
                  <a:pos x="38" y="23"/>
                </a:cxn>
                <a:cxn ang="0">
                  <a:pos x="20" y="1"/>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7" name="Freeform 107"/>
            <p:cNvSpPr>
              <a:spLocks/>
            </p:cNvSpPr>
            <p:nvPr/>
          </p:nvSpPr>
          <p:spPr bwMode="invGray">
            <a:xfrm>
              <a:off x="4098" y="2294"/>
              <a:ext cx="74" cy="114"/>
            </a:xfrm>
            <a:custGeom>
              <a:avLst/>
              <a:gdLst/>
              <a:ahLst/>
              <a:cxnLst>
                <a:cxn ang="0">
                  <a:pos x="6" y="0"/>
                </a:cxn>
                <a:cxn ang="0">
                  <a:pos x="0" y="18"/>
                </a:cxn>
                <a:cxn ang="0">
                  <a:pos x="14" y="42"/>
                </a:cxn>
                <a:cxn ang="0">
                  <a:pos x="32" y="72"/>
                </a:cxn>
                <a:cxn ang="0">
                  <a:pos x="36" y="104"/>
                </a:cxn>
                <a:cxn ang="0">
                  <a:pos x="80" y="152"/>
                </a:cxn>
                <a:cxn ang="0">
                  <a:pos x="86" y="124"/>
                </a:cxn>
                <a:cxn ang="0">
                  <a:pos x="74" y="102"/>
                </a:cxn>
                <a:cxn ang="0">
                  <a:pos x="62" y="92"/>
                </a:cxn>
                <a:cxn ang="0">
                  <a:pos x="52" y="74"/>
                </a:cxn>
                <a:cxn ang="0">
                  <a:pos x="42" y="44"/>
                </a:cxn>
                <a:cxn ang="0">
                  <a:pos x="4" y="12"/>
                </a:cxn>
                <a:cxn ang="0">
                  <a:pos x="6" y="0"/>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8" name="Freeform 108"/>
            <p:cNvSpPr>
              <a:spLocks/>
            </p:cNvSpPr>
            <p:nvPr/>
          </p:nvSpPr>
          <p:spPr bwMode="invGray">
            <a:xfrm>
              <a:off x="4159" y="2412"/>
              <a:ext cx="55" cy="80"/>
            </a:xfrm>
            <a:custGeom>
              <a:avLst/>
              <a:gdLst/>
              <a:ahLst/>
              <a:cxnLst>
                <a:cxn ang="0">
                  <a:pos x="64" y="22"/>
                </a:cxn>
                <a:cxn ang="0">
                  <a:pos x="74" y="40"/>
                </a:cxn>
                <a:cxn ang="0">
                  <a:pos x="30" y="84"/>
                </a:cxn>
                <a:cxn ang="0">
                  <a:pos x="32" y="100"/>
                </a:cxn>
                <a:cxn ang="0">
                  <a:pos x="20" y="94"/>
                </a:cxn>
                <a:cxn ang="0">
                  <a:pos x="6" y="84"/>
                </a:cxn>
                <a:cxn ang="0">
                  <a:pos x="0" y="82"/>
                </a:cxn>
                <a:cxn ang="0">
                  <a:pos x="10" y="58"/>
                </a:cxn>
                <a:cxn ang="0">
                  <a:pos x="12" y="52"/>
                </a:cxn>
                <a:cxn ang="0">
                  <a:pos x="2" y="24"/>
                </a:cxn>
                <a:cxn ang="0">
                  <a:pos x="4" y="14"/>
                </a:cxn>
                <a:cxn ang="0">
                  <a:pos x="26" y="22"/>
                </a:cxn>
                <a:cxn ang="0">
                  <a:pos x="36" y="36"/>
                </a:cxn>
                <a:cxn ang="0">
                  <a:pos x="64" y="22"/>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99" name="Freeform 109"/>
            <p:cNvSpPr>
              <a:spLocks/>
            </p:cNvSpPr>
            <p:nvPr/>
          </p:nvSpPr>
          <p:spPr bwMode="invGray">
            <a:xfrm>
              <a:off x="4123" y="2492"/>
              <a:ext cx="109" cy="192"/>
            </a:xfrm>
            <a:custGeom>
              <a:avLst/>
              <a:gdLst/>
              <a:ahLst/>
              <a:cxnLst>
                <a:cxn ang="0">
                  <a:pos x="82" y="100"/>
                </a:cxn>
                <a:cxn ang="0">
                  <a:pos x="66" y="106"/>
                </a:cxn>
                <a:cxn ang="0">
                  <a:pos x="64" y="132"/>
                </a:cxn>
                <a:cxn ang="0">
                  <a:pos x="22" y="146"/>
                </a:cxn>
                <a:cxn ang="0">
                  <a:pos x="8" y="168"/>
                </a:cxn>
                <a:cxn ang="0">
                  <a:pos x="20" y="182"/>
                </a:cxn>
                <a:cxn ang="0">
                  <a:pos x="8" y="198"/>
                </a:cxn>
                <a:cxn ang="0">
                  <a:pos x="24" y="252"/>
                </a:cxn>
                <a:cxn ang="0">
                  <a:pos x="28" y="214"/>
                </a:cxn>
                <a:cxn ang="0">
                  <a:pos x="22" y="192"/>
                </a:cxn>
                <a:cxn ang="0">
                  <a:pos x="42" y="176"/>
                </a:cxn>
                <a:cxn ang="0">
                  <a:pos x="52" y="158"/>
                </a:cxn>
                <a:cxn ang="0">
                  <a:pos x="66" y="174"/>
                </a:cxn>
                <a:cxn ang="0">
                  <a:pos x="44" y="190"/>
                </a:cxn>
                <a:cxn ang="0">
                  <a:pos x="56" y="200"/>
                </a:cxn>
                <a:cxn ang="0">
                  <a:pos x="68" y="178"/>
                </a:cxn>
                <a:cxn ang="0">
                  <a:pos x="84" y="184"/>
                </a:cxn>
                <a:cxn ang="0">
                  <a:pos x="104" y="148"/>
                </a:cxn>
                <a:cxn ang="0">
                  <a:pos x="114" y="156"/>
                </a:cxn>
                <a:cxn ang="0">
                  <a:pos x="136" y="148"/>
                </a:cxn>
                <a:cxn ang="0">
                  <a:pos x="146" y="130"/>
                </a:cxn>
                <a:cxn ang="0">
                  <a:pos x="142" y="110"/>
                </a:cxn>
                <a:cxn ang="0">
                  <a:pos x="134" y="98"/>
                </a:cxn>
                <a:cxn ang="0">
                  <a:pos x="122" y="40"/>
                </a:cxn>
                <a:cxn ang="0">
                  <a:pos x="94" y="0"/>
                </a:cxn>
                <a:cxn ang="0">
                  <a:pos x="78" y="12"/>
                </a:cxn>
                <a:cxn ang="0">
                  <a:pos x="96" y="34"/>
                </a:cxn>
                <a:cxn ang="0">
                  <a:pos x="96" y="64"/>
                </a:cxn>
                <a:cxn ang="0">
                  <a:pos x="82" y="100"/>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0" name="Freeform 110"/>
            <p:cNvSpPr>
              <a:spLocks/>
            </p:cNvSpPr>
            <p:nvPr/>
          </p:nvSpPr>
          <p:spPr bwMode="invGray">
            <a:xfrm>
              <a:off x="3062" y="1989"/>
              <a:ext cx="50" cy="31"/>
            </a:xfrm>
            <a:custGeom>
              <a:avLst/>
              <a:gdLst/>
              <a:ahLst/>
              <a:cxnLst>
                <a:cxn ang="0">
                  <a:pos x="59" y="0"/>
                </a:cxn>
                <a:cxn ang="0">
                  <a:pos x="65" y="20"/>
                </a:cxn>
                <a:cxn ang="0">
                  <a:pos x="41" y="24"/>
                </a:cxn>
                <a:cxn ang="0">
                  <a:pos x="31" y="40"/>
                </a:cxn>
                <a:cxn ang="0">
                  <a:pos x="7" y="38"/>
                </a:cxn>
                <a:cxn ang="0">
                  <a:pos x="1" y="36"/>
                </a:cxn>
                <a:cxn ang="0">
                  <a:pos x="33" y="20"/>
                </a:cxn>
                <a:cxn ang="0">
                  <a:pos x="59" y="0"/>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1" name="Freeform 111"/>
            <p:cNvSpPr>
              <a:spLocks/>
            </p:cNvSpPr>
            <p:nvPr/>
          </p:nvSpPr>
          <p:spPr bwMode="invGray">
            <a:xfrm>
              <a:off x="2955" y="1998"/>
              <a:ext cx="19" cy="22"/>
            </a:xfrm>
            <a:custGeom>
              <a:avLst/>
              <a:gdLst/>
              <a:ahLst/>
              <a:cxnLst>
                <a:cxn ang="0">
                  <a:pos x="18" y="0"/>
                </a:cxn>
                <a:cxn ang="0">
                  <a:pos x="0" y="18"/>
                </a:cxn>
                <a:cxn ang="0">
                  <a:pos x="18" y="26"/>
                </a:cxn>
                <a:cxn ang="0">
                  <a:pos x="18" y="0"/>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2" name="Freeform 112"/>
            <p:cNvSpPr>
              <a:spLocks/>
            </p:cNvSpPr>
            <p:nvPr/>
          </p:nvSpPr>
          <p:spPr bwMode="invGray">
            <a:xfrm>
              <a:off x="2979" y="1996"/>
              <a:ext cx="37" cy="27"/>
            </a:xfrm>
            <a:custGeom>
              <a:avLst/>
              <a:gdLst/>
              <a:ahLst/>
              <a:cxnLst>
                <a:cxn ang="0">
                  <a:pos x="14" y="6"/>
                </a:cxn>
                <a:cxn ang="0">
                  <a:pos x="0" y="18"/>
                </a:cxn>
                <a:cxn ang="0">
                  <a:pos x="6" y="32"/>
                </a:cxn>
                <a:cxn ang="0">
                  <a:pos x="18" y="36"/>
                </a:cxn>
                <a:cxn ang="0">
                  <a:pos x="40" y="26"/>
                </a:cxn>
                <a:cxn ang="0">
                  <a:pos x="14" y="6"/>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3" name="Freeform 113"/>
            <p:cNvSpPr>
              <a:spLocks/>
            </p:cNvSpPr>
            <p:nvPr/>
          </p:nvSpPr>
          <p:spPr bwMode="invGray">
            <a:xfrm>
              <a:off x="3040" y="1987"/>
              <a:ext cx="20" cy="16"/>
            </a:xfrm>
            <a:custGeom>
              <a:avLst/>
              <a:gdLst/>
              <a:ahLst/>
              <a:cxnLst>
                <a:cxn ang="0">
                  <a:pos x="11" y="0"/>
                </a:cxn>
                <a:cxn ang="0">
                  <a:pos x="3" y="12"/>
                </a:cxn>
                <a:cxn ang="0">
                  <a:pos x="19" y="22"/>
                </a:cxn>
                <a:cxn ang="0">
                  <a:pos x="11" y="0"/>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4" name="Freeform 114"/>
            <p:cNvSpPr>
              <a:spLocks/>
            </p:cNvSpPr>
            <p:nvPr/>
          </p:nvSpPr>
          <p:spPr bwMode="invGray">
            <a:xfrm>
              <a:off x="3022" y="2005"/>
              <a:ext cx="15" cy="13"/>
            </a:xfrm>
            <a:custGeom>
              <a:avLst/>
              <a:gdLst/>
              <a:ahLst/>
              <a:cxnLst>
                <a:cxn ang="0">
                  <a:pos x="11" y="0"/>
                </a:cxn>
                <a:cxn ang="0">
                  <a:pos x="9" y="18"/>
                </a:cxn>
                <a:cxn ang="0">
                  <a:pos x="11" y="0"/>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5" name="Freeform 115"/>
            <p:cNvSpPr>
              <a:spLocks/>
            </p:cNvSpPr>
            <p:nvPr/>
          </p:nvSpPr>
          <p:spPr bwMode="invGray">
            <a:xfrm>
              <a:off x="4162" y="2021"/>
              <a:ext cx="18" cy="32"/>
            </a:xfrm>
            <a:custGeom>
              <a:avLst/>
              <a:gdLst/>
              <a:ahLst/>
              <a:cxnLst>
                <a:cxn ang="0">
                  <a:pos x="24" y="0"/>
                </a:cxn>
                <a:cxn ang="0">
                  <a:pos x="8" y="16"/>
                </a:cxn>
                <a:cxn ang="0">
                  <a:pos x="0" y="34"/>
                </a:cxn>
                <a:cxn ang="0">
                  <a:pos x="16" y="40"/>
                </a:cxn>
                <a:cxn ang="0">
                  <a:pos x="24" y="0"/>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6" name="Freeform 116"/>
            <p:cNvSpPr>
              <a:spLocks/>
            </p:cNvSpPr>
            <p:nvPr/>
          </p:nvSpPr>
          <p:spPr bwMode="invGray">
            <a:xfrm>
              <a:off x="3278" y="3473"/>
              <a:ext cx="31" cy="16"/>
            </a:xfrm>
            <a:custGeom>
              <a:avLst/>
              <a:gdLst/>
              <a:ahLst/>
              <a:cxnLst>
                <a:cxn ang="0">
                  <a:pos x="30" y="0"/>
                </a:cxn>
                <a:cxn ang="0">
                  <a:pos x="26" y="24"/>
                </a:cxn>
                <a:cxn ang="0">
                  <a:pos x="30" y="0"/>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7" name="Freeform 117"/>
            <p:cNvSpPr>
              <a:spLocks/>
            </p:cNvSpPr>
            <p:nvPr/>
          </p:nvSpPr>
          <p:spPr bwMode="invGray">
            <a:xfrm>
              <a:off x="3318" y="3467"/>
              <a:ext cx="10"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8" name="Freeform 118"/>
            <p:cNvSpPr>
              <a:spLocks/>
            </p:cNvSpPr>
            <p:nvPr/>
          </p:nvSpPr>
          <p:spPr bwMode="invGray">
            <a:xfrm>
              <a:off x="3251" y="3311"/>
              <a:ext cx="9"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09" name="Freeform 119"/>
            <p:cNvSpPr>
              <a:spLocks/>
            </p:cNvSpPr>
            <p:nvPr/>
          </p:nvSpPr>
          <p:spPr bwMode="invGray">
            <a:xfrm>
              <a:off x="3311" y="3239"/>
              <a:ext cx="11" cy="18"/>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0" name="Freeform 120"/>
            <p:cNvSpPr>
              <a:spLocks/>
            </p:cNvSpPr>
            <p:nvPr/>
          </p:nvSpPr>
          <p:spPr bwMode="invGray">
            <a:xfrm>
              <a:off x="3287" y="3237"/>
              <a:ext cx="11" cy="18"/>
            </a:xfrm>
            <a:custGeom>
              <a:avLst/>
              <a:gdLst/>
              <a:ahLst/>
              <a:cxnLst>
                <a:cxn ang="0">
                  <a:pos x="6" y="0"/>
                </a:cxn>
                <a:cxn ang="0">
                  <a:pos x="0" y="13"/>
                </a:cxn>
                <a:cxn ang="0">
                  <a:pos x="12" y="24"/>
                </a:cxn>
                <a:cxn ang="0">
                  <a:pos x="6" y="0"/>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1" name="Freeform 121"/>
            <p:cNvSpPr>
              <a:spLocks/>
            </p:cNvSpPr>
            <p:nvPr/>
          </p:nvSpPr>
          <p:spPr bwMode="invGray">
            <a:xfrm>
              <a:off x="3276" y="3259"/>
              <a:ext cx="9" cy="16"/>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2" name="Freeform 122"/>
            <p:cNvSpPr>
              <a:spLocks/>
            </p:cNvSpPr>
            <p:nvPr/>
          </p:nvSpPr>
          <p:spPr bwMode="invGray">
            <a:xfrm>
              <a:off x="3251" y="3294"/>
              <a:ext cx="9" cy="13"/>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3" name="Freeform 123"/>
            <p:cNvSpPr>
              <a:spLocks/>
            </p:cNvSpPr>
            <p:nvPr/>
          </p:nvSpPr>
          <p:spPr bwMode="invGray">
            <a:xfrm>
              <a:off x="3270" y="3282"/>
              <a:ext cx="9"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4" name="Freeform 124"/>
            <p:cNvSpPr>
              <a:spLocks/>
            </p:cNvSpPr>
            <p:nvPr/>
          </p:nvSpPr>
          <p:spPr bwMode="invGray">
            <a:xfrm>
              <a:off x="2537" y="2293"/>
              <a:ext cx="10" cy="17"/>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5" name="Freeform 125"/>
            <p:cNvSpPr>
              <a:spLocks/>
            </p:cNvSpPr>
            <p:nvPr/>
          </p:nvSpPr>
          <p:spPr bwMode="invGray">
            <a:xfrm>
              <a:off x="2476" y="2258"/>
              <a:ext cx="9" cy="14"/>
            </a:xfrm>
            <a:custGeom>
              <a:avLst/>
              <a:gdLst/>
              <a:ahLst/>
              <a:cxnLst>
                <a:cxn ang="0">
                  <a:pos x="10" y="5"/>
                </a:cxn>
                <a:cxn ang="0">
                  <a:pos x="1" y="11"/>
                </a:cxn>
                <a:cxn ang="0">
                  <a:pos x="9" y="20"/>
                </a:cxn>
                <a:cxn ang="0">
                  <a:pos x="10" y="5"/>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sp>
          <p:nvSpPr>
            <p:cNvPr id="116" name="Freeform 126"/>
            <p:cNvSpPr>
              <a:spLocks/>
            </p:cNvSpPr>
            <p:nvPr/>
          </p:nvSpPr>
          <p:spPr bwMode="invGray">
            <a:xfrm>
              <a:off x="2238" y="2042"/>
              <a:ext cx="2059" cy="1645"/>
            </a:xfrm>
            <a:custGeom>
              <a:avLst/>
              <a:gdLst/>
              <a:ahLst/>
              <a:cxnLst>
                <a:cxn ang="0">
                  <a:pos x="452" y="653"/>
                </a:cxn>
                <a:cxn ang="0">
                  <a:pos x="333" y="595"/>
                </a:cxn>
                <a:cxn ang="0">
                  <a:pos x="158" y="645"/>
                </a:cxn>
                <a:cxn ang="0">
                  <a:pos x="46" y="759"/>
                </a:cxn>
                <a:cxn ang="0">
                  <a:pos x="12" y="941"/>
                </a:cxn>
                <a:cxn ang="0">
                  <a:pos x="146" y="1059"/>
                </a:cxn>
                <a:cxn ang="0">
                  <a:pos x="308" y="1041"/>
                </a:cxn>
                <a:cxn ang="0">
                  <a:pos x="396" y="1138"/>
                </a:cxn>
                <a:cxn ang="0">
                  <a:pos x="452" y="1447"/>
                </a:cxn>
                <a:cxn ang="0">
                  <a:pos x="497" y="1628"/>
                </a:cxn>
                <a:cxn ang="0">
                  <a:pos x="704" y="1574"/>
                </a:cxn>
                <a:cxn ang="0">
                  <a:pos x="817" y="1380"/>
                </a:cxn>
                <a:cxn ang="0">
                  <a:pos x="885" y="1153"/>
                </a:cxn>
                <a:cxn ang="0">
                  <a:pos x="998" y="999"/>
                </a:cxn>
                <a:cxn ang="0">
                  <a:pos x="796" y="856"/>
                </a:cxn>
                <a:cxn ang="0">
                  <a:pos x="817" y="819"/>
                </a:cxn>
                <a:cxn ang="0">
                  <a:pos x="1003" y="916"/>
                </a:cxn>
                <a:cxn ang="0">
                  <a:pos x="1098" y="792"/>
                </a:cxn>
                <a:cxn ang="0">
                  <a:pos x="1046" y="763"/>
                </a:cxn>
                <a:cxn ang="0">
                  <a:pos x="929" y="716"/>
                </a:cxn>
                <a:cxn ang="0">
                  <a:pos x="1141" y="761"/>
                </a:cxn>
                <a:cxn ang="0">
                  <a:pos x="1296" y="852"/>
                </a:cxn>
                <a:cxn ang="0">
                  <a:pos x="1373" y="1033"/>
                </a:cxn>
                <a:cxn ang="0">
                  <a:pos x="1608" y="847"/>
                </a:cxn>
                <a:cxn ang="0">
                  <a:pos x="1704" y="1030"/>
                </a:cxn>
                <a:cxn ang="0">
                  <a:pos x="1707" y="874"/>
                </a:cxn>
                <a:cxn ang="0">
                  <a:pos x="1759" y="800"/>
                </a:cxn>
                <a:cxn ang="0">
                  <a:pos x="1783" y="544"/>
                </a:cxn>
                <a:cxn ang="0">
                  <a:pos x="1824" y="528"/>
                </a:cxn>
                <a:cxn ang="0">
                  <a:pos x="1844" y="427"/>
                </a:cxn>
                <a:cxn ang="0">
                  <a:pos x="1805" y="226"/>
                </a:cxn>
                <a:cxn ang="0">
                  <a:pos x="1899" y="108"/>
                </a:cxn>
                <a:cxn ang="0">
                  <a:pos x="1947" y="209"/>
                </a:cxn>
                <a:cxn ang="0">
                  <a:pos x="1943" y="123"/>
                </a:cxn>
                <a:cxn ang="0">
                  <a:pos x="1975" y="51"/>
                </a:cxn>
                <a:cxn ang="0">
                  <a:pos x="2038" y="0"/>
                </a:cxn>
                <a:cxn ang="0">
                  <a:pos x="1820" y="63"/>
                </a:cxn>
                <a:cxn ang="0">
                  <a:pos x="1583" y="83"/>
                </a:cxn>
                <a:cxn ang="0">
                  <a:pos x="1349" y="30"/>
                </a:cxn>
                <a:cxn ang="0">
                  <a:pos x="1132" y="65"/>
                </a:cxn>
                <a:cxn ang="0">
                  <a:pos x="1040" y="170"/>
                </a:cxn>
                <a:cxn ang="0">
                  <a:pos x="926" y="137"/>
                </a:cxn>
                <a:cxn ang="0">
                  <a:pos x="758" y="183"/>
                </a:cxn>
                <a:cxn ang="0">
                  <a:pos x="667" y="140"/>
                </a:cxn>
                <a:cxn ang="0">
                  <a:pos x="364" y="248"/>
                </a:cxn>
                <a:cxn ang="0">
                  <a:pos x="535" y="213"/>
                </a:cxn>
                <a:cxn ang="0">
                  <a:pos x="638" y="276"/>
                </a:cxn>
                <a:cxn ang="0">
                  <a:pos x="443" y="357"/>
                </a:cxn>
                <a:cxn ang="0">
                  <a:pos x="275" y="416"/>
                </a:cxn>
                <a:cxn ang="0">
                  <a:pos x="167" y="537"/>
                </a:cxn>
                <a:cxn ang="0">
                  <a:pos x="283" y="552"/>
                </a:cxn>
                <a:cxn ang="0">
                  <a:pos x="381" y="573"/>
                </a:cxn>
                <a:cxn ang="0">
                  <a:pos x="493" y="590"/>
                </a:cxn>
                <a:cxn ang="0">
                  <a:pos x="487" y="512"/>
                </a:cxn>
                <a:cxn ang="0">
                  <a:pos x="592" y="548"/>
                </a:cxn>
                <a:cxn ang="0">
                  <a:pos x="686" y="470"/>
                </a:cxn>
                <a:cxn ang="0">
                  <a:pos x="772" y="480"/>
                </a:cxn>
                <a:cxn ang="0">
                  <a:pos x="639" y="598"/>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w="12700" cap="flat" cmpd="sng">
              <a:noFill/>
              <a:prstDash val="dash"/>
              <a:round/>
              <a:headEnd type="none" w="med" len="med"/>
              <a:tailEnd type="none" w="med" len="med"/>
            </a:ln>
            <a:effectLst/>
          </p:spPr>
          <p:txBody>
            <a:bodyPr/>
            <a:lstStyle/>
            <a:p>
              <a:pPr>
                <a:spcBef>
                  <a:spcPct val="20000"/>
                </a:spcBef>
                <a:buClr>
                  <a:srgbClr val="0066CC"/>
                </a:buClr>
                <a:buFont typeface="Wingdings" pitchFamily="2" charset="2"/>
                <a:buChar char="v"/>
                <a:defRPr/>
              </a:pPr>
              <a:endParaRPr lang="zh-CN" altLang="en-US">
                <a:solidFill>
                  <a:srgbClr val="093575"/>
                </a:solidFill>
              </a:endParaRPr>
            </a:p>
          </p:txBody>
        </p:sp>
      </p:grpSp>
      <p:graphicFrame>
        <p:nvGraphicFramePr>
          <p:cNvPr id="119" name="Object 15"/>
          <p:cNvGraphicFramePr>
            <a:graphicFrameLocks noChangeAspect="1"/>
          </p:cNvGraphicFramePr>
          <p:nvPr userDrawn="1">
            <p:extLst>
              <p:ext uri="{D42A27DB-BD31-4B8C-83A1-F6EECF244321}">
                <p14:modId xmlns:p14="http://schemas.microsoft.com/office/powerpoint/2010/main" val="1830889940"/>
              </p:ext>
            </p:extLst>
          </p:nvPr>
        </p:nvGraphicFramePr>
        <p:xfrm>
          <a:off x="10360991" y="133326"/>
          <a:ext cx="1566863" cy="487362"/>
        </p:xfrm>
        <a:graphic>
          <a:graphicData uri="http://schemas.openxmlformats.org/presentationml/2006/ole">
            <mc:AlternateContent xmlns:mc="http://schemas.openxmlformats.org/markup-compatibility/2006">
              <mc:Choice xmlns:v="urn:schemas-microsoft-com:vml" Requires="v">
                <p:oleObj spid="_x0000_s4295" name="Photo Editor 照片" r:id="rId25" imgW="4323810" imgH="1343212" progId="">
                  <p:embed/>
                </p:oleObj>
              </mc:Choice>
              <mc:Fallback>
                <p:oleObj name="Photo Editor 照片" r:id="rId25" imgW="4323810" imgH="1343212" progId="">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360991" y="133326"/>
                        <a:ext cx="156686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 name="Line 136"/>
          <p:cNvSpPr>
            <a:spLocks noChangeShapeType="1"/>
          </p:cNvSpPr>
          <p:nvPr userDrawn="1"/>
        </p:nvSpPr>
        <p:spPr bwMode="auto">
          <a:xfrm>
            <a:off x="46534" y="688504"/>
            <a:ext cx="8918181" cy="0"/>
          </a:xfrm>
          <a:prstGeom prst="line">
            <a:avLst/>
          </a:prstGeom>
          <a:noFill/>
          <a:ln w="4445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ndParaRPr>
          </a:p>
        </p:txBody>
      </p:sp>
      <p:sp>
        <p:nvSpPr>
          <p:cNvPr id="121" name="Rectangle 135"/>
          <p:cNvSpPr>
            <a:spLocks noChangeArrowheads="1"/>
          </p:cNvSpPr>
          <p:nvPr userDrawn="1"/>
        </p:nvSpPr>
        <p:spPr bwMode="auto">
          <a:xfrm>
            <a:off x="8890968" y="609129"/>
            <a:ext cx="1763712" cy="155575"/>
          </a:xfrm>
          <a:prstGeom prst="rect">
            <a:avLst/>
          </a:prstGeom>
          <a:solidFill>
            <a:schemeClr val="accent1">
              <a:lumMod val="75000"/>
            </a:schemeClr>
          </a:solidFill>
          <a:ln>
            <a:noFill/>
          </a:ln>
          <a:effectLst/>
          <a:extLst/>
        </p:spPr>
        <p:txBody>
          <a:bodyPr wrap="none" anchor="ctr"/>
          <a:lstStyle/>
          <a:p>
            <a:pPr algn="ctr"/>
            <a:endParaRPr lang="zh-CN" altLang="en-US" sz="2400">
              <a:solidFill>
                <a:prstClr val="black"/>
              </a:solidFill>
              <a:latin typeface="Times New Roman" pitchFamily="18" charset="0"/>
            </a:endParaRPr>
          </a:p>
        </p:txBody>
      </p:sp>
    </p:spTree>
    <p:extLst>
      <p:ext uri="{BB962C8B-B14F-4D97-AF65-F5344CB8AC3E}">
        <p14:creationId xmlns:p14="http://schemas.microsoft.com/office/powerpoint/2010/main" val="4289000658"/>
      </p:ext>
    </p:extLst>
  </p:cSld>
  <p:clrMap bg1="lt1" tx1="dk1" bg2="lt2" tx2="dk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44" r:id="rId12"/>
    <p:sldLayoutId id="2147484445" r:id="rId13"/>
    <p:sldLayoutId id="2147484446" r:id="rId14"/>
    <p:sldLayoutId id="2147484448" r:id="rId15"/>
    <p:sldLayoutId id="2147484449" r:id="rId16"/>
    <p:sldLayoutId id="2147484450" r:id="rId17"/>
    <p:sldLayoutId id="2147484451" r:id="rId18"/>
    <p:sldLayoutId id="2147484452" r:id="rId19"/>
    <p:sldLayoutId id="2147484453" r:id="rId20"/>
    <p:sldLayoutId id="2147484454" r:id="rId21"/>
    <p:sldLayoutId id="2147484455" r:id="rId2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5.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5.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hyperlink" Target="http://img.hbrchina.org/2013-10-11/113401090.jp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5.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microsoft.com/office/2007/relationships/hdphoto" Target="../media/hdphoto2.wdp"/><Relationship Id="rId3" Type="http://schemas.openxmlformats.org/officeDocument/2006/relationships/image" Target="../media/image37.png"/><Relationship Id="rId21" Type="http://schemas.openxmlformats.org/officeDocument/2006/relationships/image" Target="../media/image52.png"/><Relationship Id="rId7" Type="http://schemas.openxmlformats.org/officeDocument/2006/relationships/image" Target="../media/image41.jpeg"/><Relationship Id="rId12" Type="http://schemas.openxmlformats.org/officeDocument/2006/relationships/image" Target="../media/image46.png"/><Relationship Id="rId17" Type="http://schemas.openxmlformats.org/officeDocument/2006/relationships/image" Target="../media/image50.png"/><Relationship Id="rId2" Type="http://schemas.openxmlformats.org/officeDocument/2006/relationships/image" Target="../media/image36.png"/><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1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1.png"/><Relationship Id="rId4" Type="http://schemas.openxmlformats.org/officeDocument/2006/relationships/image" Target="../media/image38.jpeg"/><Relationship Id="rId9" Type="http://schemas.openxmlformats.org/officeDocument/2006/relationships/image" Target="../media/image43.png"/><Relationship Id="rId1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56.png"/><Relationship Id="rId7" Type="http://schemas.openxmlformats.org/officeDocument/2006/relationships/diagramQuickStyle" Target="../diagrams/quickStyle2.xml"/><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60.png"/><Relationship Id="rId4" Type="http://schemas.openxmlformats.org/officeDocument/2006/relationships/image" Target="../media/image57.png"/><Relationship Id="rId9" Type="http://schemas.microsoft.com/office/2007/relationships/diagramDrawing" Target="../diagrams/drawing2.xml"/></Relationships>
</file>

<file path=ppt/slides/_rels/slide33.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69.jpe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image" Target="../media/image61.JPG"/><Relationship Id="rId1" Type="http://schemas.openxmlformats.org/officeDocument/2006/relationships/slideLayout" Target="../slideLayouts/slideLayout15.xml"/><Relationship Id="rId6" Type="http://schemas.microsoft.com/office/2007/relationships/hdphoto" Target="../media/hdphoto5.wdp"/><Relationship Id="rId11" Type="http://schemas.openxmlformats.org/officeDocument/2006/relationships/image" Target="../media/image67.png"/><Relationship Id="rId5" Type="http://schemas.openxmlformats.org/officeDocument/2006/relationships/image" Target="../media/image63.png"/><Relationship Id="rId15" Type="http://schemas.openxmlformats.org/officeDocument/2006/relationships/image" Target="../media/image71.jpeg"/><Relationship Id="rId10" Type="http://schemas.openxmlformats.org/officeDocument/2006/relationships/image" Target="../media/image66.png"/><Relationship Id="rId4" Type="http://schemas.microsoft.com/office/2007/relationships/hdphoto" Target="../media/hdphoto4.wdp"/><Relationship Id="rId9" Type="http://schemas.openxmlformats.org/officeDocument/2006/relationships/image" Target="../media/image65.png"/><Relationship Id="rId14" Type="http://schemas.openxmlformats.org/officeDocument/2006/relationships/image" Target="../media/image70.jpe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5.xml"/><Relationship Id="rId5" Type="http://schemas.openxmlformats.org/officeDocument/2006/relationships/image" Target="../media/image74.png"/><Relationship Id="rId4" Type="http://schemas.microsoft.com/office/2007/relationships/hdphoto" Target="../media/hdphoto7.wdp"/></Relationships>
</file>

<file path=ppt/slides/_rels/slide3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81.png"/><Relationship Id="rId18" Type="http://schemas.microsoft.com/office/2007/relationships/hdphoto" Target="../media/hdphoto1.wdp"/><Relationship Id="rId3" Type="http://schemas.openxmlformats.org/officeDocument/2006/relationships/image" Target="../media/image76.png"/><Relationship Id="rId7" Type="http://schemas.openxmlformats.org/officeDocument/2006/relationships/image" Target="../media/image51.png"/><Relationship Id="rId12" Type="http://schemas.openxmlformats.org/officeDocument/2006/relationships/image" Target="../media/image80.png"/><Relationship Id="rId17" Type="http://schemas.openxmlformats.org/officeDocument/2006/relationships/image" Target="../media/image49.png"/><Relationship Id="rId2" Type="http://schemas.openxmlformats.org/officeDocument/2006/relationships/image" Target="../media/image75.png"/><Relationship Id="rId16" Type="http://schemas.openxmlformats.org/officeDocument/2006/relationships/image" Target="../media/image84.png"/><Relationship Id="rId1" Type="http://schemas.openxmlformats.org/officeDocument/2006/relationships/slideLayout" Target="../slideLayouts/slideLayout15.xml"/><Relationship Id="rId6" Type="http://schemas.openxmlformats.org/officeDocument/2006/relationships/image" Target="../media/image52.png"/><Relationship Id="rId11" Type="http://schemas.openxmlformats.org/officeDocument/2006/relationships/image" Target="../media/image79.png"/><Relationship Id="rId5" Type="http://schemas.microsoft.com/office/2007/relationships/hdphoto" Target="../media/hdphoto2.wdp"/><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50.png"/><Relationship Id="rId9" Type="http://schemas.openxmlformats.org/officeDocument/2006/relationships/image" Target="../media/image77.png"/><Relationship Id="rId14" Type="http://schemas.openxmlformats.org/officeDocument/2006/relationships/image" Target="../media/image82.jpeg"/></Relationships>
</file>

<file path=ppt/slides/_rels/slide3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5.xml"/><Relationship Id="rId5" Type="http://schemas.openxmlformats.org/officeDocument/2006/relationships/image" Target="../media/image88.jpeg"/><Relationship Id="rId4" Type="http://schemas.openxmlformats.org/officeDocument/2006/relationships/image" Target="../media/image8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96.jpe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7" Type="http://schemas.openxmlformats.org/officeDocument/2006/relationships/image" Target="../media/image95.jpeg"/><Relationship Id="rId12" Type="http://schemas.openxmlformats.org/officeDocument/2006/relationships/image" Target="../media/image100.jpeg"/><Relationship Id="rId17" Type="http://schemas.openxmlformats.org/officeDocument/2006/relationships/image" Target="../media/image105.jpeg"/><Relationship Id="rId2" Type="http://schemas.openxmlformats.org/officeDocument/2006/relationships/image" Target="../media/image90.png"/><Relationship Id="rId16" Type="http://schemas.openxmlformats.org/officeDocument/2006/relationships/image" Target="../media/image104.jpeg"/><Relationship Id="rId1" Type="http://schemas.openxmlformats.org/officeDocument/2006/relationships/slideLayout" Target="../slideLayouts/slideLayout15.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jpeg"/><Relationship Id="rId14"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emf"/><Relationship Id="rId3" Type="http://schemas.openxmlformats.org/officeDocument/2006/relationships/image" Target="../media/image108.png"/><Relationship Id="rId7" Type="http://schemas.openxmlformats.org/officeDocument/2006/relationships/image" Target="../media/image90.png"/><Relationship Id="rId12"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microsoft.com/office/2007/relationships/hdphoto" Target="../media/hdphoto9.wdp"/><Relationship Id="rId11" Type="http://schemas.openxmlformats.org/officeDocument/2006/relationships/image" Target="../media/image113.png"/><Relationship Id="rId5" Type="http://schemas.openxmlformats.org/officeDocument/2006/relationships/image" Target="../media/image109.png"/><Relationship Id="rId10" Type="http://schemas.openxmlformats.org/officeDocument/2006/relationships/image" Target="../media/image112.png"/><Relationship Id="rId4" Type="http://schemas.microsoft.com/office/2007/relationships/hdphoto" Target="../media/hdphoto8.wdp"/><Relationship Id="rId9" Type="http://schemas.openxmlformats.org/officeDocument/2006/relationships/image" Target="../media/image1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5.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0" y="4835624"/>
            <a:ext cx="12190413" cy="609600"/>
          </a:xfrm>
          <a:prstGeom prst="rect">
            <a:avLst/>
          </a:prstGeom>
        </p:spPr>
        <p:txBody>
          <a:bodyPr rtlCol="0">
            <a:noAutofit/>
          </a:bodyPr>
          <a:lstStyle/>
          <a:p>
            <a:pPr marL="0" indent="0" algn="ctr" eaLnBrk="1" fontAlgn="auto" hangingPunct="1">
              <a:spcAft>
                <a:spcPts val="0"/>
              </a:spcAft>
              <a:buNone/>
              <a:defRPr/>
            </a:pPr>
            <a:r>
              <a:rPr lang="en-US" altLang="zh-CN" sz="2800" b="1" dirty="0" smtClean="0">
                <a:solidFill>
                  <a:schemeClr val="bg1"/>
                </a:solidFill>
                <a:latin typeface="微软雅黑" panose="020B0503020204020204" pitchFamily="34" charset="-122"/>
                <a:ea typeface="微软雅黑" panose="020B0503020204020204" pitchFamily="34" charset="-122"/>
              </a:rPr>
              <a:t>2014</a:t>
            </a:r>
            <a:r>
              <a:rPr lang="zh-CN" altLang="en-US" sz="2800" b="1" dirty="0" smtClean="0">
                <a:solidFill>
                  <a:schemeClr val="bg1"/>
                </a:solidFill>
                <a:latin typeface="微软雅黑" panose="020B0503020204020204" pitchFamily="34" charset="-122"/>
                <a:ea typeface="微软雅黑" panose="020B0503020204020204" pitchFamily="34" charset="-122"/>
              </a:rPr>
              <a:t>年</a:t>
            </a:r>
            <a:r>
              <a:rPr lang="en-US" altLang="zh-CN" sz="2800" b="1" dirty="0" smtClean="0">
                <a:solidFill>
                  <a:schemeClr val="bg1"/>
                </a:solidFill>
                <a:latin typeface="微软雅黑" panose="020B0503020204020204" pitchFamily="34" charset="-122"/>
                <a:ea typeface="微软雅黑" panose="020B0503020204020204" pitchFamily="34" charset="-122"/>
              </a:rPr>
              <a:t>9</a:t>
            </a:r>
            <a:r>
              <a:rPr lang="zh-CN" altLang="en-US" sz="2800" b="1" dirty="0" smtClean="0">
                <a:solidFill>
                  <a:schemeClr val="bg1"/>
                </a:solidFill>
                <a:latin typeface="微软雅黑" panose="020B0503020204020204" pitchFamily="34" charset="-122"/>
                <a:ea typeface="微软雅黑" panose="020B0503020204020204" pitchFamily="34" charset="-122"/>
              </a:rPr>
              <a:t>月</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22598" y="2492896"/>
            <a:ext cx="10945215" cy="1314206"/>
          </a:xfrm>
          <a:prstGeom prst="rect">
            <a:avLst/>
          </a:prstGeom>
          <a:noFill/>
        </p:spPr>
        <p:txBody>
          <a:bodyPr wrap="square" rtlCol="0">
            <a:spAutoFit/>
          </a:bodyPr>
          <a:lstStyle/>
          <a:p>
            <a:pPr algn="ctr">
              <a:lnSpc>
                <a:spcPct val="150000"/>
              </a:lnSpc>
            </a:pPr>
            <a:r>
              <a:rPr lang="zh-CN" altLang="en-US" sz="6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存在就有痕迹，联系就有信息</a:t>
            </a:r>
            <a:endParaRPr lang="en-US" altLang="zh-CN" sz="60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92696"/>
            <a:ext cx="12190413" cy="619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86036" y="4365104"/>
            <a:ext cx="11001970" cy="2308324"/>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marL="360000">
              <a:lnSpc>
                <a:spcPct val="200000"/>
              </a:lnSpc>
            </a:pPr>
            <a:r>
              <a:rPr lang="en-US" altLang="zh-CN" sz="2400" b="1" dirty="0" smtClean="0">
                <a:latin typeface="微软雅黑" panose="020B0503020204020204" pitchFamily="34" charset="-122"/>
                <a:ea typeface="微软雅黑" panose="020B0503020204020204" pitchFamily="34" charset="-122"/>
              </a:rPr>
              <a:t>1</a:t>
            </a:r>
            <a:r>
              <a:rPr lang="zh-CN" altLang="en-US" sz="2400" b="1" dirty="0" smtClean="0">
                <a:latin typeface="微软雅黑" panose="020B0503020204020204" pitchFamily="34" charset="-122"/>
                <a:ea typeface="微软雅黑" panose="020B0503020204020204" pitchFamily="34" charset="-122"/>
              </a:rPr>
              <a:t>、暴恐事件发生之前</a:t>
            </a:r>
            <a:r>
              <a:rPr lang="zh-CN" altLang="en-US" sz="2400" b="1" dirty="0">
                <a:latin typeface="微软雅黑" panose="020B0503020204020204" pitchFamily="34" charset="-122"/>
                <a:ea typeface="微软雅黑" panose="020B0503020204020204" pitchFamily="34" charset="-122"/>
              </a:rPr>
              <a:t>在</a:t>
            </a:r>
            <a:r>
              <a:rPr lang="zh-CN" altLang="en-US" sz="2400" b="1" dirty="0" smtClean="0">
                <a:latin typeface="微软雅黑" panose="020B0503020204020204" pitchFamily="34" charset="-122"/>
                <a:ea typeface="微软雅黑" panose="020B0503020204020204" pitchFamily="34" charset="-122"/>
              </a:rPr>
              <a:t>实体空间和虚拟空间都存在一些痕迹和蛛丝马迹；</a:t>
            </a:r>
            <a:endParaRPr lang="en-US" altLang="zh-CN" sz="2400" b="1" dirty="0" smtClean="0">
              <a:latin typeface="微软雅黑" panose="020B0503020204020204" pitchFamily="34" charset="-122"/>
              <a:ea typeface="微软雅黑" panose="020B0503020204020204" pitchFamily="34" charset="-122"/>
            </a:endParaRPr>
          </a:p>
          <a:p>
            <a:pPr marL="360000">
              <a:lnSpc>
                <a:spcPct val="200000"/>
              </a:lnSpc>
            </a:pP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、通过各种方法和手段对实体空间痕迹和虚拟空间信息进行全面采集；</a:t>
            </a:r>
            <a:endParaRPr lang="en-US" altLang="zh-CN" sz="2400" b="1" dirty="0" smtClean="0">
              <a:latin typeface="微软雅黑" panose="020B0503020204020204" pitchFamily="34" charset="-122"/>
              <a:ea typeface="微软雅黑" panose="020B0503020204020204" pitchFamily="34" charset="-122"/>
            </a:endParaRPr>
          </a:p>
          <a:p>
            <a:pPr marL="360000">
              <a:lnSpc>
                <a:spcPct val="200000"/>
              </a:lnSpc>
            </a:pPr>
            <a:r>
              <a:rPr lang="en-US" altLang="zh-CN" sz="2400" b="1" dirty="0" smtClean="0">
                <a:latin typeface="微软雅黑" panose="020B0503020204020204" pitchFamily="34" charset="-122"/>
                <a:ea typeface="微软雅黑" panose="020B0503020204020204" pitchFamily="34" charset="-122"/>
              </a:rPr>
              <a:t>3</a:t>
            </a:r>
            <a:r>
              <a:rPr lang="zh-CN" altLang="en-US" sz="2400" b="1" dirty="0" smtClean="0">
                <a:latin typeface="微软雅黑" panose="020B0503020204020204" pitchFamily="34" charset="-122"/>
                <a:ea typeface="微软雅黑" panose="020B0503020204020204" pitchFamily="34" charset="-122"/>
              </a:rPr>
              <a:t>、融合</a:t>
            </a:r>
            <a:r>
              <a:rPr lang="zh-CN" altLang="en-US" sz="2400" b="1" dirty="0">
                <a:latin typeface="微软雅黑" panose="020B0503020204020204" pitchFamily="34" charset="-122"/>
                <a:ea typeface="微软雅黑" panose="020B0503020204020204" pitchFamily="34" charset="-122"/>
              </a:rPr>
              <a:t>和</a:t>
            </a:r>
            <a:r>
              <a:rPr lang="zh-CN" altLang="en-US" sz="2400" b="1" dirty="0" smtClean="0">
                <a:latin typeface="微软雅黑" panose="020B0503020204020204" pitchFamily="34" charset="-122"/>
                <a:ea typeface="微软雅黑" panose="020B0503020204020204" pitchFamily="34" charset="-122"/>
              </a:rPr>
              <a:t>关联虚实空间数据，大海捞针，发现</a:t>
            </a:r>
            <a:r>
              <a:rPr lang="zh-CN" altLang="en-US" sz="2400" b="1" dirty="0">
                <a:latin typeface="微软雅黑" panose="020B0503020204020204" pitchFamily="34" charset="-122"/>
                <a:ea typeface="微软雅黑" panose="020B0503020204020204" pitchFamily="34" charset="-122"/>
              </a:rPr>
              <a:t>事件的征兆</a:t>
            </a:r>
            <a:r>
              <a:rPr lang="zh-CN" altLang="en-US" sz="2400" b="1" dirty="0" smtClean="0">
                <a:latin typeface="微软雅黑" panose="020B0503020204020204" pitchFamily="34" charset="-122"/>
                <a:ea typeface="微软雅黑" panose="020B0503020204020204" pitchFamily="34" charset="-122"/>
              </a:rPr>
              <a:t>、苗头和迹象。</a:t>
            </a:r>
          </a:p>
        </p:txBody>
      </p:sp>
      <p:sp>
        <p:nvSpPr>
          <p:cNvPr id="7"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smtClean="0">
                <a:solidFill>
                  <a:schemeClr val="bg1"/>
                </a:solidFill>
                <a:latin typeface="微软雅黑" panose="020B0503020204020204" pitchFamily="34" charset="-122"/>
                <a:ea typeface="微软雅黑" panose="020B0503020204020204" pitchFamily="34" charset="-122"/>
              </a:rPr>
              <a:t>暴力</a:t>
            </a:r>
            <a:r>
              <a:rPr lang="zh-CN" altLang="en-US" sz="3200" dirty="0">
                <a:solidFill>
                  <a:schemeClr val="bg1"/>
                </a:solidFill>
                <a:latin typeface="微软雅黑" panose="020B0503020204020204" pitchFamily="34" charset="-122"/>
                <a:ea typeface="微软雅黑" panose="020B0503020204020204" pitchFamily="34" charset="-122"/>
              </a:rPr>
              <a:t>恐怖</a:t>
            </a:r>
            <a:r>
              <a:rPr lang="zh-CN" altLang="en-US" sz="3200" dirty="0" smtClean="0">
                <a:solidFill>
                  <a:schemeClr val="bg1"/>
                </a:solidFill>
                <a:latin typeface="微软雅黑" panose="020B0503020204020204" pitchFamily="34" charset="-122"/>
                <a:ea typeface="微软雅黑" panose="020B0503020204020204" pitchFamily="34" charset="-122"/>
              </a:rPr>
              <a:t>事件启示</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12516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17"/>
          <p:cNvSpPr>
            <a:spLocks noChangeArrowheads="1"/>
          </p:cNvSpPr>
          <p:nvPr/>
        </p:nvSpPr>
        <p:spPr bwMode="auto">
          <a:xfrm>
            <a:off x="5546257" y="1493168"/>
            <a:ext cx="4266771" cy="4672136"/>
          </a:xfrm>
          <a:prstGeom prst="roundRect">
            <a:avLst>
              <a:gd name="adj" fmla="val 7315"/>
            </a:avLst>
          </a:prstGeom>
          <a:noFill/>
          <a:ln w="19050" cap="rnd">
            <a:solidFill>
              <a:srgbClr val="FFFF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983618" y="3753038"/>
            <a:ext cx="3366772" cy="682195"/>
            <a:chOff x="5987614" y="2145626"/>
            <a:chExt cx="2880000" cy="427036"/>
          </a:xfrm>
        </p:grpSpPr>
        <p:grpSp>
          <p:nvGrpSpPr>
            <p:cNvPr id="40" name="Group 14"/>
            <p:cNvGrpSpPr>
              <a:grpSpLocks/>
            </p:cNvGrpSpPr>
            <p:nvPr/>
          </p:nvGrpSpPr>
          <p:grpSpPr bwMode="auto">
            <a:xfrm>
              <a:off x="5987614" y="2145626"/>
              <a:ext cx="2880000" cy="427036"/>
              <a:chOff x="1161" y="1572"/>
              <a:chExt cx="3206" cy="338"/>
            </a:xfrm>
          </p:grpSpPr>
          <p:sp>
            <p:nvSpPr>
              <p:cNvPr id="42" name="AutoShape 15"/>
              <p:cNvSpPr>
                <a:spLocks noChangeArrowheads="1"/>
              </p:cNvSpPr>
              <p:nvPr/>
            </p:nvSpPr>
            <p:spPr bwMode="gray">
              <a:xfrm>
                <a:off x="1161" y="1572"/>
                <a:ext cx="3206" cy="338"/>
              </a:xfrm>
              <a:prstGeom prst="roundRect">
                <a:avLst>
                  <a:gd name="adj" fmla="val 16667"/>
                </a:avLst>
              </a:prstGeom>
              <a:solidFill>
                <a:srgbClr val="0099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43" name="AutoShape 16"/>
              <p:cNvSpPr>
                <a:spLocks noChangeArrowheads="1"/>
              </p:cNvSpPr>
              <p:nvPr/>
            </p:nvSpPr>
            <p:spPr bwMode="gray">
              <a:xfrm>
                <a:off x="1171" y="1578"/>
                <a:ext cx="3187" cy="152"/>
              </a:xfrm>
              <a:prstGeom prst="roundRect">
                <a:avLst>
                  <a:gd name="adj" fmla="val 28356"/>
                </a:avLst>
              </a:prstGeom>
              <a:gradFill rotWithShape="1">
                <a:gsLst>
                  <a:gs pos="0">
                    <a:srgbClr val="FFFFFF">
                      <a:alpha val="70000"/>
                    </a:srgbClr>
                  </a:gs>
                  <a:gs pos="100000">
                    <a:srgbClr val="009999">
                      <a:alpha val="70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grpSp>
        <p:sp>
          <p:nvSpPr>
            <p:cNvPr id="41" name="AutoShape 23"/>
            <p:cNvSpPr>
              <a:spLocks noChangeArrowheads="1"/>
            </p:cNvSpPr>
            <p:nvPr/>
          </p:nvSpPr>
          <p:spPr bwMode="gray">
            <a:xfrm>
              <a:off x="5987614" y="2165648"/>
              <a:ext cx="2880000" cy="381000"/>
            </a:xfrm>
            <a:prstGeom prst="roundRect">
              <a:avLst>
                <a:gd name="adj" fmla="val 7574"/>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8575" cap="rnd">
                  <a:solidFill>
                    <a:schemeClr val="bg2"/>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 typeface="Wingdings" pitchFamily="2" charset="2"/>
                <a:buNone/>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美国反恐</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endParaRPr>
            </a:p>
          </p:txBody>
        </p:sp>
      </p:grpSp>
      <p:grpSp>
        <p:nvGrpSpPr>
          <p:cNvPr id="24" name="组合 23"/>
          <p:cNvGrpSpPr/>
          <p:nvPr/>
        </p:nvGrpSpPr>
        <p:grpSpPr>
          <a:xfrm>
            <a:off x="5955817" y="2492896"/>
            <a:ext cx="3366772" cy="682200"/>
            <a:chOff x="5987614" y="3289993"/>
            <a:chExt cx="2880000" cy="427039"/>
          </a:xfrm>
        </p:grpSpPr>
        <p:grpSp>
          <p:nvGrpSpPr>
            <p:cNvPr id="25" name="Group 2"/>
            <p:cNvGrpSpPr>
              <a:grpSpLocks/>
            </p:cNvGrpSpPr>
            <p:nvPr/>
          </p:nvGrpSpPr>
          <p:grpSpPr bwMode="auto">
            <a:xfrm>
              <a:off x="5987614" y="3289993"/>
              <a:ext cx="2880000" cy="427039"/>
              <a:chOff x="1161" y="1572"/>
              <a:chExt cx="3206" cy="338"/>
            </a:xfrm>
          </p:grpSpPr>
          <p:sp>
            <p:nvSpPr>
              <p:cNvPr id="27" name="AutoShape 3"/>
              <p:cNvSpPr>
                <a:spLocks noChangeArrowheads="1"/>
              </p:cNvSpPr>
              <p:nvPr/>
            </p:nvSpPr>
            <p:spPr bwMode="gray">
              <a:xfrm>
                <a:off x="1161" y="1572"/>
                <a:ext cx="3206" cy="338"/>
              </a:xfrm>
              <a:prstGeom prst="roundRect">
                <a:avLst>
                  <a:gd name="adj" fmla="val 16667"/>
                </a:avLst>
              </a:prstGeom>
              <a:solidFill>
                <a:srgbClr val="4177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28" name="AutoShape 4"/>
              <p:cNvSpPr>
                <a:spLocks noChangeArrowheads="1"/>
              </p:cNvSpPr>
              <p:nvPr/>
            </p:nvSpPr>
            <p:spPr bwMode="gray">
              <a:xfrm>
                <a:off x="1171" y="1578"/>
                <a:ext cx="3187" cy="152"/>
              </a:xfrm>
              <a:prstGeom prst="roundRect">
                <a:avLst>
                  <a:gd name="adj" fmla="val 28356"/>
                </a:avLst>
              </a:prstGeom>
              <a:gradFill rotWithShape="1">
                <a:gsLst>
                  <a:gs pos="0">
                    <a:srgbClr val="FFFFFF">
                      <a:alpha val="70000"/>
                    </a:srgbClr>
                  </a:gs>
                  <a:gs pos="100000">
                    <a:srgbClr val="417799">
                      <a:alpha val="70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grpSp>
        <p:sp>
          <p:nvSpPr>
            <p:cNvPr id="26" name="AutoShape 19"/>
            <p:cNvSpPr>
              <a:spLocks noChangeArrowheads="1"/>
            </p:cNvSpPr>
            <p:nvPr/>
          </p:nvSpPr>
          <p:spPr bwMode="gray">
            <a:xfrm>
              <a:off x="5987614" y="3317776"/>
              <a:ext cx="2880000" cy="381000"/>
            </a:xfrm>
            <a:prstGeom prst="roundRect">
              <a:avLst>
                <a:gd name="adj" fmla="val 7574"/>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cap="rnd">
                  <a:solidFill>
                    <a:schemeClr val="bg2"/>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 typeface="Wingdings" pitchFamily="2" charset="2"/>
                <a:buNone/>
              </a:pPr>
              <a:r>
                <a:rPr lang="zh-CN" altLang="en-US" sz="2800" b="1" dirty="0" smtClean="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案例分析</a:t>
              </a:r>
              <a:endParaRPr lang="zh-CN" altLang="en-US" sz="2800" b="1" dirty="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endParaRPr>
            </a:p>
          </p:txBody>
        </p:sp>
      </p:grpSp>
      <p:grpSp>
        <p:nvGrpSpPr>
          <p:cNvPr id="35" name="组合 34"/>
          <p:cNvGrpSpPr/>
          <p:nvPr/>
        </p:nvGrpSpPr>
        <p:grpSpPr>
          <a:xfrm>
            <a:off x="5983618" y="5013176"/>
            <a:ext cx="3366772" cy="682200"/>
            <a:chOff x="5987614" y="3289993"/>
            <a:chExt cx="2880000" cy="427039"/>
          </a:xfrm>
        </p:grpSpPr>
        <p:grpSp>
          <p:nvGrpSpPr>
            <p:cNvPr id="36" name="Group 2"/>
            <p:cNvGrpSpPr>
              <a:grpSpLocks/>
            </p:cNvGrpSpPr>
            <p:nvPr/>
          </p:nvGrpSpPr>
          <p:grpSpPr bwMode="auto">
            <a:xfrm>
              <a:off x="5987614" y="3289993"/>
              <a:ext cx="2880000" cy="427039"/>
              <a:chOff x="1161" y="1572"/>
              <a:chExt cx="3206" cy="338"/>
            </a:xfrm>
          </p:grpSpPr>
          <p:sp>
            <p:nvSpPr>
              <p:cNvPr id="38" name="AutoShape 3"/>
              <p:cNvSpPr>
                <a:spLocks noChangeArrowheads="1"/>
              </p:cNvSpPr>
              <p:nvPr/>
            </p:nvSpPr>
            <p:spPr bwMode="gray">
              <a:xfrm>
                <a:off x="1161" y="1572"/>
                <a:ext cx="3206" cy="338"/>
              </a:xfrm>
              <a:prstGeom prst="roundRect">
                <a:avLst>
                  <a:gd name="adj" fmla="val 16667"/>
                </a:avLst>
              </a:prstGeom>
              <a:solidFill>
                <a:srgbClr val="4177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39" name="AutoShape 4"/>
              <p:cNvSpPr>
                <a:spLocks noChangeArrowheads="1"/>
              </p:cNvSpPr>
              <p:nvPr/>
            </p:nvSpPr>
            <p:spPr bwMode="gray">
              <a:xfrm>
                <a:off x="1171" y="1578"/>
                <a:ext cx="3187" cy="152"/>
              </a:xfrm>
              <a:prstGeom prst="roundRect">
                <a:avLst>
                  <a:gd name="adj" fmla="val 28356"/>
                </a:avLst>
              </a:prstGeom>
              <a:gradFill rotWithShape="1">
                <a:gsLst>
                  <a:gs pos="0">
                    <a:srgbClr val="FFFFFF">
                      <a:alpha val="70000"/>
                    </a:srgbClr>
                  </a:gs>
                  <a:gs pos="100000">
                    <a:srgbClr val="417799">
                      <a:alpha val="70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grpSp>
        <p:sp>
          <p:nvSpPr>
            <p:cNvPr id="37" name="AutoShape 19"/>
            <p:cNvSpPr>
              <a:spLocks noChangeArrowheads="1"/>
            </p:cNvSpPr>
            <p:nvPr/>
          </p:nvSpPr>
          <p:spPr bwMode="gray">
            <a:xfrm>
              <a:off x="5987614" y="3317776"/>
              <a:ext cx="2880000" cy="381000"/>
            </a:xfrm>
            <a:prstGeom prst="roundRect">
              <a:avLst>
                <a:gd name="adj" fmla="val 7574"/>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cap="rnd">
                  <a:solidFill>
                    <a:schemeClr val="bg2"/>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 typeface="Wingdings" pitchFamily="2" charset="2"/>
                <a:buNone/>
              </a:pPr>
              <a:r>
                <a:rPr lang="zh-CN" altLang="en-US" sz="2800" b="1" dirty="0" smtClean="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智慧搜索</a:t>
              </a:r>
              <a:endParaRPr lang="zh-CN" altLang="en-US" sz="2800" b="1" dirty="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endParaRPr>
            </a:p>
          </p:txBody>
        </p:sp>
      </p:grpSp>
    </p:spTree>
    <p:extLst>
      <p:ext uri="{BB962C8B-B14F-4D97-AF65-F5344CB8AC3E}">
        <p14:creationId xmlns:p14="http://schemas.microsoft.com/office/powerpoint/2010/main" val="12322495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4065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图示 3"/>
          <p:cNvGraphicFramePr/>
          <p:nvPr>
            <p:extLst>
              <p:ext uri="{D42A27DB-BD31-4B8C-83A1-F6EECF244321}">
                <p14:modId xmlns:p14="http://schemas.microsoft.com/office/powerpoint/2010/main" val="1174369555"/>
              </p:ext>
            </p:extLst>
          </p:nvPr>
        </p:nvGraphicFramePr>
        <p:xfrm>
          <a:off x="839972" y="1268760"/>
          <a:ext cx="10367802" cy="5112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矩形 11"/>
          <p:cNvSpPr/>
          <p:nvPr/>
        </p:nvSpPr>
        <p:spPr>
          <a:xfrm>
            <a:off x="550590" y="836712"/>
            <a:ext cx="10919800" cy="499624"/>
          </a:xfrm>
          <a:prstGeom prst="rect">
            <a:avLst/>
          </a:prstGeom>
        </p:spPr>
        <p:txBody>
          <a:bodyPr wrap="square">
            <a:spAutoFit/>
          </a:bodyPr>
          <a:lstStyle/>
          <a:p>
            <a:pPr>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为</a:t>
            </a:r>
            <a:r>
              <a:rPr lang="zh-CN" altLang="zh-CN" sz="2000" b="1" dirty="0">
                <a:solidFill>
                  <a:srgbClr val="002060"/>
                </a:solidFill>
                <a:latin typeface="微软雅黑" panose="020B0503020204020204" pitchFamily="34" charset="-122"/>
                <a:ea typeface="微软雅黑" panose="020B0503020204020204" pitchFamily="34" charset="-122"/>
              </a:rPr>
              <a:t>服从和服务于反恐的战略需要</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各国</a:t>
            </a:r>
            <a:r>
              <a:rPr lang="zh-CN" altLang="zh-CN" sz="2000" b="1" dirty="0">
                <a:solidFill>
                  <a:srgbClr val="002060"/>
                </a:solidFill>
                <a:latin typeface="微软雅黑" panose="020B0503020204020204" pitchFamily="34" charset="-122"/>
                <a:ea typeface="微软雅黑" panose="020B0503020204020204" pitchFamily="34" charset="-122"/>
              </a:rPr>
              <a:t>政府</a:t>
            </a:r>
            <a:r>
              <a:rPr lang="zh-CN" altLang="en-US" sz="2000" b="1" dirty="0">
                <a:solidFill>
                  <a:srgbClr val="002060"/>
                </a:solidFill>
                <a:latin typeface="微软雅黑" panose="020B0503020204020204" pitchFamily="34" charset="-122"/>
                <a:ea typeface="微软雅黑" panose="020B0503020204020204" pitchFamily="34" charset="-122"/>
              </a:rPr>
              <a:t>实施一系列保障机制</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6"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美国反恐保障机制</a:t>
            </a:r>
          </a:p>
        </p:txBody>
      </p:sp>
    </p:spTree>
    <p:extLst>
      <p:ext uri="{BB962C8B-B14F-4D97-AF65-F5344CB8AC3E}">
        <p14:creationId xmlns:p14="http://schemas.microsoft.com/office/powerpoint/2010/main" val="3200935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0589" y="836716"/>
            <a:ext cx="10919800" cy="1477328"/>
          </a:xfrm>
          <a:prstGeom prst="rect">
            <a:avLst/>
          </a:prstGeom>
        </p:spPr>
        <p:txBody>
          <a:bodyPr wrap="square">
            <a:spAutoFit/>
          </a:bodyPr>
          <a:lstStyle/>
          <a:p>
            <a:pPr fontAlgn="base">
              <a:lnSpc>
                <a:spcPct val="150000"/>
              </a:lnSpc>
              <a:spcBef>
                <a:spcPct val="0"/>
              </a:spcBef>
              <a:spcAft>
                <a:spcPct val="0"/>
              </a:spcAft>
            </a:pPr>
            <a:r>
              <a:rPr lang="en-US" altLang="zh-CN" sz="2000" b="1" dirty="0" smtClean="0">
                <a:solidFill>
                  <a:srgbClr val="002060"/>
                </a:solidFill>
                <a:latin typeface="微软雅黑" panose="020B0503020204020204" pitchFamily="34" charset="-122"/>
                <a:ea typeface="微软雅黑" panose="020B0503020204020204" pitchFamily="34" charset="-122"/>
              </a:rPr>
              <a:t>      9</a:t>
            </a:r>
            <a:r>
              <a:rPr lang="zh-CN" altLang="zh-CN" sz="2000" b="1" dirty="0">
                <a:solidFill>
                  <a:srgbClr val="002060"/>
                </a:solidFill>
                <a:latin typeface="微软雅黑" panose="020B0503020204020204" pitchFamily="34" charset="-122"/>
                <a:ea typeface="微软雅黑" panose="020B0503020204020204" pitchFamily="34" charset="-122"/>
              </a:rPr>
              <a:t>·</a:t>
            </a:r>
            <a:r>
              <a:rPr lang="en-US" altLang="zh-CN" sz="2000" b="1" dirty="0">
                <a:solidFill>
                  <a:srgbClr val="002060"/>
                </a:solidFill>
                <a:latin typeface="微软雅黑" panose="020B0503020204020204" pitchFamily="34" charset="-122"/>
                <a:ea typeface="微软雅黑" panose="020B0503020204020204" pitchFamily="34" charset="-122"/>
              </a:rPr>
              <a:t>11</a:t>
            </a:r>
            <a:r>
              <a:rPr lang="zh-CN" altLang="zh-CN" sz="2000" b="1" dirty="0">
                <a:solidFill>
                  <a:srgbClr val="002060"/>
                </a:solidFill>
                <a:latin typeface="微软雅黑" panose="020B0503020204020204" pitchFamily="34" charset="-122"/>
                <a:ea typeface="微软雅黑" panose="020B0503020204020204" pitchFamily="34" charset="-122"/>
              </a:rPr>
              <a:t>事件之后</a:t>
            </a:r>
            <a:r>
              <a:rPr lang="zh-CN" altLang="zh-CN" sz="2000" b="1" dirty="0" smtClean="0">
                <a:solidFill>
                  <a:srgbClr val="002060"/>
                </a:solidFill>
                <a:latin typeface="微软雅黑" panose="020B0503020204020204" pitchFamily="34" charset="-122"/>
                <a:ea typeface="微软雅黑" panose="020B0503020204020204" pitchFamily="34" charset="-122"/>
              </a:rPr>
              <a:t>，</a:t>
            </a:r>
            <a:r>
              <a:rPr lang="zh-CN" altLang="en-US" sz="2000" b="1" dirty="0" smtClean="0">
                <a:solidFill>
                  <a:srgbClr val="002060"/>
                </a:solidFill>
                <a:latin typeface="微软雅黑" panose="020B0503020204020204" pitchFamily="34" charset="-122"/>
                <a:ea typeface="微软雅黑" panose="020B0503020204020204" pitchFamily="34" charset="-122"/>
              </a:rPr>
              <a:t>美国全球性防御战略发生变化，从</a:t>
            </a:r>
            <a:r>
              <a:rPr lang="zh-CN" altLang="en-US" sz="2000" b="1" dirty="0" smtClean="0">
                <a:solidFill>
                  <a:srgbClr val="C00000"/>
                </a:solidFill>
                <a:latin typeface="微软雅黑" panose="020B0503020204020204" pitchFamily="34" charset="-122"/>
                <a:ea typeface="微软雅黑" panose="020B0503020204020204" pitchFamily="34" charset="-122"/>
              </a:rPr>
              <a:t>海外防务为主</a:t>
            </a:r>
            <a:r>
              <a:rPr lang="zh-CN" altLang="en-US" sz="2000" b="1" dirty="0" smtClean="0">
                <a:solidFill>
                  <a:srgbClr val="002060"/>
                </a:solidFill>
                <a:latin typeface="微软雅黑" panose="020B0503020204020204" pitchFamily="34" charset="-122"/>
                <a:ea typeface="微软雅黑" panose="020B0503020204020204" pitchFamily="34" charset="-122"/>
              </a:rPr>
              <a:t>的战略方针转移到</a:t>
            </a:r>
            <a:r>
              <a:rPr lang="zh-CN" altLang="en-US" sz="2000" b="1" dirty="0" smtClean="0">
                <a:solidFill>
                  <a:srgbClr val="C00000"/>
                </a:solidFill>
                <a:latin typeface="微软雅黑" panose="020B0503020204020204" pitchFamily="34" charset="-122"/>
                <a:ea typeface="微软雅黑" panose="020B0503020204020204" pitchFamily="34" charset="-122"/>
              </a:rPr>
              <a:t>本土安全为主的安全新概念</a:t>
            </a:r>
            <a:r>
              <a:rPr lang="zh-CN" altLang="en-US" sz="2000" b="1" dirty="0" smtClean="0">
                <a:solidFill>
                  <a:srgbClr val="002060"/>
                </a:solidFill>
                <a:latin typeface="微软雅黑" panose="020B0503020204020204" pitchFamily="34" charset="-122"/>
                <a:ea typeface="微软雅黑" panose="020B0503020204020204" pitchFamily="34" charset="-122"/>
              </a:rPr>
              <a:t>。美国国会和布什政府</a:t>
            </a:r>
            <a:r>
              <a:rPr lang="zh-CN" altLang="zh-CN" sz="2000" b="1" dirty="0" smtClean="0">
                <a:solidFill>
                  <a:srgbClr val="002060"/>
                </a:solidFill>
                <a:latin typeface="微软雅黑" panose="020B0503020204020204" pitchFamily="34" charset="-122"/>
                <a:ea typeface="微软雅黑" panose="020B0503020204020204" pitchFamily="34" charset="-122"/>
              </a:rPr>
              <a:t>开始</a:t>
            </a:r>
            <a:r>
              <a:rPr lang="zh-CN" altLang="zh-CN" sz="2000" b="1" dirty="0">
                <a:solidFill>
                  <a:srgbClr val="002060"/>
                </a:solidFill>
                <a:latin typeface="微软雅黑" panose="020B0503020204020204" pitchFamily="34" charset="-122"/>
                <a:ea typeface="微软雅黑" panose="020B0503020204020204" pitchFamily="34" charset="-122"/>
              </a:rPr>
              <a:t>实施一</a:t>
            </a:r>
            <a:r>
              <a:rPr lang="zh-CN" altLang="en-US" sz="2000" b="1" dirty="0">
                <a:solidFill>
                  <a:srgbClr val="002060"/>
                </a:solidFill>
                <a:latin typeface="微软雅黑" panose="020B0503020204020204" pitchFamily="34" charset="-122"/>
                <a:ea typeface="微软雅黑" panose="020B0503020204020204" pitchFamily="34" charset="-122"/>
              </a:rPr>
              <a:t>系列</a:t>
            </a:r>
            <a:r>
              <a:rPr lang="zh-CN" altLang="zh-CN" sz="2000" b="1" dirty="0">
                <a:solidFill>
                  <a:srgbClr val="002060"/>
                </a:solidFill>
                <a:latin typeface="微软雅黑" panose="020B0503020204020204" pitchFamily="34" charset="-122"/>
                <a:ea typeface="微软雅黑" panose="020B0503020204020204" pitchFamily="34" charset="-122"/>
              </a:rPr>
              <a:t>大型的研究开发项目，努力提升其</a:t>
            </a:r>
            <a:r>
              <a:rPr lang="zh-CN" altLang="zh-CN" sz="2000" b="1" dirty="0">
                <a:solidFill>
                  <a:srgbClr val="C00000"/>
                </a:solidFill>
                <a:latin typeface="微软雅黑" panose="020B0503020204020204" pitchFamily="34" charset="-122"/>
                <a:ea typeface="微软雅黑" panose="020B0503020204020204" pitchFamily="34" charset="-122"/>
              </a:rPr>
              <a:t>反恐情报与作战能力</a:t>
            </a:r>
            <a:r>
              <a:rPr lang="zh-CN" altLang="zh-CN" sz="2000" b="1" dirty="0" smtClean="0">
                <a:solidFill>
                  <a:srgbClr val="002060"/>
                </a:solidFill>
                <a:latin typeface="微软雅黑" panose="020B0503020204020204" pitchFamily="34" charset="-122"/>
                <a:ea typeface="微软雅黑" panose="020B0503020204020204" pitchFamily="34" charset="-122"/>
              </a:rPr>
              <a:t>。</a:t>
            </a:r>
            <a:r>
              <a:rPr lang="zh-CN" altLang="en-US" sz="2000" b="1" dirty="0" smtClean="0">
                <a:solidFill>
                  <a:srgbClr val="002060"/>
                </a:solidFill>
                <a:latin typeface="微软雅黑" panose="020B0503020204020204" pitchFamily="34" charset="-122"/>
                <a:ea typeface="微软雅黑" panose="020B0503020204020204" pitchFamily="34" charset="-122"/>
              </a:rPr>
              <a:t>在这些项目中，</a:t>
            </a:r>
            <a:r>
              <a:rPr lang="zh-CN" altLang="en-US" sz="2000" b="1" dirty="0" smtClean="0">
                <a:solidFill>
                  <a:srgbClr val="C00000"/>
                </a:solidFill>
                <a:latin typeface="微软雅黑" panose="020B0503020204020204" pitchFamily="34" charset="-122"/>
                <a:ea typeface="微软雅黑" panose="020B0503020204020204" pitchFamily="34" charset="-122"/>
              </a:rPr>
              <a:t>信息收集</a:t>
            </a:r>
            <a:r>
              <a:rPr lang="zh-CN" altLang="zh-CN" sz="2000" b="1" dirty="0" smtClean="0">
                <a:solidFill>
                  <a:srgbClr val="002060"/>
                </a:solidFill>
                <a:latin typeface="微软雅黑" panose="020B0503020204020204" pitchFamily="34" charset="-122"/>
                <a:ea typeface="微软雅黑" panose="020B0503020204020204" pitchFamily="34" charset="-122"/>
              </a:rPr>
              <a:t>是</a:t>
            </a:r>
            <a:r>
              <a:rPr lang="zh-CN" altLang="en-US" sz="2000" b="1" dirty="0" smtClean="0">
                <a:solidFill>
                  <a:srgbClr val="002060"/>
                </a:solidFill>
                <a:latin typeface="微软雅黑" panose="020B0503020204020204" pitchFamily="34" charset="-122"/>
                <a:ea typeface="微软雅黑" panose="020B0503020204020204" pitchFamily="34" charset="-122"/>
              </a:rPr>
              <a:t>关键，</a:t>
            </a:r>
            <a:r>
              <a:rPr lang="zh-CN" altLang="en-US" sz="2000" b="1" dirty="0" smtClean="0">
                <a:solidFill>
                  <a:srgbClr val="C00000"/>
                </a:solidFill>
                <a:latin typeface="微软雅黑" panose="020B0503020204020204" pitchFamily="34" charset="-122"/>
                <a:ea typeface="微软雅黑" panose="020B0503020204020204" pitchFamily="34" charset="-122"/>
              </a:rPr>
              <a:t>数据分析和挖掘技术</a:t>
            </a:r>
            <a:r>
              <a:rPr lang="zh-CN" altLang="en-US" sz="2000" b="1" dirty="0" smtClean="0">
                <a:solidFill>
                  <a:srgbClr val="002060"/>
                </a:solidFill>
                <a:latin typeface="微软雅黑" panose="020B0503020204020204" pitchFamily="34" charset="-122"/>
                <a:ea typeface="微软雅黑" panose="020B0503020204020204" pitchFamily="34" charset="-122"/>
              </a:rPr>
              <a:t>是核心。</a:t>
            </a:r>
            <a:endParaRPr lang="zh-CN" altLang="zh-CN" sz="2000" b="1" dirty="0">
              <a:solidFill>
                <a:srgbClr val="002060"/>
              </a:solidFill>
              <a:latin typeface="微软雅黑" panose="020B0503020204020204" pitchFamily="34" charset="-122"/>
              <a:ea typeface="微软雅黑" panose="020B0503020204020204" pitchFamily="34" charset="-122"/>
            </a:endParaRPr>
          </a:p>
        </p:txBody>
      </p:sp>
      <p:sp>
        <p:nvSpPr>
          <p:cNvPr id="7" name="标题 2"/>
          <p:cNvSpPr txBox="1">
            <a:spLocks/>
          </p:cNvSpPr>
          <p:nvPr/>
        </p:nvSpPr>
        <p:spPr>
          <a:xfrm>
            <a:off x="403735" y="44629"/>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endParaRPr lang="zh-CN" altLang="en-US" sz="4000" dirty="0">
              <a:solidFill>
                <a:prstClr val="black"/>
              </a:solidFill>
            </a:endParaRPr>
          </a:p>
        </p:txBody>
      </p:sp>
      <p:sp>
        <p:nvSpPr>
          <p:cNvPr id="11" name="矩形 10"/>
          <p:cNvSpPr/>
          <p:nvPr/>
        </p:nvSpPr>
        <p:spPr>
          <a:xfrm>
            <a:off x="0" y="3186027"/>
            <a:ext cx="12190413" cy="252028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cxnSp>
        <p:nvCxnSpPr>
          <p:cNvPr id="12" name="直接连接符 11"/>
          <p:cNvCxnSpPr/>
          <p:nvPr/>
        </p:nvCxnSpPr>
        <p:spPr>
          <a:xfrm>
            <a:off x="47267" y="3614175"/>
            <a:ext cx="12143144" cy="2198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3" name="直角三角形 12"/>
          <p:cNvSpPr/>
          <p:nvPr/>
        </p:nvSpPr>
        <p:spPr>
          <a:xfrm flipH="1">
            <a:off x="242625" y="2805771"/>
            <a:ext cx="390663" cy="380256"/>
          </a:xfrm>
          <a:prstGeom prst="rtTriangl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14" name="矩形 13"/>
          <p:cNvSpPr/>
          <p:nvPr/>
        </p:nvSpPr>
        <p:spPr>
          <a:xfrm rot="5400000">
            <a:off x="693748" y="2754922"/>
            <a:ext cx="3280792" cy="3382489"/>
          </a:xfrm>
          <a:prstGeom prst="rect">
            <a:avLst/>
          </a:prstGeom>
          <a:gradFill>
            <a:gsLst>
              <a:gs pos="99000">
                <a:srgbClr val="FFC000"/>
              </a:gs>
              <a:gs pos="2000">
                <a:srgbClr val="FFC000"/>
              </a:gs>
              <a:gs pos="100000">
                <a:schemeClr val="bg1"/>
              </a:gs>
              <a:gs pos="0">
                <a:schemeClr val="bg1"/>
              </a:gs>
            </a:gsLst>
            <a:lin ang="0" scaled="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latin typeface="微软雅黑" pitchFamily="34" charset="-122"/>
              <a:ea typeface="微软雅黑" pitchFamily="34" charset="-122"/>
            </a:endParaRPr>
          </a:p>
        </p:txBody>
      </p:sp>
      <p:sp>
        <p:nvSpPr>
          <p:cNvPr id="19" name="直角三角形 18"/>
          <p:cNvSpPr/>
          <p:nvPr/>
        </p:nvSpPr>
        <p:spPr>
          <a:xfrm flipH="1" flipV="1">
            <a:off x="242625" y="5706307"/>
            <a:ext cx="390663" cy="380256"/>
          </a:xfrm>
          <a:prstGeom prst="rtTriangl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0" name="直角三角形 19"/>
          <p:cNvSpPr/>
          <p:nvPr/>
        </p:nvSpPr>
        <p:spPr>
          <a:xfrm>
            <a:off x="4025391" y="2805771"/>
            <a:ext cx="390663" cy="380256"/>
          </a:xfrm>
          <a:prstGeom prst="rtTriangl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1" name="直角三角形 20"/>
          <p:cNvSpPr/>
          <p:nvPr/>
        </p:nvSpPr>
        <p:spPr>
          <a:xfrm flipV="1">
            <a:off x="4025391" y="5706307"/>
            <a:ext cx="390663" cy="380256"/>
          </a:xfrm>
          <a:prstGeom prst="rtTriangle">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22" name="矩形 21"/>
          <p:cNvSpPr/>
          <p:nvPr/>
        </p:nvSpPr>
        <p:spPr>
          <a:xfrm>
            <a:off x="1106433" y="3140968"/>
            <a:ext cx="2490720" cy="369332"/>
          </a:xfrm>
          <a:prstGeom prst="rect">
            <a:avLst/>
          </a:prstGeom>
        </p:spPr>
        <p:txBody>
          <a:bodyPr wrap="none">
            <a:spAutoFit/>
          </a:bodyPr>
          <a:lstStyle/>
          <a:p>
            <a:pPr algn="ctr" fontAlgn="base">
              <a:spcBef>
                <a:spcPct val="0"/>
              </a:spcBef>
              <a:spcAft>
                <a:spcPct val="0"/>
              </a:spcAft>
            </a:pPr>
            <a:r>
              <a:rPr lang="zh-CN" altLang="zh-CN" b="1" dirty="0">
                <a:solidFill>
                  <a:prstClr val="black"/>
                </a:solidFill>
                <a:latin typeface="微软雅黑" panose="020B0503020204020204" pitchFamily="34" charset="-122"/>
                <a:ea typeface="微软雅黑" panose="020B0503020204020204" pitchFamily="34" charset="-122"/>
              </a:rPr>
              <a:t>恐怖主义信息</a:t>
            </a:r>
            <a:r>
              <a:rPr lang="zh-CN" altLang="en-US" b="1" dirty="0">
                <a:solidFill>
                  <a:prstClr val="black"/>
                </a:solidFill>
                <a:latin typeface="微软雅黑" panose="020B0503020204020204" pitchFamily="34" charset="-122"/>
                <a:ea typeface="微软雅黑" panose="020B0503020204020204" pitchFamily="34" charset="-122"/>
              </a:rPr>
              <a:t>感</a:t>
            </a:r>
            <a:r>
              <a:rPr lang="zh-CN" altLang="zh-CN" b="1" dirty="0">
                <a:solidFill>
                  <a:prstClr val="black"/>
                </a:solidFill>
                <a:latin typeface="微软雅黑" panose="020B0503020204020204" pitchFamily="34" charset="-122"/>
                <a:ea typeface="微软雅黑" panose="020B0503020204020204" pitchFamily="34" charset="-122"/>
              </a:rPr>
              <a:t>知项目</a:t>
            </a:r>
            <a:endParaRPr lang="zh-CN" altLang="en-US" b="1" dirty="0">
              <a:solidFill>
                <a:prstClr val="black">
                  <a:lumMod val="75000"/>
                  <a:lumOff val="25000"/>
                </a:prstClr>
              </a:solidFill>
              <a:latin typeface="微软雅黑" pitchFamily="34" charset="-122"/>
              <a:ea typeface="微软雅黑" pitchFamily="34" charset="-122"/>
            </a:endParaRPr>
          </a:p>
        </p:txBody>
      </p:sp>
      <p:sp>
        <p:nvSpPr>
          <p:cNvPr id="25" name="矩形 24"/>
          <p:cNvSpPr/>
          <p:nvPr/>
        </p:nvSpPr>
        <p:spPr>
          <a:xfrm>
            <a:off x="694606" y="4581128"/>
            <a:ext cx="3339376" cy="369332"/>
          </a:xfrm>
          <a:prstGeom prst="rect">
            <a:avLst/>
          </a:prstGeom>
        </p:spPr>
        <p:txBody>
          <a:bodyPr wrap="none">
            <a:spAutoFit/>
          </a:bodyPr>
          <a:lstStyle/>
          <a:p>
            <a:pPr algn="ct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计算机辅助下的预审旅客系统</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II</a:t>
            </a:r>
            <a:endParaRPr lang="zh-CN" altLang="en-US" b="1" dirty="0">
              <a:latin typeface="微软雅黑" pitchFamily="34" charset="-122"/>
              <a:ea typeface="微软雅黑" pitchFamily="34" charset="-122"/>
            </a:endParaRPr>
          </a:p>
        </p:txBody>
      </p:sp>
      <p:sp>
        <p:nvSpPr>
          <p:cNvPr id="27" name="矩形 26"/>
          <p:cNvSpPr/>
          <p:nvPr/>
        </p:nvSpPr>
        <p:spPr>
          <a:xfrm>
            <a:off x="6857207" y="3258035"/>
            <a:ext cx="2567594" cy="400110"/>
          </a:xfrm>
          <a:prstGeom prst="rect">
            <a:avLst/>
          </a:prstGeom>
        </p:spPr>
        <p:txBody>
          <a:bodyPr wrap="none">
            <a:spAutoFit/>
          </a:bodyPr>
          <a:lstStyle/>
          <a:p>
            <a:pPr algn="ctr" fontAlgn="base">
              <a:spcBef>
                <a:spcPct val="0"/>
              </a:spcBef>
              <a:spcAft>
                <a:spcPct val="0"/>
              </a:spcAft>
            </a:pPr>
            <a:r>
              <a:rPr lang="zh-CN" altLang="en-US" sz="2000" b="1" dirty="0">
                <a:solidFill>
                  <a:prstClr val="white"/>
                </a:solidFill>
                <a:latin typeface="微软雅黑" pitchFamily="34" charset="-122"/>
                <a:ea typeface="微软雅黑" pitchFamily="34" charset="-122"/>
              </a:rPr>
              <a:t>反恐联合信息化系统 </a:t>
            </a:r>
          </a:p>
        </p:txBody>
      </p:sp>
      <p:pic>
        <p:nvPicPr>
          <p:cNvPr id="8" name="图片 7" descr="http://photocdn.sohu.com/20130628/Img380107914.jpg"/>
          <p:cNvPicPr/>
          <p:nvPr/>
        </p:nvPicPr>
        <p:blipFill>
          <a:blip r:embed="rId2"/>
          <a:srcRect/>
          <a:stretch>
            <a:fillRect/>
          </a:stretch>
        </p:blipFill>
        <p:spPr bwMode="auto">
          <a:xfrm>
            <a:off x="4367015" y="3809561"/>
            <a:ext cx="2664295" cy="1533525"/>
          </a:xfrm>
          <a:prstGeom prst="rect">
            <a:avLst/>
          </a:prstGeom>
          <a:noFill/>
          <a:ln w="9525">
            <a:noFill/>
            <a:miter lim="800000"/>
            <a:headEnd/>
            <a:tailEnd/>
          </a:ln>
        </p:spPr>
      </p:pic>
      <p:pic>
        <p:nvPicPr>
          <p:cNvPr id="5" name="图片 4" descr="http://mwww.sinovision.net/attachments/2010/02/23/5213043674b83d8b4955ac.png"/>
          <p:cNvPicPr/>
          <p:nvPr/>
        </p:nvPicPr>
        <p:blipFill>
          <a:blip r:embed="rId3" cstate="print"/>
          <a:srcRect/>
          <a:stretch>
            <a:fillRect/>
          </a:stretch>
        </p:blipFill>
        <p:spPr bwMode="auto">
          <a:xfrm>
            <a:off x="7431881" y="3792504"/>
            <a:ext cx="1803735" cy="1601233"/>
          </a:xfrm>
          <a:prstGeom prst="rect">
            <a:avLst/>
          </a:prstGeom>
          <a:noFill/>
          <a:ln w="9525">
            <a:noFill/>
            <a:miter lim="800000"/>
            <a:headEnd/>
            <a:tailEnd/>
          </a:ln>
        </p:spPr>
      </p:pic>
      <p:pic>
        <p:nvPicPr>
          <p:cNvPr id="4" name="图片 3" descr="http://images.takungpao.com/2013/0608/20130608041020111.jpg"/>
          <p:cNvPicPr/>
          <p:nvPr/>
        </p:nvPicPr>
        <p:blipFill>
          <a:blip r:embed="rId4" cstate="print"/>
          <a:srcRect/>
          <a:stretch>
            <a:fillRect/>
          </a:stretch>
        </p:blipFill>
        <p:spPr bwMode="auto">
          <a:xfrm>
            <a:off x="9551591" y="3818131"/>
            <a:ext cx="2520280" cy="1524951"/>
          </a:xfrm>
          <a:prstGeom prst="rect">
            <a:avLst/>
          </a:prstGeom>
          <a:noFill/>
          <a:ln w="9525">
            <a:noFill/>
            <a:miter lim="800000"/>
            <a:headEnd/>
            <a:tailEnd/>
          </a:ln>
        </p:spPr>
      </p:pic>
      <p:sp>
        <p:nvSpPr>
          <p:cNvPr id="29" name="矩形 28"/>
          <p:cNvSpPr/>
          <p:nvPr/>
        </p:nvSpPr>
        <p:spPr>
          <a:xfrm>
            <a:off x="1313219" y="3646077"/>
            <a:ext cx="2029475" cy="369332"/>
          </a:xfrm>
          <a:prstGeom prst="rect">
            <a:avLst/>
          </a:prstGeom>
        </p:spPr>
        <p:txBody>
          <a:bodyPr wrap="none">
            <a:spAutoFit/>
          </a:bodyPr>
          <a:lstStyle/>
          <a:p>
            <a:pPr algn="ctr" fontAlgn="base">
              <a:spcBef>
                <a:spcPct val="0"/>
              </a:spcBef>
              <a:spcAft>
                <a:spcPct val="0"/>
              </a:spcAft>
            </a:pPr>
            <a:r>
              <a:rPr lang="zh-CN" altLang="en-US" b="1" dirty="0" smtClean="0">
                <a:latin typeface="微软雅黑" pitchFamily="34" charset="-122"/>
                <a:ea typeface="微软雅黑" pitchFamily="34" charset="-122"/>
              </a:rPr>
              <a:t>星风秘密监听项目</a:t>
            </a:r>
            <a:endParaRPr lang="en-US" altLang="zh-CN" b="1" dirty="0">
              <a:solidFill>
                <a:prstClr val="black"/>
              </a:solidFill>
              <a:latin typeface="微软雅黑" panose="020B0503020204020204" pitchFamily="34" charset="-122"/>
              <a:ea typeface="微软雅黑" panose="020B0503020204020204" pitchFamily="34" charset="-122"/>
            </a:endParaRPr>
          </a:p>
        </p:txBody>
      </p:sp>
      <p:sp>
        <p:nvSpPr>
          <p:cNvPr id="30" name="矩形 29"/>
          <p:cNvSpPr/>
          <p:nvPr/>
        </p:nvSpPr>
        <p:spPr>
          <a:xfrm>
            <a:off x="1582002" y="4139788"/>
            <a:ext cx="1569660" cy="369332"/>
          </a:xfrm>
          <a:prstGeom prst="rect">
            <a:avLst/>
          </a:prstGeom>
        </p:spPr>
        <p:txBody>
          <a:bodyPr wrap="none">
            <a:spAutoFit/>
          </a:bodyPr>
          <a:lstStyle/>
          <a:p>
            <a:pPr algn="ctr"/>
            <a:r>
              <a:rPr lang="zh-CN" altLang="en-US" b="1" dirty="0" smtClean="0">
                <a:latin typeface="微软雅黑" pitchFamily="34" charset="-122"/>
                <a:ea typeface="微软雅黑" pitchFamily="34" charset="-122"/>
              </a:rPr>
              <a:t>全能危险分子</a:t>
            </a:r>
            <a:endParaRPr lang="zh-CN" altLang="en-US" b="1" dirty="0">
              <a:latin typeface="微软雅黑" pitchFamily="34" charset="-122"/>
              <a:ea typeface="微软雅黑" pitchFamily="34" charset="-122"/>
            </a:endParaRPr>
          </a:p>
        </p:txBody>
      </p:sp>
      <p:sp>
        <p:nvSpPr>
          <p:cNvPr id="31" name="矩形 30"/>
          <p:cNvSpPr/>
          <p:nvPr/>
        </p:nvSpPr>
        <p:spPr>
          <a:xfrm>
            <a:off x="1348631" y="5003884"/>
            <a:ext cx="2031325"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反恐信息交流项目</a:t>
            </a:r>
            <a:endParaRPr lang="zh-CN" altLang="en-US" b="1" dirty="0">
              <a:latin typeface="微软雅黑" pitchFamily="34" charset="-122"/>
              <a:ea typeface="微软雅黑" pitchFamily="34" charset="-122"/>
            </a:endParaRPr>
          </a:p>
        </p:txBody>
      </p:sp>
      <p:sp>
        <p:nvSpPr>
          <p:cNvPr id="32" name="矩形 31"/>
          <p:cNvSpPr/>
          <p:nvPr/>
        </p:nvSpPr>
        <p:spPr>
          <a:xfrm>
            <a:off x="1810296" y="5445224"/>
            <a:ext cx="1107996" cy="369332"/>
          </a:xfrm>
          <a:prstGeom prst="rect">
            <a:avLst/>
          </a:prstGeom>
        </p:spPr>
        <p:txBody>
          <a:bodyPr wrap="none">
            <a:spAutoFit/>
          </a:bodyPr>
          <a:lstStyle/>
          <a:p>
            <a:pPr algn="ctr"/>
            <a:r>
              <a:rPr lang="zh-CN" altLang="en-US" b="1" dirty="0">
                <a:latin typeface="微软雅黑" pitchFamily="34" charset="-122"/>
                <a:ea typeface="微软雅黑" pitchFamily="34" charset="-122"/>
              </a:rPr>
              <a:t>无</a:t>
            </a:r>
            <a:r>
              <a:rPr lang="zh-CN" altLang="en-US" b="1" dirty="0" smtClean="0">
                <a:latin typeface="微软雅黑" pitchFamily="34" charset="-122"/>
                <a:ea typeface="微软雅黑" pitchFamily="34" charset="-122"/>
              </a:rPr>
              <a:t>界信息</a:t>
            </a:r>
            <a:endParaRPr lang="zh-CN" altLang="en-US" b="1" dirty="0">
              <a:latin typeface="微软雅黑" pitchFamily="34" charset="-122"/>
              <a:ea typeface="微软雅黑" pitchFamily="34" charset="-122"/>
            </a:endParaRPr>
          </a:p>
        </p:txBody>
      </p:sp>
      <p:sp>
        <p:nvSpPr>
          <p:cNvPr id="23"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美国反恐联合信息化系统</a:t>
            </a:r>
          </a:p>
          <a:p>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8845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rdn_52705726ba3ed.jpg"/>
          <p:cNvPicPr>
            <a:picLocks noChangeAspect="1"/>
          </p:cNvPicPr>
          <p:nvPr/>
        </p:nvPicPr>
        <p:blipFill>
          <a:blip r:embed="rId2"/>
          <a:stretch>
            <a:fillRect/>
          </a:stretch>
        </p:blipFill>
        <p:spPr>
          <a:xfrm>
            <a:off x="2008919" y="898822"/>
            <a:ext cx="8511410" cy="57448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美国情报机构管辖机构</a:t>
            </a:r>
          </a:p>
          <a:p>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89127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8584" y="764705"/>
            <a:ext cx="11089233" cy="2554545"/>
          </a:xfrm>
          <a:prstGeom prst="rect">
            <a:avLst/>
          </a:prstGeom>
        </p:spPr>
        <p:txBody>
          <a:bodyPr wrap="square">
            <a:spAutoFit/>
          </a:bodyPr>
          <a:lstStyle/>
          <a:p>
            <a:pPr>
              <a:lnSpc>
                <a:spcPct val="150000"/>
              </a:lnSpc>
              <a:spcAft>
                <a:spcPts val="1200"/>
              </a:spcAft>
            </a:pPr>
            <a:r>
              <a:rPr lang="en-US" altLang="zh-CN" sz="20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恐怖主义</a:t>
            </a:r>
            <a:r>
              <a:rPr lang="zh-CN"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信息</a:t>
            </a:r>
            <a:r>
              <a:rPr lang="zh-CN" altLang="en-US"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感</a:t>
            </a:r>
            <a:r>
              <a:rPr lang="zh-CN" altLang="zh-CN" sz="20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知项目</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Terrorism Information Awareness</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TIA</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）由</a:t>
            </a:r>
            <a:r>
              <a:rPr lang="zh-CN" altLang="en-US"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美国国防部属下的国防预先研究计划局</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(Defense Advanced Research Projects Agency</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DARPA</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于</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2002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年开始</a:t>
            </a:r>
            <a:r>
              <a:rPr lang="zh-CN" altLang="en-US" sz="2000" dirty="0" smtClean="0">
                <a:latin typeface="微软雅黑" panose="020B0503020204020204" pitchFamily="34" charset="-122"/>
                <a:ea typeface="微软雅黑" panose="020B0503020204020204" pitchFamily="34" charset="-122"/>
                <a:cs typeface="Times New Roman" panose="02020603050405020304" pitchFamily="18" charset="0"/>
              </a:rPr>
              <a:t>实施。</a:t>
            </a:r>
            <a:r>
              <a:rPr lang="en-US" altLang="zh-CN" sz="2000" b="1" dirty="0">
                <a:latin typeface="微软雅黑" pitchFamily="34" charset="-122"/>
                <a:ea typeface="微软雅黑" pitchFamily="34" charset="-122"/>
              </a:rPr>
              <a:t>TIA</a:t>
            </a:r>
            <a:r>
              <a:rPr lang="zh-CN" altLang="en-US" sz="2000" b="1" dirty="0">
                <a:latin typeface="微软雅黑" pitchFamily="34" charset="-122"/>
                <a:ea typeface="微软雅黑" pitchFamily="34" charset="-122"/>
              </a:rPr>
              <a:t>项目相当于一个智能数据仓库，旨在通过</a:t>
            </a:r>
            <a:r>
              <a:rPr lang="zh-CN" altLang="en-US" sz="2000" b="1" dirty="0" smtClean="0">
                <a:latin typeface="微软雅黑" pitchFamily="34" charset="-122"/>
                <a:ea typeface="微软雅黑" pitchFamily="34" charset="-122"/>
              </a:rPr>
              <a:t>收集并分析</a:t>
            </a:r>
            <a:r>
              <a:rPr lang="zh-CN" altLang="en-US" sz="2000" b="1" dirty="0">
                <a:latin typeface="微软雅黑" pitchFamily="34" charset="-122"/>
                <a:ea typeface="微软雅黑" pitchFamily="34" charset="-122"/>
              </a:rPr>
              <a:t>大量来自公共和私人的旅游、经济和其他数据，来监测恐怖袭击的早期准备活动，并与相关安全部门分享情报</a:t>
            </a:r>
          </a:p>
          <a:p>
            <a:pPr fontAlgn="base">
              <a:lnSpc>
                <a:spcPct val="150000"/>
              </a:lnSpc>
              <a:spcBef>
                <a:spcPct val="0"/>
              </a:spcBef>
              <a:spcAft>
                <a:spcPts val="1200"/>
              </a:spcAft>
            </a:pPr>
            <a:endParaRPr lang="en-US" altLang="zh-CN"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7" name="图片 16" descr="nsa-sweeps-03.gif"/>
          <p:cNvPicPr>
            <a:picLocks noChangeAspect="1"/>
          </p:cNvPicPr>
          <p:nvPr/>
        </p:nvPicPr>
        <p:blipFill>
          <a:blip r:embed="rId2"/>
          <a:stretch>
            <a:fillRect/>
          </a:stretch>
        </p:blipFill>
        <p:spPr>
          <a:xfrm>
            <a:off x="528117" y="3022602"/>
            <a:ext cx="7350040" cy="3214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矩形 17"/>
          <p:cNvSpPr/>
          <p:nvPr/>
        </p:nvSpPr>
        <p:spPr>
          <a:xfrm>
            <a:off x="8736005" y="2492896"/>
            <a:ext cx="2854918" cy="400110"/>
          </a:xfrm>
          <a:prstGeom prst="rect">
            <a:avLst/>
          </a:prstGeom>
        </p:spPr>
        <p:style>
          <a:lnRef idx="3">
            <a:schemeClr val="lt1"/>
          </a:lnRef>
          <a:fillRef idx="1">
            <a:schemeClr val="accent2"/>
          </a:fillRef>
          <a:effectRef idx="1">
            <a:schemeClr val="accent2"/>
          </a:effectRef>
          <a:fontRef idx="minor">
            <a:schemeClr val="lt1"/>
          </a:fontRef>
        </p:style>
        <p:txBody>
          <a:bodyPr wrap="square">
            <a:spAutoFit/>
          </a:bodyPr>
          <a:lstStyle/>
          <a:p>
            <a:pPr algn="ctr"/>
            <a:r>
              <a:rPr lang="en-US" altLang="zh-CN" sz="2000" b="1" dirty="0" smtClean="0">
                <a:latin typeface="微软雅黑" pitchFamily="34" charset="-122"/>
                <a:ea typeface="微软雅黑" pitchFamily="34" charset="-122"/>
              </a:rPr>
              <a:t>TIA:</a:t>
            </a:r>
            <a:r>
              <a:rPr lang="zh-CN" altLang="en-US" sz="2000" b="1" dirty="0" smtClean="0">
                <a:latin typeface="微软雅黑" pitchFamily="34" charset="-122"/>
                <a:ea typeface="微软雅黑" pitchFamily="34" charset="-122"/>
              </a:rPr>
              <a:t>一个智能数据仓库</a:t>
            </a:r>
            <a:endParaRPr lang="en-US" altLang="zh-CN" sz="2000" b="1" dirty="0" smtClean="0">
              <a:latin typeface="微软雅黑" pitchFamily="34" charset="-122"/>
              <a:ea typeface="微软雅黑" pitchFamily="34" charset="-122"/>
            </a:endParaRPr>
          </a:p>
        </p:txBody>
      </p:sp>
      <p:sp>
        <p:nvSpPr>
          <p:cNvPr id="19" name="矩形 18"/>
          <p:cNvSpPr/>
          <p:nvPr/>
        </p:nvSpPr>
        <p:spPr>
          <a:xfrm>
            <a:off x="8216080" y="3165203"/>
            <a:ext cx="3803080" cy="3046988"/>
          </a:xfrm>
          <a:prstGeom prst="rect">
            <a:avLst/>
          </a:prstGeom>
        </p:spPr>
        <p:txBody>
          <a:bodyPr wrap="square">
            <a:spAutoFit/>
          </a:bodyPr>
          <a:lstStyle/>
          <a:p>
            <a:r>
              <a:rPr lang="zh-CN" altLang="en-US" sz="1600" b="1" dirty="0" smtClean="0">
                <a:latin typeface="微软雅黑" pitchFamily="34" charset="-122"/>
                <a:ea typeface="微软雅黑" pitchFamily="34" charset="-122"/>
              </a:rPr>
              <a:t>数据来源</a:t>
            </a:r>
            <a:r>
              <a:rPr lang="zh-CN" altLang="en-US" sz="1600" dirty="0" smtClean="0">
                <a:latin typeface="微软雅黑" pitchFamily="34" charset="-122"/>
                <a:ea typeface="微软雅黑" pitchFamily="34" charset="-122"/>
              </a:rPr>
              <a:t>：</a:t>
            </a:r>
            <a:r>
              <a:rPr lang="zh-CN" altLang="en-US" sz="1600" b="1" dirty="0" smtClean="0">
                <a:solidFill>
                  <a:srgbClr val="0070C0"/>
                </a:solidFill>
                <a:latin typeface="微软雅黑" pitchFamily="34" charset="-122"/>
                <a:ea typeface="微软雅黑" pitchFamily="34" charset="-122"/>
              </a:rPr>
              <a:t>来自国内机构</a:t>
            </a:r>
            <a:r>
              <a:rPr lang="en-US" altLang="zh-CN" sz="1600" b="1" dirty="0" smtClean="0">
                <a:solidFill>
                  <a:srgbClr val="0070C0"/>
                </a:solidFill>
                <a:latin typeface="微软雅黑" pitchFamily="34" charset="-122"/>
                <a:ea typeface="微软雅黑" pitchFamily="34" charset="-122"/>
              </a:rPr>
              <a:t>,</a:t>
            </a:r>
            <a:r>
              <a:rPr lang="zh-CN" altLang="en-US" sz="1600" b="1" dirty="0" smtClean="0">
                <a:solidFill>
                  <a:srgbClr val="0070C0"/>
                </a:solidFill>
                <a:latin typeface="微软雅黑" pitchFamily="34" charset="-122"/>
                <a:ea typeface="微软雅黑" pitchFamily="34" charset="-122"/>
              </a:rPr>
              <a:t>包括司法部门、国土安全部和财政部等的公共和私人的</a:t>
            </a:r>
            <a:r>
              <a:rPr lang="zh-CN" altLang="en-US" sz="1600" b="1" dirty="0" smtClean="0">
                <a:solidFill>
                  <a:srgbClr val="FF0000"/>
                </a:solidFill>
                <a:latin typeface="微软雅黑" pitchFamily="34" charset="-122"/>
                <a:ea typeface="微软雅黑" pitchFamily="34" charset="-122"/>
              </a:rPr>
              <a:t>旅游、经济和其他数据</a:t>
            </a:r>
            <a:r>
              <a:rPr lang="zh-CN" altLang="en-US" sz="1600" b="1" dirty="0" smtClean="0">
                <a:solidFill>
                  <a:srgbClr val="0070C0"/>
                </a:solidFill>
                <a:latin typeface="微软雅黑" pitchFamily="34" charset="-122"/>
                <a:ea typeface="微软雅黑" pitchFamily="34" charset="-122"/>
              </a:rPr>
              <a:t>，具体涉及</a:t>
            </a:r>
            <a:r>
              <a:rPr lang="zh-CN" altLang="en-US" sz="1600" b="1" dirty="0">
                <a:solidFill>
                  <a:srgbClr val="0070C0"/>
                </a:solidFill>
                <a:latin typeface="微软雅黑" pitchFamily="34" charset="-122"/>
                <a:ea typeface="微软雅黑" pitchFamily="34" charset="-122"/>
              </a:rPr>
              <a:t>：</a:t>
            </a:r>
            <a:r>
              <a:rPr lang="zh-CN" altLang="en-US" sz="1600" b="1" dirty="0" smtClean="0">
                <a:solidFill>
                  <a:srgbClr val="FF0000"/>
                </a:solidFill>
                <a:latin typeface="微软雅黑" pitchFamily="34" charset="-122"/>
                <a:ea typeface="微软雅黑" pitchFamily="34" charset="-122"/>
              </a:rPr>
              <a:t>电子邮件、电话记录、上网记录、飞行记录、酒店预定记录、信用卡交易记录、医疗记录等</a:t>
            </a:r>
            <a:endParaRPr lang="en-US" altLang="zh-CN" sz="1600" b="1" dirty="0" smtClean="0">
              <a:solidFill>
                <a:srgbClr val="FF0000"/>
              </a:solidFill>
              <a:latin typeface="微软雅黑" pitchFamily="34" charset="-122"/>
              <a:ea typeface="微软雅黑" pitchFamily="34" charset="-122"/>
            </a:endParaRPr>
          </a:p>
          <a:p>
            <a:endParaRPr lang="en-US" altLang="zh-CN" sz="1600" b="1" dirty="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数据处理：</a:t>
            </a:r>
            <a:r>
              <a:rPr lang="zh-CN" altLang="en-US" sz="1600" b="1" dirty="0" smtClean="0">
                <a:solidFill>
                  <a:srgbClr val="007434"/>
                </a:solidFill>
                <a:latin typeface="微软雅黑" pitchFamily="34" charset="-122"/>
                <a:ea typeface="微软雅黑" pitchFamily="34" charset="-122"/>
              </a:rPr>
              <a:t>国家安全局</a:t>
            </a:r>
            <a:r>
              <a:rPr lang="zh-CN" altLang="en-US" sz="1600" b="1" dirty="0">
                <a:solidFill>
                  <a:srgbClr val="007434"/>
                </a:solidFill>
                <a:latin typeface="微软雅黑" pitchFamily="34" charset="-122"/>
                <a:ea typeface="微软雅黑" pitchFamily="34" charset="-122"/>
              </a:rPr>
              <a:t>（</a:t>
            </a:r>
            <a:r>
              <a:rPr lang="en-US" altLang="zh-CN" sz="1600" b="1" dirty="0" smtClean="0">
                <a:solidFill>
                  <a:srgbClr val="007434"/>
                </a:solidFill>
                <a:latin typeface="微软雅黑" pitchFamily="34" charset="-122"/>
                <a:ea typeface="微软雅黑" pitchFamily="34" charset="-122"/>
              </a:rPr>
              <a:t>NSA</a:t>
            </a:r>
            <a:r>
              <a:rPr lang="zh-CN" altLang="en-US" sz="1600" b="1" dirty="0" smtClean="0">
                <a:solidFill>
                  <a:srgbClr val="007434"/>
                </a:solidFill>
                <a:latin typeface="微软雅黑" pitchFamily="34" charset="-122"/>
                <a:ea typeface="微软雅黑" pitchFamily="34" charset="-122"/>
              </a:rPr>
              <a:t>）将收集到的数据用复杂软件系统处理，发现涉恐分子或高危区域</a:t>
            </a:r>
            <a:endParaRPr lang="en-US" altLang="zh-CN" sz="1600" b="1" dirty="0" smtClean="0">
              <a:solidFill>
                <a:srgbClr val="007434"/>
              </a:solidFill>
              <a:latin typeface="微软雅黑" pitchFamily="34" charset="-122"/>
              <a:ea typeface="微软雅黑" pitchFamily="34" charset="-122"/>
            </a:endParaRPr>
          </a:p>
          <a:p>
            <a:endParaRPr lang="en-US" altLang="zh-CN" sz="1600" b="1" dirty="0">
              <a:latin typeface="微软雅黑" pitchFamily="34" charset="-122"/>
              <a:ea typeface="微软雅黑" pitchFamily="34" charset="-122"/>
            </a:endParaRPr>
          </a:p>
          <a:p>
            <a:r>
              <a:rPr lang="zh-CN" altLang="en-US" sz="1600" b="1" dirty="0" smtClean="0">
                <a:latin typeface="微软雅黑" pitchFamily="34" charset="-122"/>
                <a:ea typeface="微软雅黑" pitchFamily="34" charset="-122"/>
              </a:rPr>
              <a:t>信息分享：</a:t>
            </a:r>
            <a:r>
              <a:rPr lang="zh-CN" altLang="en-US" sz="1600" b="1" dirty="0" smtClean="0">
                <a:solidFill>
                  <a:srgbClr val="FF0000"/>
                </a:solidFill>
                <a:latin typeface="微软雅黑" pitchFamily="34" charset="-122"/>
                <a:ea typeface="微软雅黑" pitchFamily="34" charset="-122"/>
              </a:rPr>
              <a:t>信息与其他安全部门分享</a:t>
            </a:r>
          </a:p>
        </p:txBody>
      </p:sp>
      <p:sp>
        <p:nvSpPr>
          <p:cNvPr id="9"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恐怖主义信息感知项目</a:t>
            </a:r>
          </a:p>
        </p:txBody>
      </p:sp>
    </p:spTree>
    <p:extLst>
      <p:ext uri="{BB962C8B-B14F-4D97-AF65-F5344CB8AC3E}">
        <p14:creationId xmlns:p14="http://schemas.microsoft.com/office/powerpoint/2010/main" val="7359062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5452850" y="2928935"/>
            <a:ext cx="6737561" cy="2198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52850" y="3000373"/>
            <a:ext cx="6737561" cy="2198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7267" y="1357299"/>
            <a:ext cx="12143144" cy="21987"/>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755" y="1631959"/>
            <a:ext cx="7495239" cy="48933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3" name="矩形 2"/>
          <p:cNvSpPr/>
          <p:nvPr/>
        </p:nvSpPr>
        <p:spPr>
          <a:xfrm>
            <a:off x="1707798" y="836712"/>
            <a:ext cx="5107488" cy="461665"/>
          </a:xfrm>
          <a:prstGeom prst="rect">
            <a:avLst/>
          </a:prstGeom>
        </p:spPr>
        <p:txBody>
          <a:bodyPr wrap="none">
            <a:spAutoFit/>
          </a:bodyPr>
          <a:lstStyle/>
          <a:p>
            <a:pPr algn="ctr"/>
            <a:r>
              <a:rPr lang="en-US" altLang="zh-CN" sz="2400" b="1" dirty="0">
                <a:latin typeface="微软雅黑" pitchFamily="34" charset="-122"/>
                <a:ea typeface="微软雅黑" pitchFamily="34" charset="-122"/>
              </a:rPr>
              <a:t>TIA:</a:t>
            </a:r>
            <a:r>
              <a:rPr lang="zh-CN" altLang="en-US" sz="2400" b="1" dirty="0">
                <a:latin typeface="微软雅黑" pitchFamily="34" charset="-122"/>
                <a:ea typeface="微软雅黑" pitchFamily="34" charset="-122"/>
              </a:rPr>
              <a:t>如何从智能数据仓库中</a:t>
            </a:r>
            <a:r>
              <a:rPr lang="zh-CN" altLang="en-US" sz="2400" b="1" dirty="0">
                <a:solidFill>
                  <a:srgbClr val="FF0000"/>
                </a:solidFill>
                <a:latin typeface="微软雅黑" pitchFamily="34" charset="-122"/>
                <a:ea typeface="微软雅黑" pitchFamily="34" charset="-122"/>
              </a:rPr>
              <a:t>大海捞针</a:t>
            </a:r>
            <a:endParaRPr lang="en-US" altLang="zh-CN" sz="2400" b="1" dirty="0">
              <a:solidFill>
                <a:srgbClr val="FF0000"/>
              </a:solidFill>
              <a:latin typeface="微软雅黑" pitchFamily="34" charset="-122"/>
              <a:ea typeface="微软雅黑" pitchFamily="34" charset="-122"/>
            </a:endParaRPr>
          </a:p>
        </p:txBody>
      </p:sp>
      <p:sp>
        <p:nvSpPr>
          <p:cNvPr id="16" name="矩形 15"/>
          <p:cNvSpPr/>
          <p:nvPr/>
        </p:nvSpPr>
        <p:spPr>
          <a:xfrm>
            <a:off x="8216079" y="1559689"/>
            <a:ext cx="3974331" cy="4893647"/>
          </a:xfrm>
          <a:prstGeom prst="rect">
            <a:avLst/>
          </a:prstGeom>
        </p:spPr>
        <p:txBody>
          <a:bodyPr wrap="square">
            <a:spAutoFit/>
          </a:bodyPr>
          <a:lstStyle/>
          <a:p>
            <a:pPr marL="342900" indent="-342900">
              <a:lnSpc>
                <a:spcPct val="150000"/>
              </a:lnSpc>
              <a:buFont typeface="+mj-ea"/>
              <a:buAutoNum type="circleNumDbPlain"/>
            </a:pPr>
            <a:r>
              <a:rPr lang="zh-CN" altLang="en-US" sz="1600" b="1" dirty="0">
                <a:solidFill>
                  <a:srgbClr val="FF0000"/>
                </a:solidFill>
                <a:latin typeface="微软雅黑" pitchFamily="34" charset="-122"/>
                <a:ea typeface="微软雅黑" pitchFamily="34" charset="-122"/>
              </a:rPr>
              <a:t>数据收集：</a:t>
            </a:r>
            <a:endParaRPr lang="en-US" altLang="zh-CN" sz="1600" b="1" dirty="0">
              <a:solidFill>
                <a:srgbClr val="FF0000"/>
              </a:solidFill>
              <a:latin typeface="微软雅黑" pitchFamily="34" charset="-122"/>
              <a:ea typeface="微软雅黑" pitchFamily="34" charset="-122"/>
            </a:endParaRPr>
          </a:p>
          <a:p>
            <a:pPr marL="609750" indent="-285750">
              <a:lnSpc>
                <a:spcPct val="150000"/>
              </a:lnSpc>
              <a:buFont typeface="Wingdings" panose="05000000000000000000" pitchFamily="2" charset="2"/>
              <a:buChar char="n"/>
            </a:pPr>
            <a:r>
              <a:rPr lang="zh-CN" altLang="en-US" sz="1600" b="1" dirty="0" smtClean="0">
                <a:latin typeface="微软雅黑" pitchFamily="34" charset="-122"/>
                <a:ea typeface="微软雅黑" pitchFamily="34" charset="-122"/>
              </a:rPr>
              <a:t>个体的生理特征数据，</a:t>
            </a:r>
            <a:r>
              <a:rPr lang="zh-CN" altLang="en-US" sz="1600" dirty="0" smtClean="0">
                <a:latin typeface="微软雅黑" pitchFamily="34" charset="-122"/>
                <a:ea typeface="微软雅黑" pitchFamily="34" charset="-122"/>
              </a:rPr>
              <a:t>包括人脸、指纹、步态等</a:t>
            </a:r>
            <a:endParaRPr lang="en-US" altLang="zh-CN" sz="1600" dirty="0">
              <a:latin typeface="微软雅黑" pitchFamily="34" charset="-122"/>
              <a:ea typeface="微软雅黑" pitchFamily="34" charset="-122"/>
            </a:endParaRPr>
          </a:p>
          <a:p>
            <a:pPr marL="609750" indent="-285750">
              <a:lnSpc>
                <a:spcPct val="150000"/>
              </a:lnSpc>
              <a:buFont typeface="Wingdings" panose="05000000000000000000" pitchFamily="2" charset="2"/>
              <a:buChar char="n"/>
            </a:pPr>
            <a:r>
              <a:rPr lang="zh-CN" altLang="en-US" sz="1600" b="1" dirty="0">
                <a:latin typeface="微软雅黑" pitchFamily="34" charset="-122"/>
                <a:ea typeface="微软雅黑" pitchFamily="34" charset="-122"/>
              </a:rPr>
              <a:t>基本事务数据，</a:t>
            </a:r>
            <a:r>
              <a:rPr lang="zh-CN" altLang="en-US" sz="1600" dirty="0" smtClean="0">
                <a:latin typeface="微软雅黑" pitchFamily="34" charset="-122"/>
                <a:ea typeface="微软雅黑" pitchFamily="34" charset="-122"/>
              </a:rPr>
              <a:t>包括经济、</a:t>
            </a:r>
            <a:r>
              <a:rPr lang="zh-CN" altLang="en-US" sz="1600" smtClean="0">
                <a:latin typeface="微软雅黑" pitchFamily="34" charset="-122"/>
                <a:ea typeface="微软雅黑" pitchFamily="34" charset="-122"/>
              </a:rPr>
              <a:t>教育、</a:t>
            </a:r>
            <a:r>
              <a:rPr lang="zh-CN" altLang="en-US" sz="1600">
                <a:latin typeface="微软雅黑" pitchFamily="34" charset="-122"/>
                <a:ea typeface="微软雅黑" pitchFamily="34" charset="-122"/>
              </a:rPr>
              <a:t>旅行</a:t>
            </a:r>
            <a:r>
              <a:rPr lang="zh-CN" altLang="en-US" sz="160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药物、兽医、入境国、相关事件</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地点、运输、住房、政府等</a:t>
            </a:r>
            <a:endParaRPr lang="en-US" altLang="zh-CN" sz="1600" dirty="0" smtClean="0">
              <a:latin typeface="微软雅黑" pitchFamily="34" charset="-122"/>
              <a:ea typeface="微软雅黑" pitchFamily="34" charset="-122"/>
            </a:endParaRPr>
          </a:p>
          <a:p>
            <a:pPr marL="342900" indent="-342900">
              <a:lnSpc>
                <a:spcPct val="150000"/>
              </a:lnSpc>
              <a:buFont typeface="+mj-ea"/>
              <a:buAutoNum type="circleNumDbPlain" startAt="2"/>
            </a:pPr>
            <a:r>
              <a:rPr lang="zh-CN" altLang="en-US" sz="1600" b="1" dirty="0">
                <a:solidFill>
                  <a:srgbClr val="FF0000"/>
                </a:solidFill>
                <a:latin typeface="微软雅黑" pitchFamily="34" charset="-122"/>
                <a:ea typeface="微软雅黑" pitchFamily="34" charset="-122"/>
              </a:rPr>
              <a:t>数据库构建</a:t>
            </a:r>
            <a:r>
              <a:rPr lang="zh-CN" altLang="en-US" sz="1600" b="1"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基于多源异构数据建立自动化虚拟数据库</a:t>
            </a:r>
            <a:endParaRPr lang="en-US" altLang="zh-CN" sz="1600" dirty="0" smtClean="0">
              <a:latin typeface="微软雅黑" pitchFamily="34" charset="-122"/>
              <a:ea typeface="微软雅黑" pitchFamily="34" charset="-122"/>
            </a:endParaRPr>
          </a:p>
          <a:p>
            <a:pPr marL="342900" indent="-342900">
              <a:lnSpc>
                <a:spcPct val="150000"/>
              </a:lnSpc>
              <a:buFont typeface="+mj-ea"/>
              <a:buAutoNum type="circleNumDbPlain" startAt="2"/>
            </a:pPr>
            <a:r>
              <a:rPr lang="zh-CN" altLang="en-US" sz="1600" b="1" dirty="0">
                <a:solidFill>
                  <a:srgbClr val="FF0000"/>
                </a:solidFill>
                <a:latin typeface="微软雅黑" pitchFamily="34" charset="-122"/>
                <a:ea typeface="微软雅黑" pitchFamily="34" charset="-122"/>
              </a:rPr>
              <a:t>协作分析环境：</a:t>
            </a:r>
            <a:r>
              <a:rPr lang="zh-CN" altLang="en-US" sz="1600" dirty="0" smtClean="0">
                <a:latin typeface="微软雅黑" pitchFamily="34" charset="-122"/>
                <a:ea typeface="微软雅黑" pitchFamily="34" charset="-122"/>
              </a:rPr>
              <a:t>基于自动化虚拟数据库信息以及其他相关数据库，展开分析、建模，捞出有价值的情报，</a:t>
            </a:r>
            <a:endParaRPr lang="en-US" altLang="zh-CN" sz="1600" dirty="0" smtClean="0">
              <a:latin typeface="微软雅黑" pitchFamily="34" charset="-122"/>
              <a:ea typeface="微软雅黑" pitchFamily="34" charset="-122"/>
            </a:endParaRPr>
          </a:p>
          <a:p>
            <a:pPr marL="342900" indent="-342900">
              <a:lnSpc>
                <a:spcPct val="150000"/>
              </a:lnSpc>
              <a:buFont typeface="+mj-ea"/>
              <a:buAutoNum type="circleNumDbPlain" startAt="2"/>
            </a:pPr>
            <a:r>
              <a:rPr lang="zh-CN" altLang="en-US" sz="1600" b="1" dirty="0">
                <a:solidFill>
                  <a:srgbClr val="FF0000"/>
                </a:solidFill>
                <a:latin typeface="微软雅黑" pitchFamily="34" charset="-122"/>
                <a:ea typeface="微软雅黑" pitchFamily="34" charset="-122"/>
              </a:rPr>
              <a:t>协作行动环境</a:t>
            </a:r>
            <a:r>
              <a:rPr lang="zh-CN" altLang="en-US" sz="1600" b="1" dirty="0" smtClean="0">
                <a:solidFill>
                  <a:srgbClr val="FF0000"/>
                </a:solidFill>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决策支持，并将情报信息进行相关安全部门共享</a:t>
            </a:r>
          </a:p>
        </p:txBody>
      </p:sp>
      <p:sp>
        <p:nvSpPr>
          <p:cNvPr id="9"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恐怖主义信息感知项目</a:t>
            </a:r>
          </a:p>
        </p:txBody>
      </p:sp>
    </p:spTree>
    <p:extLst>
      <p:ext uri="{BB962C8B-B14F-4D97-AF65-F5344CB8AC3E}">
        <p14:creationId xmlns:p14="http://schemas.microsoft.com/office/powerpoint/2010/main" val="3398099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p:cNvCxnSpPr/>
          <p:nvPr/>
        </p:nvCxnSpPr>
        <p:spPr>
          <a:xfrm>
            <a:off x="5452850" y="2928935"/>
            <a:ext cx="6737561" cy="2198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52850" y="3000373"/>
            <a:ext cx="6737561" cy="21987"/>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62558" y="1628800"/>
            <a:ext cx="8298624" cy="1015663"/>
          </a:xfrm>
          <a:prstGeom prst="rect">
            <a:avLst/>
          </a:prstGeom>
        </p:spPr>
        <p:txBody>
          <a:bodyPr wrap="square">
            <a:spAutoFit/>
          </a:bodyPr>
          <a:lstStyle/>
          <a:p>
            <a:pPr>
              <a:lnSpc>
                <a:spcPct val="150000"/>
              </a:lnSpc>
              <a:buClr>
                <a:srgbClr val="C00000"/>
              </a:buClr>
              <a:buFont typeface="Wingdings" pitchFamily="2" charset="2"/>
              <a:buChar char="Ø"/>
            </a:pPr>
            <a:r>
              <a:rPr lang="zh-CN" altLang="en-US" sz="2000" b="1" dirty="0" smtClean="0">
                <a:solidFill>
                  <a:srgbClr val="002060"/>
                </a:solidFill>
                <a:latin typeface="微软雅黑" pitchFamily="34" charset="-122"/>
                <a:ea typeface="微软雅黑" pitchFamily="34" charset="-122"/>
              </a:rPr>
              <a:t>利用手机、邮件等信息挖掘涉恐分子或事件，但不关注联系内容</a:t>
            </a:r>
            <a:endParaRPr lang="en-US" altLang="zh-CN" sz="2000" b="1" dirty="0" smtClean="0">
              <a:solidFill>
                <a:srgbClr val="002060"/>
              </a:solidFill>
              <a:latin typeface="微软雅黑" pitchFamily="34" charset="-122"/>
              <a:ea typeface="微软雅黑" pitchFamily="34" charset="-122"/>
            </a:endParaRPr>
          </a:p>
          <a:p>
            <a:pPr>
              <a:lnSpc>
                <a:spcPct val="150000"/>
              </a:lnSpc>
              <a:buClr>
                <a:srgbClr val="C00000"/>
              </a:buClr>
              <a:buFont typeface="Wingdings" pitchFamily="2" charset="2"/>
              <a:buChar char="Ø"/>
            </a:pPr>
            <a:r>
              <a:rPr lang="zh-CN" altLang="en-US" sz="2000" b="1" dirty="0" smtClean="0">
                <a:solidFill>
                  <a:srgbClr val="002060"/>
                </a:solidFill>
                <a:latin typeface="微软雅黑" pitchFamily="34" charset="-122"/>
                <a:ea typeface="微软雅黑" pitchFamily="34" charset="-122"/>
              </a:rPr>
              <a:t>样例覆盖</a:t>
            </a:r>
            <a:r>
              <a:rPr lang="en-US" altLang="zh-CN" sz="2000" b="1" dirty="0" smtClean="0">
                <a:solidFill>
                  <a:srgbClr val="002060"/>
                </a:solidFill>
                <a:latin typeface="微软雅黑" pitchFamily="34" charset="-122"/>
                <a:ea typeface="微软雅黑" pitchFamily="34" charset="-122"/>
              </a:rPr>
              <a:t>90%</a:t>
            </a:r>
            <a:r>
              <a:rPr lang="zh-CN" altLang="en-US" sz="2000" b="1" dirty="0" smtClean="0">
                <a:solidFill>
                  <a:srgbClr val="002060"/>
                </a:solidFill>
                <a:latin typeface="微软雅黑" pitchFamily="34" charset="-122"/>
                <a:ea typeface="微软雅黑" pitchFamily="34" charset="-122"/>
              </a:rPr>
              <a:t>已知国外恐怖袭击</a:t>
            </a:r>
            <a:endParaRPr lang="en-US" altLang="zh-CN" sz="2000" b="1"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6" name="矩形 55"/>
          <p:cNvSpPr/>
          <p:nvPr/>
        </p:nvSpPr>
        <p:spPr>
          <a:xfrm>
            <a:off x="8160279" y="1629788"/>
            <a:ext cx="3854139" cy="1015663"/>
          </a:xfrm>
          <a:prstGeom prst="rect">
            <a:avLst/>
          </a:prstGeom>
        </p:spPr>
        <p:txBody>
          <a:bodyPr wrap="square">
            <a:spAutoFit/>
          </a:bodyPr>
          <a:lstStyle/>
          <a:p>
            <a:pPr fontAlgn="base">
              <a:lnSpc>
                <a:spcPct val="150000"/>
              </a:lnSpc>
              <a:spcBef>
                <a:spcPct val="0"/>
              </a:spcBef>
              <a:buClr>
                <a:srgbClr val="C00000"/>
              </a:buClr>
              <a:buFont typeface="Wingdings" pitchFamily="2" charset="2"/>
              <a:buChar char="Ø"/>
            </a:pPr>
            <a:r>
              <a:rPr lang="zh-CN" altLang="en-US" sz="2000" b="1" dirty="0" smtClean="0">
                <a:solidFill>
                  <a:srgbClr val="002060"/>
                </a:solidFill>
                <a:latin typeface="微软雅黑" pitchFamily="34" charset="-122"/>
                <a:ea typeface="微软雅黑" pitchFamily="34" charset="-122"/>
              </a:rPr>
              <a:t>在触发事件一小时内告警</a:t>
            </a:r>
            <a:endParaRPr lang="en-US" altLang="zh-CN" sz="2000" b="1" dirty="0" smtClean="0">
              <a:solidFill>
                <a:srgbClr val="002060"/>
              </a:solidFill>
              <a:latin typeface="微软雅黑" pitchFamily="34" charset="-122"/>
              <a:ea typeface="微软雅黑" pitchFamily="34" charset="-122"/>
            </a:endParaRPr>
          </a:p>
          <a:p>
            <a:pPr fontAlgn="base">
              <a:lnSpc>
                <a:spcPct val="150000"/>
              </a:lnSpc>
              <a:spcBef>
                <a:spcPct val="0"/>
              </a:spcBef>
              <a:buClr>
                <a:srgbClr val="C00000"/>
              </a:buClr>
              <a:buFont typeface="Wingdings" pitchFamily="2" charset="2"/>
              <a:buChar char="Ø"/>
            </a:pPr>
            <a:r>
              <a:rPr lang="zh-CN" altLang="en-US" sz="2000" b="1" dirty="0" smtClean="0">
                <a:solidFill>
                  <a:srgbClr val="002060"/>
                </a:solidFill>
                <a:latin typeface="微软雅黑" pitchFamily="34" charset="-122"/>
                <a:ea typeface="微软雅黑" pitchFamily="34" charset="-122"/>
              </a:rPr>
              <a:t>支持协作、信息共享</a:t>
            </a:r>
            <a:endParaRPr lang="en-US" altLang="zh-CN" sz="2000" b="1" dirty="0">
              <a:solidFill>
                <a:srgbClr val="002060"/>
              </a:solidFill>
              <a:latin typeface="微软雅黑" pitchFamily="34" charset="-122"/>
              <a:ea typeface="微软雅黑" pitchFamily="34" charset="-122"/>
            </a:endParaRPr>
          </a:p>
        </p:txBody>
      </p:sp>
      <p:sp>
        <p:nvSpPr>
          <p:cNvPr id="57" name="矩形 56"/>
          <p:cNvSpPr/>
          <p:nvPr/>
        </p:nvSpPr>
        <p:spPr>
          <a:xfrm>
            <a:off x="323514" y="951111"/>
            <a:ext cx="11776534" cy="461665"/>
          </a:xfrm>
          <a:prstGeom prst="rect">
            <a:avLst/>
          </a:prstGeom>
        </p:spPr>
        <p:txBody>
          <a:bodyPr wrap="square">
            <a:spAutoFit/>
          </a:bodyPr>
          <a:lstStyle/>
          <a:p>
            <a:pPr algn="ctr" fontAlgn="base">
              <a:spcBef>
                <a:spcPct val="0"/>
              </a:spcBef>
              <a:spcAft>
                <a:spcPts val="600"/>
              </a:spcAft>
            </a:pP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恐怖主义信息感知（</a:t>
            </a:r>
            <a:r>
              <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rPr>
              <a:t>TIA</a:t>
            </a:r>
            <a:r>
              <a:rPr lang="zh-CN" altLang="en-US" sz="2400" b="1" dirty="0" smtClean="0">
                <a:latin typeface="微软雅黑" panose="020B0503020204020204" pitchFamily="34" charset="-122"/>
                <a:ea typeface="微软雅黑" panose="020B0503020204020204" pitchFamily="34" charset="-122"/>
                <a:cs typeface="Times New Roman" panose="02020603050405020304" pitchFamily="18" charset="0"/>
              </a:rPr>
              <a:t>）系统特色</a:t>
            </a:r>
            <a:endParaRPr lang="en-US" altLang="zh-CN" sz="2400" b="1"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4" name="直接连接符 13"/>
          <p:cNvCxnSpPr/>
          <p:nvPr/>
        </p:nvCxnSpPr>
        <p:spPr>
          <a:xfrm>
            <a:off x="47267" y="1534805"/>
            <a:ext cx="12143144" cy="21987"/>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03735" y="3068960"/>
            <a:ext cx="11610683" cy="3131627"/>
          </a:xfrm>
          <a:prstGeom prst="rect">
            <a:avLst/>
          </a:prstGeom>
          <a:ln/>
        </p:spPr>
        <p:style>
          <a:lnRef idx="0">
            <a:schemeClr val="accent1"/>
          </a:lnRef>
          <a:fillRef idx="3">
            <a:schemeClr val="accent1"/>
          </a:fillRef>
          <a:effectRef idx="3">
            <a:schemeClr val="accent1"/>
          </a:effectRef>
          <a:fontRef idx="minor">
            <a:schemeClr val="lt1"/>
          </a:fontRef>
        </p:style>
        <p:txBody>
          <a:bodyPr wrap="square">
            <a:spAutoFit/>
          </a:bodyPr>
          <a:lstStyle/>
          <a:p>
            <a:pPr algn="ctr">
              <a:lnSpc>
                <a:spcPts val="2500"/>
              </a:lnSpc>
              <a:spcBef>
                <a:spcPts val="0"/>
              </a:spcBef>
            </a:pPr>
            <a:endParaRPr lang="en-US" altLang="zh-CN" sz="2400" b="1" dirty="0" smtClean="0">
              <a:solidFill>
                <a:schemeClr val="bg1"/>
              </a:solidFill>
              <a:latin typeface="微软雅黑" pitchFamily="34" charset="-122"/>
              <a:ea typeface="微软雅黑" pitchFamily="34" charset="-122"/>
            </a:endParaRPr>
          </a:p>
          <a:p>
            <a:pPr algn="ctr">
              <a:lnSpc>
                <a:spcPts val="2500"/>
              </a:lnSpc>
              <a:spcBef>
                <a:spcPts val="0"/>
              </a:spcBef>
            </a:pPr>
            <a:r>
              <a:rPr lang="en-US" altLang="zh-CN" sz="2400" b="1" dirty="0" smtClean="0">
                <a:solidFill>
                  <a:schemeClr val="bg1"/>
                </a:solidFill>
                <a:latin typeface="微软雅黑" pitchFamily="34" charset="-122"/>
                <a:ea typeface="微软雅黑" pitchFamily="34" charset="-122"/>
              </a:rPr>
              <a:t>TIA</a:t>
            </a:r>
            <a:r>
              <a:rPr lang="zh-CN" altLang="en-US" sz="2400" b="1" dirty="0" smtClean="0">
                <a:solidFill>
                  <a:schemeClr val="bg1"/>
                </a:solidFill>
                <a:latin typeface="微软雅黑" pitchFamily="34" charset="-122"/>
                <a:ea typeface="微软雅黑" pitchFamily="34" charset="-122"/>
              </a:rPr>
              <a:t>具体工作模式</a:t>
            </a:r>
            <a:endParaRPr lang="en-US" altLang="zh-CN" sz="2400" b="1" dirty="0" smtClean="0">
              <a:solidFill>
                <a:schemeClr val="bg1"/>
              </a:solidFill>
              <a:latin typeface="微软雅黑" pitchFamily="34" charset="-122"/>
              <a:ea typeface="微软雅黑" pitchFamily="34" charset="-122"/>
            </a:endParaRPr>
          </a:p>
          <a:p>
            <a:pPr algn="ctr">
              <a:lnSpc>
                <a:spcPts val="2500"/>
              </a:lnSpc>
            </a:pPr>
            <a:endParaRPr lang="en-US" altLang="zh-CN" sz="2400" b="1" dirty="0" smtClean="0">
              <a:solidFill>
                <a:schemeClr val="bg2"/>
              </a:solidFill>
              <a:latin typeface="微软雅黑" pitchFamily="34" charset="-122"/>
              <a:ea typeface="微软雅黑" pitchFamily="34" charset="-122"/>
            </a:endParaRPr>
          </a:p>
          <a:p>
            <a:pPr>
              <a:lnSpc>
                <a:spcPct val="150000"/>
              </a:lnSpc>
              <a:buFont typeface="Wingdings" pitchFamily="2" charset="2"/>
              <a:buChar char="l"/>
            </a:pPr>
            <a:r>
              <a:rPr lang="zh-CN" altLang="en-US" b="1" dirty="0" smtClean="0">
                <a:solidFill>
                  <a:schemeClr val="bg1"/>
                </a:solidFill>
                <a:latin typeface="微软雅黑" pitchFamily="34" charset="-122"/>
                <a:ea typeface="微软雅黑" pitchFamily="34" charset="-122"/>
              </a:rPr>
              <a:t>与</a:t>
            </a:r>
            <a:r>
              <a:rPr lang="en-US" altLang="zh-CN" b="1" dirty="0" smtClean="0">
                <a:solidFill>
                  <a:schemeClr val="bg1"/>
                </a:solidFill>
                <a:latin typeface="微软雅黑" pitchFamily="34" charset="-122"/>
                <a:ea typeface="微软雅黑" pitchFamily="34" charset="-122"/>
              </a:rPr>
              <a:t>FBI</a:t>
            </a:r>
            <a:r>
              <a:rPr lang="zh-CN" altLang="en-US" b="1" dirty="0" smtClean="0">
                <a:solidFill>
                  <a:schemeClr val="bg1"/>
                </a:solidFill>
                <a:latin typeface="微软雅黑" pitchFamily="34" charset="-122"/>
                <a:ea typeface="微软雅黑" pitchFamily="34" charset="-122"/>
              </a:rPr>
              <a:t>合作，</a:t>
            </a:r>
            <a:r>
              <a:rPr lang="zh-CN" altLang="en-US" b="1" dirty="0" smtClean="0">
                <a:solidFill>
                  <a:srgbClr val="FFFF00"/>
                </a:solidFill>
                <a:latin typeface="微软雅黑" pitchFamily="34" charset="-122"/>
                <a:ea typeface="微软雅黑" pitchFamily="34" charset="-122"/>
              </a:rPr>
              <a:t>由线索开始，例如电话或</a:t>
            </a:r>
            <a:r>
              <a:rPr lang="en-US" altLang="zh-CN" b="1" dirty="0" err="1" smtClean="0">
                <a:solidFill>
                  <a:srgbClr val="FFFF00"/>
                </a:solidFill>
                <a:latin typeface="微软雅黑" pitchFamily="34" charset="-122"/>
                <a:ea typeface="微软雅黑" pitchFamily="34" charset="-122"/>
              </a:rPr>
              <a:t>ip</a:t>
            </a:r>
            <a:r>
              <a:rPr lang="zh-CN" altLang="en-US" b="1" dirty="0" smtClean="0">
                <a:solidFill>
                  <a:srgbClr val="FFFF00"/>
                </a:solidFill>
                <a:latin typeface="微软雅黑" pitchFamily="34" charset="-122"/>
                <a:ea typeface="微软雅黑" pitchFamily="34" charset="-122"/>
              </a:rPr>
              <a:t>地址</a:t>
            </a:r>
            <a:r>
              <a:rPr lang="zh-CN" altLang="en-US" b="1" dirty="0" smtClean="0">
                <a:solidFill>
                  <a:schemeClr val="bg1"/>
                </a:solidFill>
                <a:latin typeface="微软雅黑" pitchFamily="34" charset="-122"/>
                <a:ea typeface="微软雅黑" pitchFamily="34" charset="-122"/>
              </a:rPr>
              <a:t>，跟踪所有国内外与线索相关联的人或事物</a:t>
            </a:r>
            <a:r>
              <a:rPr lang="en-US" altLang="zh-CN" b="1" dirty="0" smtClean="0">
                <a:solidFill>
                  <a:schemeClr val="bg1"/>
                </a:solidFill>
                <a:latin typeface="微软雅黑" pitchFamily="34" charset="-122"/>
                <a:ea typeface="微软雅黑" pitchFamily="34" charset="-122"/>
              </a:rPr>
              <a:t>,</a:t>
            </a:r>
            <a:r>
              <a:rPr lang="zh-CN" altLang="en-US" b="1" dirty="0" smtClean="0">
                <a:solidFill>
                  <a:schemeClr val="bg1"/>
                </a:solidFill>
                <a:latin typeface="微软雅黑" pitchFamily="34" charset="-122"/>
                <a:ea typeface="微软雅黑" pitchFamily="34" charset="-122"/>
              </a:rPr>
              <a:t>然后逐步扩散撒网</a:t>
            </a:r>
            <a:endParaRPr lang="en-US" altLang="zh-CN" b="1" dirty="0" smtClean="0">
              <a:solidFill>
                <a:schemeClr val="bg1"/>
              </a:solidFill>
              <a:latin typeface="微软雅黑" pitchFamily="34" charset="-122"/>
              <a:ea typeface="微软雅黑" pitchFamily="34" charset="-122"/>
            </a:endParaRPr>
          </a:p>
          <a:p>
            <a:pPr>
              <a:lnSpc>
                <a:spcPct val="150000"/>
              </a:lnSpc>
              <a:buFont typeface="Wingdings" pitchFamily="2" charset="2"/>
              <a:buChar char="l"/>
            </a:pPr>
            <a:r>
              <a:rPr lang="zh-CN" altLang="en-US" b="1" dirty="0" smtClean="0">
                <a:solidFill>
                  <a:schemeClr val="bg1"/>
                </a:solidFill>
                <a:latin typeface="微软雅黑" pitchFamily="34" charset="-122"/>
                <a:ea typeface="微软雅黑" pitchFamily="34" charset="-122"/>
              </a:rPr>
              <a:t>如某个涉嫌恐怖分子在美国某一城市，政府间谍系统则可能直接收集和分析和该城市</a:t>
            </a:r>
            <a:r>
              <a:rPr lang="zh-CN" altLang="en-US" b="1" dirty="0" smtClean="0">
                <a:solidFill>
                  <a:srgbClr val="FFFF00"/>
                </a:solidFill>
                <a:latin typeface="微软雅黑" pitchFamily="34" charset="-122"/>
                <a:ea typeface="微软雅黑" pitchFamily="34" charset="-122"/>
              </a:rPr>
              <a:t>相关所有的电子通讯</a:t>
            </a:r>
            <a:endParaRPr lang="en-US" altLang="zh-CN" b="1" dirty="0" smtClean="0">
              <a:solidFill>
                <a:srgbClr val="FFFF00"/>
              </a:solidFill>
              <a:latin typeface="微软雅黑" pitchFamily="34" charset="-122"/>
              <a:ea typeface="微软雅黑" pitchFamily="34" charset="-122"/>
            </a:endParaRPr>
          </a:p>
          <a:p>
            <a:pPr>
              <a:lnSpc>
                <a:spcPct val="150000"/>
              </a:lnSpc>
              <a:buFont typeface="Wingdings" pitchFamily="2" charset="2"/>
              <a:buChar char="l"/>
            </a:pPr>
            <a:r>
              <a:rPr lang="zh-CN" altLang="en-US" b="1" dirty="0">
                <a:solidFill>
                  <a:schemeClr val="bg1"/>
                </a:solidFill>
                <a:latin typeface="微软雅黑" pitchFamily="34" charset="-122"/>
                <a:ea typeface="微软雅黑" pitchFamily="34" charset="-122"/>
              </a:rPr>
              <a:t>收集和分析的数据包括</a:t>
            </a:r>
            <a:r>
              <a:rPr lang="zh-CN" altLang="en-US" b="1" dirty="0">
                <a:solidFill>
                  <a:srgbClr val="FFFF00"/>
                </a:solidFill>
                <a:latin typeface="微软雅黑" pitchFamily="34" charset="-122"/>
                <a:ea typeface="微软雅黑" pitchFamily="34" charset="-122"/>
              </a:rPr>
              <a:t>记录电话、电子邮件标题和</a:t>
            </a:r>
            <a:r>
              <a:rPr lang="zh-CN" altLang="en-US" b="1" dirty="0" smtClean="0">
                <a:solidFill>
                  <a:srgbClr val="FFFF00"/>
                </a:solidFill>
                <a:latin typeface="微软雅黑" pitchFamily="34" charset="-122"/>
                <a:ea typeface="微软雅黑" pitchFamily="34" charset="-122"/>
              </a:rPr>
              <a:t>目的地，对</a:t>
            </a:r>
            <a:r>
              <a:rPr lang="zh-CN" altLang="en-US" b="1" dirty="0">
                <a:solidFill>
                  <a:srgbClr val="FFFF00"/>
                </a:solidFill>
                <a:latin typeface="微软雅黑" pitchFamily="34" charset="-122"/>
                <a:ea typeface="微软雅黑" pitchFamily="34" charset="-122"/>
              </a:rPr>
              <a:t>金融交易数据和互联网浏览的记录</a:t>
            </a:r>
            <a:endParaRPr lang="en-US" altLang="zh-CN" b="1" dirty="0">
              <a:solidFill>
                <a:srgbClr val="FFFF00"/>
              </a:solidFill>
              <a:latin typeface="微软雅黑" pitchFamily="34" charset="-122"/>
              <a:ea typeface="微软雅黑" pitchFamily="34" charset="-122"/>
            </a:endParaRPr>
          </a:p>
          <a:p>
            <a:pPr>
              <a:lnSpc>
                <a:spcPct val="150000"/>
              </a:lnSpc>
              <a:buFont typeface="Wingdings" pitchFamily="2" charset="2"/>
              <a:buChar char="l"/>
            </a:pPr>
            <a:r>
              <a:rPr lang="zh-CN" altLang="en-US" b="1" dirty="0" smtClean="0">
                <a:solidFill>
                  <a:schemeClr val="bg1"/>
                </a:solidFill>
                <a:latin typeface="微软雅黑" pitchFamily="34" charset="-122"/>
                <a:ea typeface="微软雅黑" pitchFamily="34" charset="-122"/>
              </a:rPr>
              <a:t>对于手机信息，一般包括手机相关事务的位置信息，浏览网站信息，但</a:t>
            </a:r>
            <a:r>
              <a:rPr lang="zh-CN" altLang="en-US" b="1" dirty="0" smtClean="0">
                <a:solidFill>
                  <a:srgbClr val="FFFF00"/>
                </a:solidFill>
                <a:latin typeface="微软雅黑" pitchFamily="34" charset="-122"/>
                <a:ea typeface="微软雅黑" pitchFamily="34" charset="-122"/>
              </a:rPr>
              <a:t>不包括通信内容</a:t>
            </a:r>
            <a:r>
              <a:rPr lang="zh-CN" altLang="en-US" b="1" dirty="0" smtClean="0">
                <a:solidFill>
                  <a:schemeClr val="bg1"/>
                </a:solidFill>
                <a:latin typeface="微软雅黑" pitchFamily="34" charset="-122"/>
                <a:ea typeface="微软雅黑" pitchFamily="34" charset="-122"/>
              </a:rPr>
              <a:t>。对于电子邮件，一般包括发送方和接收方的身份和主题，但</a:t>
            </a:r>
            <a:r>
              <a:rPr lang="zh-CN" altLang="en-US" b="1" dirty="0" smtClean="0">
                <a:solidFill>
                  <a:srgbClr val="FFFF00"/>
                </a:solidFill>
                <a:latin typeface="微软雅黑" pitchFamily="34" charset="-122"/>
                <a:ea typeface="微软雅黑" pitchFamily="34" charset="-122"/>
              </a:rPr>
              <a:t>不包括消息内容。</a:t>
            </a:r>
            <a:endParaRPr lang="en-US" altLang="zh-CN" b="1" dirty="0" smtClean="0">
              <a:solidFill>
                <a:srgbClr val="FFFF00"/>
              </a:solidFill>
              <a:latin typeface="微软雅黑" pitchFamily="34" charset="-122"/>
              <a:ea typeface="微软雅黑" pitchFamily="34" charset="-122"/>
            </a:endParaRPr>
          </a:p>
        </p:txBody>
      </p:sp>
      <p:sp>
        <p:nvSpPr>
          <p:cNvPr id="12"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恐怖主义信息感知项目</a:t>
            </a:r>
          </a:p>
        </p:txBody>
      </p:sp>
    </p:spTree>
    <p:extLst>
      <p:ext uri="{BB962C8B-B14F-4D97-AF65-F5344CB8AC3E}">
        <p14:creationId xmlns:p14="http://schemas.microsoft.com/office/powerpoint/2010/main" val="2186179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56744" y="5877272"/>
            <a:ext cx="11062806" cy="707886"/>
          </a:xfrm>
          <a:prstGeom prst="rect">
            <a:avLst/>
          </a:prstGeom>
        </p:spPr>
        <p:txBody>
          <a:bodyPr wrap="square">
            <a:spAutoFit/>
          </a:bodyPr>
          <a:lstStyle/>
          <a:p>
            <a:pPr>
              <a:buFont typeface="Wingdings" pitchFamily="2" charset="2"/>
              <a:buChar char="l"/>
            </a:pPr>
            <a:r>
              <a:rPr lang="en-US" altLang="zh-CN" sz="2000" b="1" dirty="0" smtClean="0">
                <a:latin typeface="微软雅黑" pitchFamily="34" charset="-122"/>
                <a:ea typeface="微软雅黑" pitchFamily="34" charset="-122"/>
              </a:rPr>
              <a:t>2001</a:t>
            </a:r>
            <a:r>
              <a:rPr lang="zh-CN" altLang="en-US" sz="2000" b="1" dirty="0" smtClean="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10</a:t>
            </a:r>
            <a:r>
              <a:rPr lang="zh-CN" altLang="en-US" sz="2000" b="1" dirty="0" smtClean="0">
                <a:latin typeface="微软雅黑" pitchFamily="34" charset="-122"/>
                <a:ea typeface="微软雅黑" pitchFamily="34" charset="-122"/>
              </a:rPr>
              <a:t>月</a:t>
            </a:r>
            <a:r>
              <a:rPr lang="en-US" altLang="zh-CN" sz="2000" b="1" dirty="0" smtClean="0">
                <a:latin typeface="微软雅黑" pitchFamily="34" charset="-122"/>
                <a:ea typeface="微软雅黑" pitchFamily="34" charset="-122"/>
              </a:rPr>
              <a:t>26</a:t>
            </a:r>
            <a:r>
              <a:rPr lang="zh-CN" altLang="en-US" sz="2000" b="1" dirty="0" smtClean="0">
                <a:latin typeface="微软雅黑" pitchFamily="34" charset="-122"/>
                <a:ea typeface="微软雅黑" pitchFamily="34" charset="-122"/>
              </a:rPr>
              <a:t>日由美国总统乔治布什签署颁布</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爱国者法案</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，该法案延伸了恐怖主义的定义，包括国内恐怖主义，扩大了警察机关可管理的活动范围</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为美国政府提供大规模监视的法律依据</a:t>
            </a:r>
            <a:endParaRPr lang="en-US" altLang="zh-CN" sz="2000" b="1" dirty="0" smtClean="0">
              <a:latin typeface="微软雅黑" pitchFamily="34" charset="-122"/>
              <a:ea typeface="微软雅黑" pitchFamily="34" charset="-122"/>
            </a:endParaRPr>
          </a:p>
        </p:txBody>
      </p:sp>
      <p:pic>
        <p:nvPicPr>
          <p:cNvPr id="5" name="图片 4" descr="01300000569933137154135954513_s.jpg"/>
          <p:cNvPicPr>
            <a:picLocks noChangeAspect="1"/>
          </p:cNvPicPr>
          <p:nvPr/>
        </p:nvPicPr>
        <p:blipFill>
          <a:blip r:embed="rId2"/>
          <a:stretch>
            <a:fillRect/>
          </a:stretch>
        </p:blipFill>
        <p:spPr>
          <a:xfrm>
            <a:off x="4239510" y="2430274"/>
            <a:ext cx="3211782" cy="2078846"/>
          </a:xfrm>
          <a:prstGeom prst="rect">
            <a:avLst/>
          </a:prstGeom>
        </p:spPr>
      </p:pic>
      <p:pic>
        <p:nvPicPr>
          <p:cNvPr id="8" name="图片 7" descr="01300000569933137154141304604_s.jpg"/>
          <p:cNvPicPr>
            <a:picLocks noChangeAspect="1"/>
          </p:cNvPicPr>
          <p:nvPr/>
        </p:nvPicPr>
        <p:blipFill>
          <a:blip r:embed="rId3"/>
          <a:stretch>
            <a:fillRect/>
          </a:stretch>
        </p:blipFill>
        <p:spPr>
          <a:xfrm>
            <a:off x="7831961" y="2430274"/>
            <a:ext cx="3473470" cy="2071702"/>
          </a:xfrm>
          <a:prstGeom prst="rect">
            <a:avLst/>
          </a:prstGeom>
        </p:spPr>
      </p:pic>
      <p:pic>
        <p:nvPicPr>
          <p:cNvPr id="10" name="图片 9" descr="image-144530619.jpg"/>
          <p:cNvPicPr>
            <a:picLocks noChangeAspect="1"/>
          </p:cNvPicPr>
          <p:nvPr/>
        </p:nvPicPr>
        <p:blipFill>
          <a:blip r:embed="rId4"/>
          <a:stretch>
            <a:fillRect/>
          </a:stretch>
        </p:blipFill>
        <p:spPr>
          <a:xfrm>
            <a:off x="575725" y="2430274"/>
            <a:ext cx="3235548" cy="2071702"/>
          </a:xfrm>
          <a:prstGeom prst="rect">
            <a:avLst/>
          </a:prstGeom>
        </p:spPr>
      </p:pic>
      <p:sp>
        <p:nvSpPr>
          <p:cNvPr id="12" name="矩形 11"/>
          <p:cNvSpPr/>
          <p:nvPr/>
        </p:nvSpPr>
        <p:spPr>
          <a:xfrm>
            <a:off x="385372" y="642919"/>
            <a:ext cx="10920060" cy="1631216"/>
          </a:xfrm>
          <a:prstGeom prst="rect">
            <a:avLst/>
          </a:prstGeom>
        </p:spPr>
        <p:txBody>
          <a:bodyPr wrap="square">
            <a:spAutoFit/>
          </a:bodyPr>
          <a:lstStyle/>
          <a:p>
            <a:pPr algn="just" fontAlgn="base">
              <a:spcBef>
                <a:spcPct val="0"/>
              </a:spcBef>
              <a:spcAft>
                <a:spcPct val="0"/>
              </a:spcAft>
            </a:pPr>
            <a:r>
              <a:rPr lang="zh-CN" altLang="en-US" sz="2000" b="1" dirty="0">
                <a:solidFill>
                  <a:srgbClr val="C00000"/>
                </a:solidFill>
                <a:latin typeface="微软雅黑" panose="020B0503020204020204" pitchFamily="34" charset="-122"/>
                <a:ea typeface="微软雅黑" panose="020B0503020204020204" pitchFamily="34" charset="-122"/>
              </a:rPr>
              <a:t>      </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gn="just"/>
            <a:r>
              <a:rPr lang="zh-CN" altLang="en-US" sz="2000" b="1" dirty="0">
                <a:solidFill>
                  <a:schemeClr val="accent6">
                    <a:lumMod val="75000"/>
                  </a:schemeClr>
                </a:solidFill>
                <a:latin typeface="微软雅黑" pitchFamily="34" charset="-122"/>
                <a:ea typeface="微软雅黑" pitchFamily="34" charset="-122"/>
              </a:rPr>
              <a:t> </a:t>
            </a:r>
            <a:r>
              <a:rPr lang="zh-CN" altLang="en-US" sz="2000" b="1" dirty="0" smtClean="0">
                <a:solidFill>
                  <a:schemeClr val="accent6">
                    <a:lumMod val="75000"/>
                  </a:schemeClr>
                </a:solidFill>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2004</a:t>
            </a:r>
            <a:r>
              <a:rPr lang="zh-CN" altLang="en-US" sz="2000" dirty="0" smtClean="0">
                <a:latin typeface="微软雅黑" pitchFamily="34" charset="-122"/>
                <a:ea typeface="微软雅黑" pitchFamily="34" charset="-122"/>
              </a:rPr>
              <a:t>年美国总统小</a:t>
            </a:r>
            <a:r>
              <a:rPr lang="zh-CN" altLang="en-US" sz="2000" dirty="0">
                <a:latin typeface="微软雅黑" pitchFamily="34" charset="-122"/>
                <a:ea typeface="微软雅黑" pitchFamily="34" charset="-122"/>
              </a:rPr>
              <a:t>布什等政府核心绕开有关公民隐私等法律</a:t>
            </a:r>
            <a:r>
              <a:rPr lang="zh-CN" altLang="en-US" sz="2000" dirty="0" smtClean="0">
                <a:latin typeface="微软雅黑" pitchFamily="34" charset="-122"/>
                <a:ea typeface="微软雅黑" pitchFamily="34" charset="-122"/>
              </a:rPr>
              <a:t>困境，秘密开展一个大规模</a:t>
            </a:r>
            <a:r>
              <a:rPr lang="zh-CN" altLang="en-US" sz="2000" dirty="0">
                <a:latin typeface="微软雅黑" pitchFamily="34" charset="-122"/>
                <a:ea typeface="微软雅黑" pitchFamily="34" charset="-122"/>
              </a:rPr>
              <a:t>搜集情报监控信息的</a:t>
            </a:r>
            <a:r>
              <a:rPr lang="zh-CN" altLang="en-US" sz="2000" dirty="0" smtClean="0">
                <a:latin typeface="微软雅黑" pitchFamily="34" charset="-122"/>
                <a:ea typeface="微软雅黑" pitchFamily="34" charset="-122"/>
              </a:rPr>
              <a:t>计划</a:t>
            </a:r>
            <a:r>
              <a:rPr lang="en-US" altLang="zh-CN" sz="2000" dirty="0" smtClean="0">
                <a:latin typeface="微软雅黑" pitchFamily="34" charset="-122"/>
                <a:ea typeface="微软雅黑" pitchFamily="34" charset="-122"/>
              </a:rPr>
              <a:t>——</a:t>
            </a:r>
            <a:r>
              <a:rPr lang="zh-CN" altLang="en-US" sz="2000" b="1" dirty="0" smtClean="0">
                <a:solidFill>
                  <a:schemeClr val="accent6">
                    <a:lumMod val="75000"/>
                  </a:schemeClr>
                </a:solidFill>
                <a:latin typeface="微软雅黑" pitchFamily="34" charset="-122"/>
                <a:ea typeface="微软雅黑" pitchFamily="34" charset="-122"/>
              </a:rPr>
              <a:t>星风秘密监视计划（</a:t>
            </a:r>
            <a:r>
              <a:rPr lang="en-US" altLang="en-US" sz="2000" b="1" dirty="0" smtClean="0">
                <a:solidFill>
                  <a:schemeClr val="accent6">
                    <a:lumMod val="75000"/>
                  </a:schemeClr>
                </a:solidFill>
                <a:latin typeface="微软雅黑" pitchFamily="34" charset="-122"/>
                <a:ea typeface="微软雅黑" pitchFamily="34" charset="-122"/>
              </a:rPr>
              <a:t>STELLARWIND</a:t>
            </a:r>
            <a:r>
              <a:rPr lang="zh-CN" altLang="en-US" sz="2000" b="1" dirty="0" smtClean="0">
                <a:solidFill>
                  <a:schemeClr val="accent6">
                    <a:lumMod val="75000"/>
                  </a:schemeClr>
                </a:solidFill>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该计划</a:t>
            </a:r>
            <a:r>
              <a:rPr lang="zh-CN" altLang="en-US" sz="2000" dirty="0" smtClean="0">
                <a:solidFill>
                  <a:prstClr val="black"/>
                </a:solidFill>
                <a:latin typeface="微软雅黑" pitchFamily="34" charset="-122"/>
                <a:ea typeface="微软雅黑" pitchFamily="34" charset="-122"/>
              </a:rPr>
              <a:t>包括</a:t>
            </a:r>
            <a:r>
              <a:rPr lang="zh-CN" altLang="en-US" sz="2000" b="1" dirty="0" smtClean="0">
                <a:solidFill>
                  <a:srgbClr val="7030A0"/>
                </a:solidFill>
                <a:latin typeface="微软雅黑" pitchFamily="34" charset="-122"/>
                <a:ea typeface="微软雅黑" pitchFamily="34" charset="-122"/>
              </a:rPr>
              <a:t>“棱镜”（</a:t>
            </a:r>
            <a:r>
              <a:rPr lang="en-US" altLang="zh-CN" sz="2000" b="1" dirty="0" smtClean="0">
                <a:solidFill>
                  <a:srgbClr val="7030A0"/>
                </a:solidFill>
                <a:latin typeface="微软雅黑" pitchFamily="34" charset="-122"/>
                <a:ea typeface="微软雅黑" pitchFamily="34" charset="-122"/>
              </a:rPr>
              <a:t>PRISM</a:t>
            </a:r>
            <a:r>
              <a:rPr lang="zh-CN" altLang="en-US" sz="2000" dirty="0" smtClean="0">
                <a:solidFill>
                  <a:prstClr val="black"/>
                </a:solidFill>
                <a:latin typeface="微软雅黑" pitchFamily="34" charset="-122"/>
                <a:ea typeface="微软雅黑" pitchFamily="34" charset="-122"/>
              </a:rPr>
              <a:t>）、</a:t>
            </a:r>
            <a:r>
              <a:rPr lang="zh-CN" altLang="en-US" sz="2000" b="1" dirty="0" smtClean="0">
                <a:solidFill>
                  <a:schemeClr val="accent2">
                    <a:lumMod val="50000"/>
                  </a:schemeClr>
                </a:solidFill>
                <a:latin typeface="微软雅黑" pitchFamily="34" charset="-122"/>
                <a:ea typeface="微软雅黑" pitchFamily="34" charset="-122"/>
              </a:rPr>
              <a:t>“主干道”（</a:t>
            </a:r>
            <a:r>
              <a:rPr lang="en-US" altLang="zh-CN" sz="2000" b="1" dirty="0" smtClean="0">
                <a:solidFill>
                  <a:schemeClr val="accent2">
                    <a:lumMod val="50000"/>
                  </a:schemeClr>
                </a:solidFill>
                <a:latin typeface="微软雅黑" pitchFamily="34" charset="-122"/>
                <a:ea typeface="微软雅黑" pitchFamily="34" charset="-122"/>
              </a:rPr>
              <a:t>MAINWAY</a:t>
            </a:r>
            <a:r>
              <a:rPr lang="zh-CN" altLang="en-US" sz="2000" b="1" dirty="0" smtClean="0">
                <a:solidFill>
                  <a:schemeClr val="accent2">
                    <a:lumMod val="50000"/>
                  </a:schemeClr>
                </a:solidFill>
                <a:latin typeface="微软雅黑" pitchFamily="34" charset="-122"/>
                <a:ea typeface="微软雅黑" pitchFamily="34" charset="-122"/>
              </a:rPr>
              <a:t>）</a:t>
            </a:r>
            <a:r>
              <a:rPr lang="zh-CN" altLang="en-US" sz="2000" dirty="0" smtClean="0">
                <a:solidFill>
                  <a:prstClr val="black"/>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“码头”（</a:t>
            </a:r>
            <a:r>
              <a:rPr lang="en-US" altLang="zh-CN" sz="2000" b="1" dirty="0" smtClean="0">
                <a:solidFill>
                  <a:srgbClr val="FF0000"/>
                </a:solidFill>
                <a:latin typeface="微软雅黑" pitchFamily="34" charset="-122"/>
                <a:ea typeface="微软雅黑" pitchFamily="34" charset="-122"/>
              </a:rPr>
              <a:t>MARINA</a:t>
            </a:r>
            <a:r>
              <a:rPr lang="zh-CN" altLang="en-US" sz="2000" b="1" dirty="0" smtClean="0">
                <a:solidFill>
                  <a:srgbClr val="FF0000"/>
                </a:solidFill>
                <a:latin typeface="微软雅黑" pitchFamily="34" charset="-122"/>
                <a:ea typeface="微软雅黑" pitchFamily="34" charset="-122"/>
              </a:rPr>
              <a:t>）</a:t>
            </a:r>
            <a:r>
              <a:rPr lang="zh-CN" altLang="en-US" sz="2000" dirty="0" smtClean="0">
                <a:solidFill>
                  <a:prstClr val="black"/>
                </a:solidFill>
                <a:latin typeface="微软雅黑" pitchFamily="34" charset="-122"/>
                <a:ea typeface="微软雅黑" pitchFamily="34" charset="-122"/>
              </a:rPr>
              <a:t>和</a:t>
            </a:r>
            <a:r>
              <a:rPr lang="zh-CN" altLang="en-US" sz="2000" b="1" dirty="0" smtClean="0">
                <a:solidFill>
                  <a:srgbClr val="00B050"/>
                </a:solidFill>
                <a:latin typeface="微软雅黑" pitchFamily="34" charset="-122"/>
                <a:ea typeface="微软雅黑" pitchFamily="34" charset="-122"/>
              </a:rPr>
              <a:t>“核子”（</a:t>
            </a:r>
            <a:r>
              <a:rPr lang="en-US" altLang="zh-CN" sz="2000" b="1" dirty="0" smtClean="0">
                <a:solidFill>
                  <a:srgbClr val="00B050"/>
                </a:solidFill>
                <a:latin typeface="微软雅黑" pitchFamily="34" charset="-122"/>
                <a:ea typeface="微软雅黑" pitchFamily="34" charset="-122"/>
              </a:rPr>
              <a:t>NUCLEON</a:t>
            </a:r>
            <a:r>
              <a:rPr lang="zh-CN" altLang="en-US" sz="2000" b="1" dirty="0" smtClean="0">
                <a:solidFill>
                  <a:srgbClr val="00B050"/>
                </a:solidFill>
                <a:latin typeface="微软雅黑" pitchFamily="34" charset="-122"/>
                <a:ea typeface="微软雅黑" pitchFamily="34" charset="-122"/>
              </a:rPr>
              <a:t>）</a:t>
            </a:r>
            <a:r>
              <a:rPr lang="zh-CN" altLang="en-US" sz="2000" dirty="0" smtClean="0">
                <a:solidFill>
                  <a:prstClr val="black"/>
                </a:solidFill>
                <a:latin typeface="微软雅黑" pitchFamily="34" charset="-122"/>
                <a:ea typeface="微软雅黑" pitchFamily="34" charset="-122"/>
              </a:rPr>
              <a:t>等</a:t>
            </a:r>
            <a:r>
              <a:rPr lang="en-US" altLang="zh-CN" sz="2000" dirty="0" smtClean="0">
                <a:solidFill>
                  <a:prstClr val="black"/>
                </a:solidFill>
                <a:latin typeface="微软雅黑" pitchFamily="34" charset="-122"/>
                <a:ea typeface="微软雅黑" pitchFamily="34" charset="-122"/>
              </a:rPr>
              <a:t>4</a:t>
            </a:r>
            <a:r>
              <a:rPr lang="zh-CN" altLang="en-US" sz="2000" dirty="0" smtClean="0">
                <a:solidFill>
                  <a:prstClr val="black"/>
                </a:solidFill>
                <a:latin typeface="微软雅黑" pitchFamily="34" charset="-122"/>
                <a:ea typeface="微软雅黑" pitchFamily="34" charset="-122"/>
              </a:rPr>
              <a:t>个秘密项目，由美国国家安全部执掌。</a:t>
            </a:r>
            <a:endParaRPr lang="zh-CN" altLang="en-US" sz="1600" dirty="0">
              <a:solidFill>
                <a:prstClr val="black"/>
              </a:solidFill>
              <a:latin typeface="微软雅黑" pitchFamily="34" charset="-122"/>
              <a:ea typeface="微软雅黑" pitchFamily="34" charset="-122"/>
            </a:endParaRPr>
          </a:p>
        </p:txBody>
      </p:sp>
      <p:sp>
        <p:nvSpPr>
          <p:cNvPr id="13" name="矩形 12"/>
          <p:cNvSpPr/>
          <p:nvPr/>
        </p:nvSpPr>
        <p:spPr>
          <a:xfrm>
            <a:off x="478584" y="4645585"/>
            <a:ext cx="11089233" cy="1477328"/>
          </a:xfrm>
          <a:prstGeom prst="rect">
            <a:avLst/>
          </a:prstGeom>
        </p:spPr>
        <p:txBody>
          <a:bodyPr wrap="square">
            <a:spAutoFit/>
          </a:bodyPr>
          <a:lstStyle/>
          <a:p>
            <a:pPr>
              <a:lnSpc>
                <a:spcPts val="2400"/>
              </a:lnSpc>
              <a:spcAft>
                <a:spcPts val="1200"/>
              </a:spcAft>
            </a:pPr>
            <a:r>
              <a:rPr lang="zh-CN" altLang="en-US" sz="2000" b="1" dirty="0" smtClean="0">
                <a:solidFill>
                  <a:schemeClr val="accent6">
                    <a:lumMod val="75000"/>
                  </a:schemeClr>
                </a:solidFill>
                <a:latin typeface="微软雅黑" pitchFamily="34" charset="-122"/>
                <a:ea typeface="微软雅黑" pitchFamily="34" charset="-122"/>
              </a:rPr>
              <a:t>       </a:t>
            </a:r>
            <a:r>
              <a:rPr lang="en-US" altLang="zh-CN" sz="2000" dirty="0" smtClean="0">
                <a:latin typeface="微软雅黑" pitchFamily="34" charset="-122"/>
                <a:ea typeface="微软雅黑" pitchFamily="34" charset="-122"/>
              </a:rPr>
              <a:t>9·11</a:t>
            </a:r>
            <a:r>
              <a:rPr lang="zh-CN" altLang="en-US" sz="2000" dirty="0" smtClean="0">
                <a:latin typeface="微软雅黑" pitchFamily="34" charset="-122"/>
                <a:ea typeface="微软雅黑" pitchFamily="34" charset="-122"/>
              </a:rPr>
              <a:t>事件后，如何避免遭受更多的恐怖袭击成为美国情报部门的关心重点，</a:t>
            </a:r>
            <a:r>
              <a:rPr lang="en-US" altLang="zh-CN" sz="2000" dirty="0" smtClean="0">
                <a:latin typeface="微软雅黑" pitchFamily="34" charset="-122"/>
                <a:ea typeface="微软雅黑" pitchFamily="34" charset="-122"/>
              </a:rPr>
              <a:t>NSA</a:t>
            </a:r>
            <a:r>
              <a:rPr lang="zh-CN" altLang="en-US" sz="2000" dirty="0" smtClean="0">
                <a:latin typeface="微软雅黑" pitchFamily="34" charset="-122"/>
                <a:ea typeface="微软雅黑" pitchFamily="34" charset="-122"/>
              </a:rPr>
              <a:t>提出</a:t>
            </a:r>
            <a:r>
              <a:rPr lang="zh-CN" altLang="en-US" sz="2000" b="1" dirty="0" smtClean="0">
                <a:solidFill>
                  <a:srgbClr val="FF0000"/>
                </a:solidFill>
                <a:latin typeface="微软雅黑" pitchFamily="34" charset="-122"/>
                <a:ea typeface="微软雅黑" pitchFamily="34" charset="-122"/>
              </a:rPr>
              <a:t>“联系链”概念</a:t>
            </a:r>
            <a:r>
              <a:rPr lang="zh-CN" altLang="en-US" sz="2000" b="1" dirty="0">
                <a:solidFill>
                  <a:srgbClr val="FF0000"/>
                </a:solidFill>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即：分别关联电话号码和邮件，并与涉及外国情报的海外人员和组织直接或间接地串起来，</a:t>
            </a:r>
            <a:r>
              <a:rPr lang="zh-CN" altLang="en-US" sz="2000" dirty="0" smtClean="0">
                <a:latin typeface="微软雅黑" pitchFamily="34" charset="-122"/>
                <a:ea typeface="微软雅黑" pitchFamily="34" charset="-122"/>
              </a:rPr>
              <a:t>试图以此在</a:t>
            </a:r>
            <a:r>
              <a:rPr lang="zh-CN" altLang="en-US" sz="2000" dirty="0">
                <a:latin typeface="微软雅黑" pitchFamily="34" charset="-122"/>
                <a:ea typeface="微软雅黑" pitchFamily="34" charset="-122"/>
              </a:rPr>
              <a:t>信息海洋中筛选出有价值的信息，以便提前获取敌人的动向</a:t>
            </a:r>
            <a:endParaRPr lang="en-US" altLang="zh-CN" sz="2000" dirty="0">
              <a:latin typeface="微软雅黑" pitchFamily="34" charset="-122"/>
              <a:ea typeface="微软雅黑" pitchFamily="34" charset="-122"/>
            </a:endParaRPr>
          </a:p>
          <a:p>
            <a:pPr fontAlgn="base">
              <a:lnSpc>
                <a:spcPts val="2400"/>
              </a:lnSpc>
              <a:spcBef>
                <a:spcPct val="0"/>
              </a:spcBef>
              <a:spcAft>
                <a:spcPts val="1200"/>
              </a:spcAft>
            </a:pPr>
            <a:endParaRPr lang="en-US" altLang="zh-CN" sz="2000" b="1" dirty="0" smtClean="0">
              <a:solidFill>
                <a:srgbClr val="0070C0"/>
              </a:solidFill>
              <a:latin typeface="微软雅黑" pitchFamily="34" charset="-122"/>
              <a:ea typeface="微软雅黑" pitchFamily="34" charset="-122"/>
            </a:endParaRPr>
          </a:p>
        </p:txBody>
      </p:sp>
      <p:sp>
        <p:nvSpPr>
          <p:cNvPr id="11"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星风秘密监视计划</a:t>
            </a:r>
          </a:p>
        </p:txBody>
      </p:sp>
    </p:spTree>
    <p:extLst>
      <p:ext uri="{BB962C8B-B14F-4D97-AF65-F5344CB8AC3E}">
        <p14:creationId xmlns:p14="http://schemas.microsoft.com/office/powerpoint/2010/main" val="1002345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椭圆 45"/>
          <p:cNvSpPr>
            <a:spLocks noChangeArrowheads="1"/>
          </p:cNvSpPr>
          <p:nvPr/>
        </p:nvSpPr>
        <p:spPr bwMode="auto">
          <a:xfrm>
            <a:off x="3780811" y="4714884"/>
            <a:ext cx="5626763" cy="995550"/>
          </a:xfrm>
          <a:prstGeom prst="ellipse">
            <a:avLst/>
          </a:prstGeom>
          <a:gradFill rotWithShape="1">
            <a:gsLst>
              <a:gs pos="0">
                <a:sysClr val="windowText" lastClr="000000">
                  <a:lumMod val="93000"/>
                  <a:lumOff val="7000"/>
                </a:sysClr>
              </a:gs>
              <a:gs pos="100000">
                <a:srgbClr val="FFFFFF">
                  <a:alpha val="0"/>
                </a:srgbClr>
              </a:gs>
            </a:gsLst>
            <a:path path="shape">
              <a:fillToRect l="50000" t="50000" r="50000" b="50000"/>
            </a:path>
          </a:gradFill>
          <a:ln>
            <a:noFill/>
          </a:ln>
          <a:effectLst>
            <a:glow rad="127000">
              <a:srgbClr val="F79524">
                <a:alpha val="0"/>
              </a:srgbClr>
            </a:glow>
            <a:outerShdw dist="107763" dir="2700000" algn="ctr" rotWithShape="0">
              <a:srgbClr val="535455"/>
            </a:outerShdw>
            <a:softEdge rad="368300"/>
          </a:effectLst>
          <a:extLst/>
        </p:spPr>
        <p:txBody>
          <a:bodyPr wrap="none" lIns="92075" tIns="46038" rIns="92075" bIns="4603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endParaRPr>
          </a:p>
        </p:txBody>
      </p:sp>
      <p:grpSp>
        <p:nvGrpSpPr>
          <p:cNvPr id="2" name="组合 1"/>
          <p:cNvGrpSpPr/>
          <p:nvPr/>
        </p:nvGrpSpPr>
        <p:grpSpPr>
          <a:xfrm>
            <a:off x="2278782" y="2056686"/>
            <a:ext cx="2808311" cy="3164534"/>
            <a:chOff x="5096447" y="2056686"/>
            <a:chExt cx="3708569" cy="3164534"/>
          </a:xfrm>
        </p:grpSpPr>
        <p:sp>
          <p:nvSpPr>
            <p:cNvPr id="89" name="TextBox 11"/>
            <p:cNvSpPr txBox="1">
              <a:spLocks noChangeArrowheads="1"/>
            </p:cNvSpPr>
            <p:nvPr/>
          </p:nvSpPr>
          <p:spPr bwMode="auto">
            <a:xfrm flipH="1">
              <a:off x="5354554" y="2056686"/>
              <a:ext cx="1100691" cy="36933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b="1" kern="0" dirty="0">
                  <a:solidFill>
                    <a:schemeClr val="accent6">
                      <a:lumMod val="50000"/>
                    </a:schemeClr>
                  </a:solidFill>
                  <a:latin typeface="微软雅黑" pitchFamily="34" charset="-122"/>
                  <a:ea typeface="微软雅黑" pitchFamily="34" charset="-122"/>
                </a:rPr>
                <a:t>核子</a:t>
              </a:r>
              <a:r>
                <a:rPr lang="zh-CN" altLang="en-US" b="1" kern="0" dirty="0" smtClean="0">
                  <a:solidFill>
                    <a:schemeClr val="accent6">
                      <a:lumMod val="50000"/>
                    </a:schemeClr>
                  </a:solidFill>
                  <a:latin typeface="微软雅黑" pitchFamily="34" charset="-122"/>
                  <a:ea typeface="微软雅黑" pitchFamily="34" charset="-122"/>
                </a:rPr>
                <a:t>    </a:t>
              </a:r>
              <a:endParaRPr lang="en-US" altLang="zh-CN" b="1" kern="0" dirty="0" smtClean="0">
                <a:solidFill>
                  <a:schemeClr val="accent6">
                    <a:lumMod val="50000"/>
                  </a:schemeClr>
                </a:solidFill>
                <a:latin typeface="微软雅黑" pitchFamily="34" charset="-122"/>
                <a:ea typeface="微软雅黑" pitchFamily="34" charset="-122"/>
              </a:endParaRPr>
            </a:p>
          </p:txBody>
        </p:sp>
        <p:sp>
          <p:nvSpPr>
            <p:cNvPr id="91" name="矩形 90"/>
            <p:cNvSpPr/>
            <p:nvPr/>
          </p:nvSpPr>
          <p:spPr>
            <a:xfrm>
              <a:off x="5628711" y="2538116"/>
              <a:ext cx="3038532" cy="45719"/>
            </a:xfrm>
            <a:prstGeom prst="rect">
              <a:avLst/>
            </a:prstGeom>
            <a:solidFill>
              <a:srgbClr val="C73E0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white"/>
                </a:solidFill>
                <a:effectLst/>
                <a:uLnTx/>
                <a:uFillTx/>
                <a:latin typeface="微软雅黑" pitchFamily="34" charset="-122"/>
                <a:ea typeface="微软雅黑" pitchFamily="34" charset="-122"/>
              </a:endParaRPr>
            </a:p>
          </p:txBody>
        </p:sp>
        <p:sp>
          <p:nvSpPr>
            <p:cNvPr id="99" name="矩形 98"/>
            <p:cNvSpPr/>
            <p:nvPr/>
          </p:nvSpPr>
          <p:spPr>
            <a:xfrm>
              <a:off x="5568674" y="2699628"/>
              <a:ext cx="3046810" cy="369332"/>
            </a:xfrm>
            <a:prstGeom prst="rect">
              <a:avLst/>
            </a:prstGeom>
          </p:spPr>
          <p:txBody>
            <a:bodyPr wrap="square">
              <a:spAutoFit/>
            </a:bodyPr>
            <a:lstStyle/>
            <a:p>
              <a:r>
                <a:rPr lang="zh-CN" altLang="en-US" dirty="0" smtClean="0">
                  <a:latin typeface="微软雅黑" pitchFamily="34" charset="-122"/>
                  <a:ea typeface="微软雅黑" pitchFamily="34" charset="-122"/>
                </a:rPr>
                <a:t>盗取电话内容资料</a:t>
              </a:r>
              <a:endParaRPr lang="zh-CN" altLang="en-US" dirty="0">
                <a:latin typeface="微软雅黑" pitchFamily="34" charset="-122"/>
                <a:ea typeface="微软雅黑" pitchFamily="34" charset="-122"/>
              </a:endParaRPr>
            </a:p>
          </p:txBody>
        </p:sp>
        <p:sp>
          <p:nvSpPr>
            <p:cNvPr id="100" name="TextBox 11"/>
            <p:cNvSpPr txBox="1">
              <a:spLocks noChangeArrowheads="1"/>
            </p:cNvSpPr>
            <p:nvPr/>
          </p:nvSpPr>
          <p:spPr bwMode="auto">
            <a:xfrm flipH="1">
              <a:off x="5096447" y="4221088"/>
              <a:ext cx="1488947" cy="36933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b="1" kern="0" dirty="0">
                  <a:solidFill>
                    <a:srgbClr val="0070C0"/>
                  </a:solidFill>
                  <a:latin typeface="微软雅黑" pitchFamily="34" charset="-122"/>
                  <a:ea typeface="微软雅黑" pitchFamily="34" charset="-122"/>
                </a:rPr>
                <a:t>棱镜</a:t>
              </a:r>
              <a:endParaRPr lang="en-US" altLang="zh-CN" b="1" kern="0" dirty="0" smtClean="0">
                <a:solidFill>
                  <a:srgbClr val="0070C0"/>
                </a:solidFill>
                <a:latin typeface="微软雅黑" pitchFamily="34" charset="-122"/>
                <a:ea typeface="微软雅黑" pitchFamily="34" charset="-122"/>
              </a:endParaRPr>
            </a:p>
          </p:txBody>
        </p:sp>
        <p:sp>
          <p:nvSpPr>
            <p:cNvPr id="101" name="矩形 100"/>
            <p:cNvSpPr/>
            <p:nvPr/>
          </p:nvSpPr>
          <p:spPr>
            <a:xfrm>
              <a:off x="5628711" y="4690376"/>
              <a:ext cx="3038532" cy="45719"/>
            </a:xfrm>
            <a:prstGeom prst="rect">
              <a:avLst/>
            </a:prstGeom>
            <a:ln/>
          </p:spPr>
          <p:style>
            <a:lnRef idx="0">
              <a:schemeClr val="accent1"/>
            </a:lnRef>
            <a:fillRef idx="3">
              <a:schemeClr val="accent1"/>
            </a:fillRef>
            <a:effectRef idx="3">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white"/>
                </a:solidFill>
                <a:effectLst/>
                <a:uLnTx/>
                <a:uFillTx/>
                <a:latin typeface="微软雅黑" pitchFamily="34" charset="-122"/>
                <a:ea typeface="微软雅黑" pitchFamily="34" charset="-122"/>
              </a:endParaRPr>
            </a:p>
          </p:txBody>
        </p:sp>
        <p:sp>
          <p:nvSpPr>
            <p:cNvPr id="102" name="矩形 101"/>
            <p:cNvSpPr/>
            <p:nvPr/>
          </p:nvSpPr>
          <p:spPr>
            <a:xfrm>
              <a:off x="5568674" y="4851888"/>
              <a:ext cx="3236342" cy="369332"/>
            </a:xfrm>
            <a:prstGeom prst="rect">
              <a:avLst/>
            </a:prstGeom>
          </p:spPr>
          <p:txBody>
            <a:bodyPr wrap="square">
              <a:spAutoFit/>
            </a:bodyPr>
            <a:lstStyle/>
            <a:p>
              <a:r>
                <a:rPr lang="zh-CN" altLang="en-US" dirty="0" smtClean="0">
                  <a:latin typeface="微软雅黑" pitchFamily="34" charset="-122"/>
                  <a:ea typeface="微软雅黑" pitchFamily="34" charset="-122"/>
                </a:rPr>
                <a:t>盗取互联网内容资料</a:t>
              </a:r>
              <a:endParaRPr lang="zh-CN" altLang="en-US" dirty="0">
                <a:latin typeface="微软雅黑" pitchFamily="34" charset="-122"/>
                <a:ea typeface="微软雅黑" pitchFamily="34" charset="-122"/>
              </a:endParaRPr>
            </a:p>
          </p:txBody>
        </p:sp>
      </p:grpSp>
      <p:pic>
        <p:nvPicPr>
          <p:cNvPr id="108" name="图片 107" descr="Img379123576 (1).jpg"/>
          <p:cNvPicPr>
            <a:picLocks noChangeAspect="1"/>
          </p:cNvPicPr>
          <p:nvPr/>
        </p:nvPicPr>
        <p:blipFill>
          <a:blip r:embed="rId2"/>
          <a:stretch>
            <a:fillRect/>
          </a:stretch>
        </p:blipFill>
        <p:spPr>
          <a:xfrm>
            <a:off x="5043664" y="2071678"/>
            <a:ext cx="3211782" cy="3173176"/>
          </a:xfrm>
          <a:prstGeom prst="rect">
            <a:avLst/>
          </a:prstGeom>
        </p:spPr>
      </p:pic>
      <p:grpSp>
        <p:nvGrpSpPr>
          <p:cNvPr id="113" name="组合 47"/>
          <p:cNvGrpSpPr/>
          <p:nvPr/>
        </p:nvGrpSpPr>
        <p:grpSpPr>
          <a:xfrm>
            <a:off x="456744" y="466304"/>
            <a:ext cx="1943143" cy="1819688"/>
            <a:chOff x="3675215" y="1081717"/>
            <a:chExt cx="1944914" cy="1819688"/>
          </a:xfrm>
        </p:grpSpPr>
        <p:grpSp>
          <p:nvGrpSpPr>
            <p:cNvPr id="114" name="组合 54"/>
            <p:cNvGrpSpPr/>
            <p:nvPr/>
          </p:nvGrpSpPr>
          <p:grpSpPr>
            <a:xfrm rot="355591">
              <a:off x="3675211" y="1081717"/>
              <a:ext cx="1944914" cy="1819688"/>
              <a:chOff x="2697982" y="1091189"/>
              <a:chExt cx="2704090" cy="2529981"/>
            </a:xfrm>
          </p:grpSpPr>
          <p:sp>
            <p:nvSpPr>
              <p:cNvPr id="116" name="Freeform 6"/>
              <p:cNvSpPr>
                <a:spLocks/>
              </p:cNvSpPr>
              <p:nvPr/>
            </p:nvSpPr>
            <p:spPr bwMode="auto">
              <a:xfrm rot="21103378">
                <a:off x="2717609" y="1463758"/>
                <a:ext cx="2684463" cy="2157412"/>
              </a:xfrm>
              <a:custGeom>
                <a:avLst/>
                <a:gdLst>
                  <a:gd name="T0" fmla="*/ 0 w 106"/>
                  <a:gd name="T1" fmla="*/ 39 h 85"/>
                  <a:gd name="T2" fmla="*/ 46 w 106"/>
                  <a:gd name="T3" fmla="*/ 85 h 85"/>
                  <a:gd name="T4" fmla="*/ 106 w 106"/>
                  <a:gd name="T5" fmla="*/ 43 h 85"/>
                  <a:gd name="T6" fmla="*/ 0 w 106"/>
                  <a:gd name="T7" fmla="*/ 39 h 85"/>
                </a:gdLst>
                <a:ahLst/>
                <a:cxnLst>
                  <a:cxn ang="0">
                    <a:pos x="T0" y="T1"/>
                  </a:cxn>
                  <a:cxn ang="0">
                    <a:pos x="T2" y="T3"/>
                  </a:cxn>
                  <a:cxn ang="0">
                    <a:pos x="T4" y="T5"/>
                  </a:cxn>
                  <a:cxn ang="0">
                    <a:pos x="T6" y="T7"/>
                  </a:cxn>
                </a:cxnLst>
                <a:rect l="0" t="0" r="r" b="b"/>
                <a:pathLst>
                  <a:path w="106" h="85">
                    <a:moveTo>
                      <a:pt x="0" y="39"/>
                    </a:moveTo>
                    <a:cubicBezTo>
                      <a:pt x="0" y="39"/>
                      <a:pt x="6" y="80"/>
                      <a:pt x="46" y="85"/>
                    </a:cubicBezTo>
                    <a:cubicBezTo>
                      <a:pt x="46" y="85"/>
                      <a:pt x="53" y="38"/>
                      <a:pt x="106" y="43"/>
                    </a:cubicBezTo>
                    <a:cubicBezTo>
                      <a:pt x="106" y="43"/>
                      <a:pt x="58" y="0"/>
                      <a:pt x="0" y="39"/>
                    </a:cubicBezTo>
                    <a:close/>
                  </a:path>
                </a:pathLst>
              </a:custGeom>
              <a:solidFill>
                <a:sysClr val="windowText" lastClr="000000">
                  <a:alpha val="50000"/>
                </a:sysClr>
              </a:soli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endParaRPr>
              </a:p>
            </p:txBody>
          </p:sp>
          <p:sp>
            <p:nvSpPr>
              <p:cNvPr id="117" name="Freeform 6"/>
              <p:cNvSpPr>
                <a:spLocks/>
              </p:cNvSpPr>
              <p:nvPr/>
            </p:nvSpPr>
            <p:spPr bwMode="auto">
              <a:xfrm>
                <a:off x="3873126" y="1846380"/>
                <a:ext cx="1511129" cy="1540453"/>
              </a:xfrm>
              <a:custGeom>
                <a:avLst/>
                <a:gdLst/>
                <a:ahLst/>
                <a:cxnLst/>
                <a:rect l="l" t="t" r="r" b="b"/>
                <a:pathLst>
                  <a:path w="1511129" h="1540453">
                    <a:moveTo>
                      <a:pt x="100156" y="1"/>
                    </a:moveTo>
                    <a:cubicBezTo>
                      <a:pt x="539397" y="394"/>
                      <a:pt x="906426" y="142846"/>
                      <a:pt x="1155712" y="278485"/>
                    </a:cubicBezTo>
                    <a:lnTo>
                      <a:pt x="1141001" y="263774"/>
                    </a:lnTo>
                    <a:lnTo>
                      <a:pt x="1497718" y="329088"/>
                    </a:lnTo>
                    <a:lnTo>
                      <a:pt x="1497718" y="505189"/>
                    </a:lnTo>
                    <a:cubicBezTo>
                      <a:pt x="1506593" y="512534"/>
                      <a:pt x="1511120" y="516598"/>
                      <a:pt x="1511129" y="516606"/>
                    </a:cubicBezTo>
                    <a:cubicBezTo>
                      <a:pt x="320808" y="404062"/>
                      <a:pt x="46671" y="1329502"/>
                      <a:pt x="0" y="1540453"/>
                    </a:cubicBezTo>
                    <a:lnTo>
                      <a:pt x="0" y="2761"/>
                    </a:lnTo>
                    <a:cubicBezTo>
                      <a:pt x="33768" y="743"/>
                      <a:pt x="67166" y="-29"/>
                      <a:pt x="100156" y="1"/>
                    </a:cubicBezTo>
                    <a:close/>
                  </a:path>
                </a:pathLst>
              </a:custGeom>
              <a:gradFill flip="none" rotWithShape="1">
                <a:gsLst>
                  <a:gs pos="0">
                    <a:srgbClr val="BE1247"/>
                  </a:gs>
                  <a:gs pos="27000">
                    <a:srgbClr val="D2144F"/>
                  </a:gs>
                  <a:gs pos="66000">
                    <a:srgbClr val="F87477"/>
                  </a:gs>
                  <a:gs pos="100000">
                    <a:srgbClr val="FA9496"/>
                  </a:gs>
                </a:gsLst>
                <a:lin ang="10800000" scaled="1"/>
                <a:tileRect/>
              </a:gradFill>
              <a:ln w="317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endParaRPr>
              </a:p>
            </p:txBody>
          </p:sp>
          <p:sp>
            <p:nvSpPr>
              <p:cNvPr id="118" name="Freeform 6"/>
              <p:cNvSpPr>
                <a:spLocks/>
              </p:cNvSpPr>
              <p:nvPr/>
            </p:nvSpPr>
            <p:spPr bwMode="auto">
              <a:xfrm>
                <a:off x="2697982" y="1849140"/>
                <a:ext cx="1175144" cy="1579860"/>
              </a:xfrm>
              <a:custGeom>
                <a:avLst/>
                <a:gdLst/>
                <a:ahLst/>
                <a:cxnLst/>
                <a:rect l="l" t="t" r="r" b="b"/>
                <a:pathLst>
                  <a:path w="1175144" h="1579860">
                    <a:moveTo>
                      <a:pt x="1175144" y="0"/>
                    </a:moveTo>
                    <a:lnTo>
                      <a:pt x="1175144" y="1537692"/>
                    </a:lnTo>
                    <a:cubicBezTo>
                      <a:pt x="1169036" y="1564580"/>
                      <a:pt x="1166766" y="1579860"/>
                      <a:pt x="1166766" y="1579860"/>
                    </a:cubicBezTo>
                    <a:cubicBezTo>
                      <a:pt x="153833" y="1452963"/>
                      <a:pt x="1832" y="412468"/>
                      <a:pt x="1810" y="412320"/>
                    </a:cubicBezTo>
                    <a:lnTo>
                      <a:pt x="3076" y="411524"/>
                    </a:lnTo>
                    <a:lnTo>
                      <a:pt x="0" y="411739"/>
                    </a:lnTo>
                    <a:lnTo>
                      <a:pt x="0" y="240917"/>
                    </a:lnTo>
                    <a:lnTo>
                      <a:pt x="296427" y="235893"/>
                    </a:lnTo>
                    <a:lnTo>
                      <a:pt x="293970" y="240808"/>
                    </a:lnTo>
                    <a:cubicBezTo>
                      <a:pt x="605988" y="82024"/>
                      <a:pt x="903139" y="12882"/>
                      <a:pt x="1175144" y="0"/>
                    </a:cubicBezTo>
                    <a:close/>
                  </a:path>
                </a:pathLst>
              </a:custGeom>
              <a:gradFill flip="none" rotWithShape="1">
                <a:gsLst>
                  <a:gs pos="0">
                    <a:srgbClr val="BE1247"/>
                  </a:gs>
                  <a:gs pos="27000">
                    <a:srgbClr val="D2144F"/>
                  </a:gs>
                  <a:gs pos="66000">
                    <a:srgbClr val="F87477"/>
                  </a:gs>
                  <a:gs pos="100000">
                    <a:srgbClr val="FA9496"/>
                  </a:gs>
                </a:gsLst>
                <a:lin ang="10800000" scaled="1"/>
                <a:tileRect/>
              </a:gradFill>
              <a:ln w="317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endParaRPr>
              </a:p>
            </p:txBody>
          </p:sp>
          <p:sp>
            <p:nvSpPr>
              <p:cNvPr id="119" name="Freeform 6"/>
              <p:cNvSpPr>
                <a:spLocks/>
              </p:cNvSpPr>
              <p:nvPr/>
            </p:nvSpPr>
            <p:spPr bwMode="auto">
              <a:xfrm>
                <a:off x="2699792" y="1091189"/>
                <a:ext cx="2684463" cy="2157412"/>
              </a:xfrm>
              <a:custGeom>
                <a:avLst/>
                <a:gdLst>
                  <a:gd name="T0" fmla="*/ 0 w 106"/>
                  <a:gd name="T1" fmla="*/ 39 h 85"/>
                  <a:gd name="T2" fmla="*/ 46 w 106"/>
                  <a:gd name="T3" fmla="*/ 85 h 85"/>
                  <a:gd name="T4" fmla="*/ 106 w 106"/>
                  <a:gd name="T5" fmla="*/ 43 h 85"/>
                  <a:gd name="T6" fmla="*/ 0 w 106"/>
                  <a:gd name="T7" fmla="*/ 39 h 85"/>
                </a:gdLst>
                <a:ahLst/>
                <a:cxnLst>
                  <a:cxn ang="0">
                    <a:pos x="T0" y="T1"/>
                  </a:cxn>
                  <a:cxn ang="0">
                    <a:pos x="T2" y="T3"/>
                  </a:cxn>
                  <a:cxn ang="0">
                    <a:pos x="T4" y="T5"/>
                  </a:cxn>
                  <a:cxn ang="0">
                    <a:pos x="T6" y="T7"/>
                  </a:cxn>
                </a:cxnLst>
                <a:rect l="0" t="0" r="r" b="b"/>
                <a:pathLst>
                  <a:path w="106" h="85">
                    <a:moveTo>
                      <a:pt x="0" y="39"/>
                    </a:moveTo>
                    <a:cubicBezTo>
                      <a:pt x="0" y="39"/>
                      <a:pt x="6" y="80"/>
                      <a:pt x="46" y="85"/>
                    </a:cubicBezTo>
                    <a:cubicBezTo>
                      <a:pt x="46" y="85"/>
                      <a:pt x="53" y="38"/>
                      <a:pt x="106" y="43"/>
                    </a:cubicBezTo>
                    <a:cubicBezTo>
                      <a:pt x="106" y="43"/>
                      <a:pt x="58" y="0"/>
                      <a:pt x="0" y="39"/>
                    </a:cubicBezTo>
                    <a:close/>
                  </a:path>
                </a:pathLst>
              </a:custGeom>
              <a:gradFill flip="none" rotWithShape="1">
                <a:gsLst>
                  <a:gs pos="0">
                    <a:srgbClr val="BE1247"/>
                  </a:gs>
                  <a:gs pos="27000">
                    <a:srgbClr val="D2144F"/>
                  </a:gs>
                  <a:gs pos="66000">
                    <a:srgbClr val="F87477"/>
                  </a:gs>
                  <a:gs pos="100000">
                    <a:srgbClr val="FA9496"/>
                  </a:gs>
                </a:gsLst>
                <a:lin ang="0" scaled="1"/>
                <a:tileRect/>
              </a:gradFill>
              <a:ln w="317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endParaRPr>
              </a:p>
            </p:txBody>
          </p:sp>
        </p:grpSp>
        <p:sp>
          <p:nvSpPr>
            <p:cNvPr id="115" name="Freeform 6"/>
            <p:cNvSpPr>
              <a:spLocks/>
            </p:cNvSpPr>
            <p:nvPr/>
          </p:nvSpPr>
          <p:spPr bwMode="auto">
            <a:xfrm rot="355591">
              <a:off x="3758393" y="1214615"/>
              <a:ext cx="1661877" cy="1335596"/>
            </a:xfrm>
            <a:custGeom>
              <a:avLst/>
              <a:gdLst>
                <a:gd name="T0" fmla="*/ 0 w 106"/>
                <a:gd name="T1" fmla="*/ 39 h 85"/>
                <a:gd name="T2" fmla="*/ 46 w 106"/>
                <a:gd name="T3" fmla="*/ 85 h 85"/>
                <a:gd name="T4" fmla="*/ 106 w 106"/>
                <a:gd name="T5" fmla="*/ 43 h 85"/>
                <a:gd name="T6" fmla="*/ 0 w 106"/>
                <a:gd name="T7" fmla="*/ 39 h 85"/>
              </a:gdLst>
              <a:ahLst/>
              <a:cxnLst>
                <a:cxn ang="0">
                  <a:pos x="T0" y="T1"/>
                </a:cxn>
                <a:cxn ang="0">
                  <a:pos x="T2" y="T3"/>
                </a:cxn>
                <a:cxn ang="0">
                  <a:pos x="T4" y="T5"/>
                </a:cxn>
                <a:cxn ang="0">
                  <a:pos x="T6" y="T7"/>
                </a:cxn>
              </a:cxnLst>
              <a:rect l="0" t="0" r="r" b="b"/>
              <a:pathLst>
                <a:path w="106" h="85">
                  <a:moveTo>
                    <a:pt x="0" y="39"/>
                  </a:moveTo>
                  <a:cubicBezTo>
                    <a:pt x="0" y="39"/>
                    <a:pt x="6" y="80"/>
                    <a:pt x="46" y="85"/>
                  </a:cubicBezTo>
                  <a:cubicBezTo>
                    <a:pt x="46" y="85"/>
                    <a:pt x="53" y="38"/>
                    <a:pt x="106" y="43"/>
                  </a:cubicBezTo>
                  <a:cubicBezTo>
                    <a:pt x="106" y="43"/>
                    <a:pt x="58" y="0"/>
                    <a:pt x="0" y="39"/>
                  </a:cubicBezTo>
                  <a:close/>
                </a:path>
              </a:pathLst>
            </a:custGeom>
            <a:gradFill>
              <a:gsLst>
                <a:gs pos="0">
                  <a:sysClr val="window" lastClr="FFFFFF"/>
                </a:gs>
                <a:gs pos="36000">
                  <a:sysClr val="window" lastClr="FFFFFF">
                    <a:alpha val="0"/>
                  </a:sysClr>
                </a:gs>
              </a:gsLst>
              <a:lin ang="18900000" scaled="1"/>
            </a:gradFill>
            <a:ln w="3175" cap="flat" cmpd="sng" algn="ctr">
              <a:gradFill flip="none" rotWithShape="1">
                <a:gsLst>
                  <a:gs pos="0">
                    <a:sysClr val="window" lastClr="FFFFFF"/>
                  </a:gs>
                  <a:gs pos="36000">
                    <a:sysClr val="window" lastClr="FFFFFF">
                      <a:alpha val="0"/>
                    </a:sysClr>
                  </a:gs>
                </a:gsLst>
                <a:lin ang="16200000" scaled="1"/>
                <a:tileRect/>
              </a:gra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a:endParaRPr>
            </a:p>
          </p:txBody>
        </p:sp>
      </p:grpSp>
      <p:sp>
        <p:nvSpPr>
          <p:cNvPr id="120" name="TextBox 11"/>
          <p:cNvSpPr txBox="1">
            <a:spLocks noChangeArrowheads="1"/>
          </p:cNvSpPr>
          <p:nvPr/>
        </p:nvSpPr>
        <p:spPr bwMode="auto">
          <a:xfrm flipH="1">
            <a:off x="670863" y="1109246"/>
            <a:ext cx="1141967" cy="400110"/>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2000" b="1" kern="0" dirty="0" smtClean="0">
                <a:solidFill>
                  <a:schemeClr val="bg1"/>
                </a:solidFill>
                <a:latin typeface="微软雅黑" pitchFamily="34" charset="-122"/>
                <a:ea typeface="微软雅黑" pitchFamily="34" charset="-122"/>
              </a:rPr>
              <a:t>元数据</a:t>
            </a:r>
            <a:endParaRPr lang="en-US" altLang="zh-CN" sz="2000" b="1" kern="0" dirty="0" smtClean="0">
              <a:solidFill>
                <a:schemeClr val="bg1"/>
              </a:solidFill>
              <a:latin typeface="微软雅黑" pitchFamily="34" charset="-122"/>
              <a:ea typeface="微软雅黑" pitchFamily="34" charset="-122"/>
            </a:endParaRPr>
          </a:p>
        </p:txBody>
      </p:sp>
      <p:sp>
        <p:nvSpPr>
          <p:cNvPr id="121" name="矩形 120"/>
          <p:cNvSpPr/>
          <p:nvPr/>
        </p:nvSpPr>
        <p:spPr>
          <a:xfrm>
            <a:off x="2526559" y="908720"/>
            <a:ext cx="8850245" cy="923330"/>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      主要指通话或通信的时间、地点、使用设备、参与者等，不包括电话或邮件等的内容，监听元数据不违反美国法律</a:t>
            </a:r>
            <a:endParaRPr lang="zh-CN" altLang="en-US" b="1" dirty="0"/>
          </a:p>
        </p:txBody>
      </p:sp>
      <p:sp>
        <p:nvSpPr>
          <p:cNvPr id="122" name="下箭头 121"/>
          <p:cNvSpPr/>
          <p:nvPr/>
        </p:nvSpPr>
        <p:spPr>
          <a:xfrm>
            <a:off x="6388318" y="1714488"/>
            <a:ext cx="570984" cy="35719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下箭头 122"/>
          <p:cNvSpPr/>
          <p:nvPr/>
        </p:nvSpPr>
        <p:spPr>
          <a:xfrm>
            <a:off x="6388318" y="5500702"/>
            <a:ext cx="570984" cy="35719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矩形 123"/>
          <p:cNvSpPr/>
          <p:nvPr/>
        </p:nvSpPr>
        <p:spPr>
          <a:xfrm>
            <a:off x="99879" y="5877272"/>
            <a:ext cx="9992212" cy="923330"/>
          </a:xfrm>
          <a:prstGeom prst="rect">
            <a:avLst/>
          </a:prstGeom>
        </p:spPr>
        <p:txBody>
          <a:bodyPr wrap="square">
            <a:spAutoFit/>
          </a:bodyPr>
          <a:lstStyle/>
          <a:p>
            <a:pPr>
              <a:lnSpc>
                <a:spcPct val="150000"/>
              </a:lnSpc>
            </a:pPr>
            <a:r>
              <a:rPr lang="zh-CN" altLang="en-US" b="1" dirty="0" smtClean="0">
                <a:latin typeface="微软雅黑" pitchFamily="34" charset="-122"/>
                <a:ea typeface="微软雅黑" pitchFamily="34" charset="-122"/>
              </a:rPr>
              <a:t>       能切实知晓一个普通美国民众是否与一个臭名昭著的恐怖分子有所联系</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及个体的健康状况、政治或者宗教信仰、涉密的商业谈判，甚至是否存在婚外情等状况</a:t>
            </a:r>
            <a:endParaRPr lang="zh-CN" altLang="en-US" b="1" dirty="0">
              <a:latin typeface="微软雅黑" pitchFamily="34" charset="-122"/>
              <a:ea typeface="微软雅黑" pitchFamily="34" charset="-122"/>
            </a:endParaRPr>
          </a:p>
        </p:txBody>
      </p:sp>
      <p:grpSp>
        <p:nvGrpSpPr>
          <p:cNvPr id="125" name="组合 68"/>
          <p:cNvGrpSpPr/>
          <p:nvPr/>
        </p:nvGrpSpPr>
        <p:grpSpPr>
          <a:xfrm rot="3952459">
            <a:off x="9709507" y="5333799"/>
            <a:ext cx="1819688" cy="1943143"/>
            <a:chOff x="5046418" y="2365294"/>
            <a:chExt cx="1819688" cy="1944914"/>
          </a:xfrm>
        </p:grpSpPr>
        <p:grpSp>
          <p:nvGrpSpPr>
            <p:cNvPr id="126" name="组合 75"/>
            <p:cNvGrpSpPr/>
            <p:nvPr/>
          </p:nvGrpSpPr>
          <p:grpSpPr>
            <a:xfrm rot="5755591">
              <a:off x="4983805" y="2427907"/>
              <a:ext cx="1944914" cy="1819688"/>
              <a:chOff x="2697982" y="1091189"/>
              <a:chExt cx="2704090" cy="2529981"/>
            </a:xfrm>
          </p:grpSpPr>
          <p:sp>
            <p:nvSpPr>
              <p:cNvPr id="128" name="Freeform 6"/>
              <p:cNvSpPr>
                <a:spLocks/>
              </p:cNvSpPr>
              <p:nvPr/>
            </p:nvSpPr>
            <p:spPr bwMode="auto">
              <a:xfrm rot="21103378">
                <a:off x="2717609" y="1463758"/>
                <a:ext cx="2684463" cy="2157412"/>
              </a:xfrm>
              <a:custGeom>
                <a:avLst/>
                <a:gdLst>
                  <a:gd name="T0" fmla="*/ 0 w 106"/>
                  <a:gd name="T1" fmla="*/ 39 h 85"/>
                  <a:gd name="T2" fmla="*/ 46 w 106"/>
                  <a:gd name="T3" fmla="*/ 85 h 85"/>
                  <a:gd name="T4" fmla="*/ 106 w 106"/>
                  <a:gd name="T5" fmla="*/ 43 h 85"/>
                  <a:gd name="T6" fmla="*/ 0 w 106"/>
                  <a:gd name="T7" fmla="*/ 39 h 85"/>
                </a:gdLst>
                <a:ahLst/>
                <a:cxnLst>
                  <a:cxn ang="0">
                    <a:pos x="T0" y="T1"/>
                  </a:cxn>
                  <a:cxn ang="0">
                    <a:pos x="T2" y="T3"/>
                  </a:cxn>
                  <a:cxn ang="0">
                    <a:pos x="T4" y="T5"/>
                  </a:cxn>
                  <a:cxn ang="0">
                    <a:pos x="T6" y="T7"/>
                  </a:cxn>
                </a:cxnLst>
                <a:rect l="0" t="0" r="r" b="b"/>
                <a:pathLst>
                  <a:path w="106" h="85">
                    <a:moveTo>
                      <a:pt x="0" y="39"/>
                    </a:moveTo>
                    <a:cubicBezTo>
                      <a:pt x="0" y="39"/>
                      <a:pt x="6" y="80"/>
                      <a:pt x="46" y="85"/>
                    </a:cubicBezTo>
                    <a:cubicBezTo>
                      <a:pt x="46" y="85"/>
                      <a:pt x="53" y="38"/>
                      <a:pt x="106" y="43"/>
                    </a:cubicBezTo>
                    <a:cubicBezTo>
                      <a:pt x="106" y="43"/>
                      <a:pt x="58" y="0"/>
                      <a:pt x="0" y="39"/>
                    </a:cubicBezTo>
                    <a:close/>
                  </a:path>
                </a:pathLst>
              </a:custGeom>
              <a:solidFill>
                <a:sysClr val="windowText" lastClr="000000">
                  <a:alpha val="50000"/>
                </a:sysClr>
              </a:soli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endParaRPr>
              </a:p>
            </p:txBody>
          </p:sp>
          <p:sp>
            <p:nvSpPr>
              <p:cNvPr id="129" name="Freeform 6"/>
              <p:cNvSpPr>
                <a:spLocks/>
              </p:cNvSpPr>
              <p:nvPr/>
            </p:nvSpPr>
            <p:spPr bwMode="auto">
              <a:xfrm>
                <a:off x="3873126" y="1846380"/>
                <a:ext cx="1511129" cy="1540453"/>
              </a:xfrm>
              <a:custGeom>
                <a:avLst/>
                <a:gdLst/>
                <a:ahLst/>
                <a:cxnLst/>
                <a:rect l="l" t="t" r="r" b="b"/>
                <a:pathLst>
                  <a:path w="1511129" h="1540453">
                    <a:moveTo>
                      <a:pt x="100156" y="1"/>
                    </a:moveTo>
                    <a:cubicBezTo>
                      <a:pt x="539397" y="394"/>
                      <a:pt x="906426" y="142846"/>
                      <a:pt x="1155712" y="278485"/>
                    </a:cubicBezTo>
                    <a:lnTo>
                      <a:pt x="1141001" y="263774"/>
                    </a:lnTo>
                    <a:lnTo>
                      <a:pt x="1497718" y="329088"/>
                    </a:lnTo>
                    <a:lnTo>
                      <a:pt x="1497718" y="505189"/>
                    </a:lnTo>
                    <a:cubicBezTo>
                      <a:pt x="1506593" y="512534"/>
                      <a:pt x="1511120" y="516598"/>
                      <a:pt x="1511129" y="516606"/>
                    </a:cubicBezTo>
                    <a:cubicBezTo>
                      <a:pt x="320808" y="404062"/>
                      <a:pt x="46671" y="1329502"/>
                      <a:pt x="0" y="1540453"/>
                    </a:cubicBezTo>
                    <a:lnTo>
                      <a:pt x="0" y="2761"/>
                    </a:lnTo>
                    <a:cubicBezTo>
                      <a:pt x="33768" y="743"/>
                      <a:pt x="67166" y="-29"/>
                      <a:pt x="100156" y="1"/>
                    </a:cubicBezTo>
                    <a:close/>
                  </a:path>
                </a:pathLst>
              </a:custGeom>
              <a:gradFill flip="none" rotWithShape="1">
                <a:gsLst>
                  <a:gs pos="17000">
                    <a:srgbClr val="00B0F0">
                      <a:shade val="30000"/>
                      <a:satMod val="115000"/>
                    </a:srgbClr>
                  </a:gs>
                  <a:gs pos="56000">
                    <a:srgbClr val="00B0F0">
                      <a:shade val="67500"/>
                      <a:satMod val="115000"/>
                    </a:srgbClr>
                  </a:gs>
                  <a:gs pos="100000">
                    <a:srgbClr val="00B0F0">
                      <a:shade val="100000"/>
                      <a:satMod val="115000"/>
                    </a:srgbClr>
                  </a:gs>
                </a:gsLst>
                <a:lin ang="10800000" scaled="1"/>
                <a:tileRect/>
              </a:gradFill>
              <a:ln w="317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endParaRPr>
              </a:p>
            </p:txBody>
          </p:sp>
          <p:sp>
            <p:nvSpPr>
              <p:cNvPr id="130" name="Freeform 6"/>
              <p:cNvSpPr>
                <a:spLocks/>
              </p:cNvSpPr>
              <p:nvPr/>
            </p:nvSpPr>
            <p:spPr bwMode="auto">
              <a:xfrm>
                <a:off x="2697982" y="1849140"/>
                <a:ext cx="1175144" cy="1579860"/>
              </a:xfrm>
              <a:custGeom>
                <a:avLst/>
                <a:gdLst/>
                <a:ahLst/>
                <a:cxnLst/>
                <a:rect l="l" t="t" r="r" b="b"/>
                <a:pathLst>
                  <a:path w="1175144" h="1579860">
                    <a:moveTo>
                      <a:pt x="1175144" y="0"/>
                    </a:moveTo>
                    <a:lnTo>
                      <a:pt x="1175144" y="1537692"/>
                    </a:lnTo>
                    <a:cubicBezTo>
                      <a:pt x="1169036" y="1564580"/>
                      <a:pt x="1166766" y="1579860"/>
                      <a:pt x="1166766" y="1579860"/>
                    </a:cubicBezTo>
                    <a:cubicBezTo>
                      <a:pt x="153833" y="1452963"/>
                      <a:pt x="1832" y="412468"/>
                      <a:pt x="1810" y="412320"/>
                    </a:cubicBezTo>
                    <a:lnTo>
                      <a:pt x="3076" y="411524"/>
                    </a:lnTo>
                    <a:lnTo>
                      <a:pt x="0" y="411739"/>
                    </a:lnTo>
                    <a:lnTo>
                      <a:pt x="0" y="240917"/>
                    </a:lnTo>
                    <a:lnTo>
                      <a:pt x="296427" y="235893"/>
                    </a:lnTo>
                    <a:lnTo>
                      <a:pt x="293970" y="240808"/>
                    </a:lnTo>
                    <a:cubicBezTo>
                      <a:pt x="605988" y="82024"/>
                      <a:pt x="903139" y="12882"/>
                      <a:pt x="1175144" y="0"/>
                    </a:cubicBezTo>
                    <a:close/>
                  </a:path>
                </a:pathLst>
              </a:custGeom>
              <a:gradFill flip="none" rotWithShape="1">
                <a:gsLst>
                  <a:gs pos="17000">
                    <a:srgbClr val="00B0F0">
                      <a:shade val="30000"/>
                      <a:satMod val="115000"/>
                    </a:srgbClr>
                  </a:gs>
                  <a:gs pos="56000">
                    <a:srgbClr val="00B0F0">
                      <a:shade val="67500"/>
                      <a:satMod val="115000"/>
                    </a:srgbClr>
                  </a:gs>
                  <a:gs pos="100000">
                    <a:srgbClr val="00B0F0">
                      <a:shade val="100000"/>
                      <a:satMod val="115000"/>
                    </a:srgbClr>
                  </a:gs>
                </a:gsLst>
                <a:lin ang="10800000" scaled="1"/>
                <a:tileRect/>
              </a:gradFill>
              <a:ln w="317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endParaRPr>
              </a:p>
            </p:txBody>
          </p:sp>
          <p:sp>
            <p:nvSpPr>
              <p:cNvPr id="131" name="Freeform 6"/>
              <p:cNvSpPr>
                <a:spLocks/>
              </p:cNvSpPr>
              <p:nvPr/>
            </p:nvSpPr>
            <p:spPr bwMode="auto">
              <a:xfrm>
                <a:off x="2699792" y="1091189"/>
                <a:ext cx="2684463" cy="2157412"/>
              </a:xfrm>
              <a:custGeom>
                <a:avLst/>
                <a:gdLst>
                  <a:gd name="T0" fmla="*/ 0 w 106"/>
                  <a:gd name="T1" fmla="*/ 39 h 85"/>
                  <a:gd name="T2" fmla="*/ 46 w 106"/>
                  <a:gd name="T3" fmla="*/ 85 h 85"/>
                  <a:gd name="T4" fmla="*/ 106 w 106"/>
                  <a:gd name="T5" fmla="*/ 43 h 85"/>
                  <a:gd name="T6" fmla="*/ 0 w 106"/>
                  <a:gd name="T7" fmla="*/ 39 h 85"/>
                </a:gdLst>
                <a:ahLst/>
                <a:cxnLst>
                  <a:cxn ang="0">
                    <a:pos x="T0" y="T1"/>
                  </a:cxn>
                  <a:cxn ang="0">
                    <a:pos x="T2" y="T3"/>
                  </a:cxn>
                  <a:cxn ang="0">
                    <a:pos x="T4" y="T5"/>
                  </a:cxn>
                  <a:cxn ang="0">
                    <a:pos x="T6" y="T7"/>
                  </a:cxn>
                </a:cxnLst>
                <a:rect l="0" t="0" r="r" b="b"/>
                <a:pathLst>
                  <a:path w="106" h="85">
                    <a:moveTo>
                      <a:pt x="0" y="39"/>
                    </a:moveTo>
                    <a:cubicBezTo>
                      <a:pt x="0" y="39"/>
                      <a:pt x="6" y="80"/>
                      <a:pt x="46" y="85"/>
                    </a:cubicBezTo>
                    <a:cubicBezTo>
                      <a:pt x="46" y="85"/>
                      <a:pt x="53" y="38"/>
                      <a:pt x="106" y="43"/>
                    </a:cubicBezTo>
                    <a:cubicBezTo>
                      <a:pt x="106" y="43"/>
                      <a:pt x="58" y="0"/>
                      <a:pt x="0" y="39"/>
                    </a:cubicBezTo>
                    <a:close/>
                  </a:path>
                </a:pathLst>
              </a:custGeom>
              <a:gradFill flip="none" rotWithShape="1">
                <a:gsLst>
                  <a:gs pos="17000">
                    <a:srgbClr val="00B0F0">
                      <a:shade val="30000"/>
                      <a:satMod val="115000"/>
                    </a:srgbClr>
                  </a:gs>
                  <a:gs pos="56000">
                    <a:srgbClr val="00B0F0">
                      <a:shade val="67500"/>
                      <a:satMod val="115000"/>
                    </a:srgbClr>
                  </a:gs>
                  <a:gs pos="100000">
                    <a:srgbClr val="00B0F0">
                      <a:shade val="100000"/>
                      <a:satMod val="115000"/>
                    </a:srgbClr>
                  </a:gs>
                </a:gsLst>
                <a:lin ang="0" scaled="1"/>
                <a:tileRect/>
              </a:gradFill>
              <a:ln w="3175" cap="flat" cmpd="sng" algn="ctr">
                <a:solidFill>
                  <a:sysClr val="window" lastClr="FFFFFF"/>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Calibri"/>
                  <a:ea typeface="宋体"/>
                </a:endParaRPr>
              </a:p>
            </p:txBody>
          </p:sp>
        </p:grpSp>
        <p:sp>
          <p:nvSpPr>
            <p:cNvPr id="127" name="Freeform 6"/>
            <p:cNvSpPr>
              <a:spLocks/>
            </p:cNvSpPr>
            <p:nvPr/>
          </p:nvSpPr>
          <p:spPr bwMode="auto">
            <a:xfrm rot="5766299">
              <a:off x="5221023" y="2632926"/>
              <a:ext cx="1661877" cy="1335596"/>
            </a:xfrm>
            <a:custGeom>
              <a:avLst/>
              <a:gdLst>
                <a:gd name="T0" fmla="*/ 0 w 106"/>
                <a:gd name="T1" fmla="*/ 39 h 85"/>
                <a:gd name="T2" fmla="*/ 46 w 106"/>
                <a:gd name="T3" fmla="*/ 85 h 85"/>
                <a:gd name="T4" fmla="*/ 106 w 106"/>
                <a:gd name="T5" fmla="*/ 43 h 85"/>
                <a:gd name="T6" fmla="*/ 0 w 106"/>
                <a:gd name="T7" fmla="*/ 39 h 85"/>
              </a:gdLst>
              <a:ahLst/>
              <a:cxnLst>
                <a:cxn ang="0">
                  <a:pos x="T0" y="T1"/>
                </a:cxn>
                <a:cxn ang="0">
                  <a:pos x="T2" y="T3"/>
                </a:cxn>
                <a:cxn ang="0">
                  <a:pos x="T4" y="T5"/>
                </a:cxn>
                <a:cxn ang="0">
                  <a:pos x="T6" y="T7"/>
                </a:cxn>
              </a:cxnLst>
              <a:rect l="0" t="0" r="r" b="b"/>
              <a:pathLst>
                <a:path w="106" h="85">
                  <a:moveTo>
                    <a:pt x="0" y="39"/>
                  </a:moveTo>
                  <a:cubicBezTo>
                    <a:pt x="0" y="39"/>
                    <a:pt x="6" y="80"/>
                    <a:pt x="46" y="85"/>
                  </a:cubicBezTo>
                  <a:cubicBezTo>
                    <a:pt x="46" y="85"/>
                    <a:pt x="53" y="38"/>
                    <a:pt x="106" y="43"/>
                  </a:cubicBezTo>
                  <a:cubicBezTo>
                    <a:pt x="106" y="43"/>
                    <a:pt x="58" y="0"/>
                    <a:pt x="0" y="39"/>
                  </a:cubicBezTo>
                  <a:close/>
                </a:path>
              </a:pathLst>
            </a:custGeom>
            <a:gradFill>
              <a:gsLst>
                <a:gs pos="0">
                  <a:sysClr val="window" lastClr="FFFFFF"/>
                </a:gs>
                <a:gs pos="36000">
                  <a:sysClr val="window" lastClr="FFFFFF">
                    <a:alpha val="0"/>
                  </a:sysClr>
                </a:gs>
              </a:gsLst>
              <a:lin ang="18900000" scaled="1"/>
            </a:gradFill>
            <a:ln w="3175" cap="flat" cmpd="sng" algn="ctr">
              <a:gradFill flip="none" rotWithShape="1">
                <a:gsLst>
                  <a:gs pos="0">
                    <a:sysClr val="window" lastClr="FFFFFF"/>
                  </a:gs>
                  <a:gs pos="36000">
                    <a:sysClr val="window" lastClr="FFFFFF">
                      <a:alpha val="0"/>
                    </a:sysClr>
                  </a:gs>
                </a:gsLst>
                <a:lin ang="16200000" scaled="1"/>
                <a:tileRect/>
              </a:gra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Calibri"/>
                <a:ea typeface="宋体"/>
              </a:endParaRPr>
            </a:p>
          </p:txBody>
        </p:sp>
      </p:grpSp>
      <p:sp>
        <p:nvSpPr>
          <p:cNvPr id="132" name="TextBox 11"/>
          <p:cNvSpPr txBox="1">
            <a:spLocks noChangeArrowheads="1"/>
          </p:cNvSpPr>
          <p:nvPr/>
        </p:nvSpPr>
        <p:spPr bwMode="auto">
          <a:xfrm flipH="1">
            <a:off x="10306210" y="5857892"/>
            <a:ext cx="1141967" cy="707886"/>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2000" b="1" kern="0" dirty="0" smtClean="0">
                <a:solidFill>
                  <a:schemeClr val="bg1"/>
                </a:solidFill>
                <a:latin typeface="微软雅黑" pitchFamily="34" charset="-122"/>
                <a:ea typeface="微软雅黑" pitchFamily="34" charset="-122"/>
              </a:rPr>
              <a:t>监视</a:t>
            </a:r>
            <a:endParaRPr lang="en-US" altLang="zh-CN" sz="2000" b="1" kern="0" dirty="0" smtClean="0">
              <a:solidFill>
                <a:schemeClr val="bg1"/>
              </a:solidFill>
              <a:latin typeface="微软雅黑" pitchFamily="34" charset="-122"/>
              <a:ea typeface="微软雅黑" pitchFamily="34" charset="-122"/>
            </a:endParaRPr>
          </a:p>
          <a:p>
            <a:pPr algn="ctr" eaLnBrk="1" fontAlgn="auto" hangingPunct="1">
              <a:spcBef>
                <a:spcPts val="0"/>
              </a:spcBef>
              <a:spcAft>
                <a:spcPts val="0"/>
              </a:spcAft>
              <a:defRPr/>
            </a:pPr>
            <a:r>
              <a:rPr lang="zh-CN" altLang="en-US" sz="2000" b="1" kern="0" dirty="0" smtClean="0">
                <a:solidFill>
                  <a:schemeClr val="bg1"/>
                </a:solidFill>
                <a:latin typeface="微软雅黑" pitchFamily="34" charset="-122"/>
                <a:ea typeface="微软雅黑" pitchFamily="34" charset="-122"/>
              </a:rPr>
              <a:t>结果</a:t>
            </a:r>
            <a:endParaRPr lang="en-US" altLang="zh-CN" sz="2000" b="1" kern="0" dirty="0" smtClean="0">
              <a:solidFill>
                <a:schemeClr val="bg1"/>
              </a:solidFill>
              <a:latin typeface="微软雅黑" pitchFamily="34" charset="-122"/>
              <a:ea typeface="微软雅黑" pitchFamily="34" charset="-122"/>
            </a:endParaRPr>
          </a:p>
        </p:txBody>
      </p:sp>
      <p:sp>
        <p:nvSpPr>
          <p:cNvPr id="133" name="TextBox 11"/>
          <p:cNvSpPr txBox="1">
            <a:spLocks noChangeArrowheads="1"/>
          </p:cNvSpPr>
          <p:nvPr/>
        </p:nvSpPr>
        <p:spPr bwMode="auto">
          <a:xfrm flipH="1">
            <a:off x="242625" y="3364056"/>
            <a:ext cx="1784324" cy="707886"/>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sz="2000" b="1" kern="0" dirty="0" smtClean="0">
                <a:latin typeface="微软雅黑" pitchFamily="34" charset="-122"/>
                <a:ea typeface="微软雅黑" pitchFamily="34" charset="-122"/>
              </a:rPr>
              <a:t>星风</a:t>
            </a:r>
            <a:endParaRPr lang="en-US" altLang="zh-CN" sz="2000" b="1" kern="0" dirty="0" smtClean="0">
              <a:latin typeface="微软雅黑" pitchFamily="34" charset="-122"/>
              <a:ea typeface="微软雅黑" pitchFamily="34" charset="-122"/>
            </a:endParaRPr>
          </a:p>
          <a:p>
            <a:pPr algn="ctr" eaLnBrk="1" fontAlgn="auto" hangingPunct="1">
              <a:spcBef>
                <a:spcPts val="0"/>
              </a:spcBef>
              <a:spcAft>
                <a:spcPts val="0"/>
              </a:spcAft>
              <a:defRPr/>
            </a:pPr>
            <a:r>
              <a:rPr lang="zh-CN" altLang="en-US" sz="2000" b="1" kern="0" dirty="0" smtClean="0">
                <a:latin typeface="微软雅黑" pitchFamily="34" charset="-122"/>
                <a:ea typeface="微软雅黑" pitchFamily="34" charset="-122"/>
              </a:rPr>
              <a:t>秘密监视计划</a:t>
            </a:r>
            <a:endParaRPr lang="en-US" altLang="zh-CN" sz="2000" b="1" kern="0" dirty="0" smtClean="0">
              <a:latin typeface="微软雅黑" pitchFamily="34" charset="-122"/>
              <a:ea typeface="微软雅黑" pitchFamily="34" charset="-122"/>
            </a:endParaRPr>
          </a:p>
        </p:txBody>
      </p:sp>
      <p:grpSp>
        <p:nvGrpSpPr>
          <p:cNvPr id="40" name="组合 39"/>
          <p:cNvGrpSpPr/>
          <p:nvPr/>
        </p:nvGrpSpPr>
        <p:grpSpPr>
          <a:xfrm>
            <a:off x="8136055" y="2060848"/>
            <a:ext cx="2941613" cy="3164534"/>
            <a:chOff x="5128965" y="2056686"/>
            <a:chExt cx="3884603" cy="3164534"/>
          </a:xfrm>
        </p:grpSpPr>
        <p:sp>
          <p:nvSpPr>
            <p:cNvPr id="41" name="TextBox 11"/>
            <p:cNvSpPr txBox="1">
              <a:spLocks noChangeArrowheads="1"/>
            </p:cNvSpPr>
            <p:nvPr/>
          </p:nvSpPr>
          <p:spPr bwMode="auto">
            <a:xfrm flipH="1">
              <a:off x="5354554" y="2056686"/>
              <a:ext cx="1453540" cy="36933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b="1" kern="0" dirty="0">
                  <a:solidFill>
                    <a:srgbClr val="00B050"/>
                  </a:solidFill>
                  <a:latin typeface="微软雅黑" pitchFamily="34" charset="-122"/>
                  <a:ea typeface="微软雅黑" pitchFamily="34" charset="-122"/>
                </a:rPr>
                <a:t>主干道</a:t>
              </a:r>
              <a:r>
                <a:rPr lang="zh-CN" altLang="en-US" b="1" kern="0" dirty="0" smtClean="0">
                  <a:solidFill>
                    <a:srgbClr val="00B050"/>
                  </a:solidFill>
                  <a:latin typeface="微软雅黑" pitchFamily="34" charset="-122"/>
                  <a:ea typeface="微软雅黑" pitchFamily="34" charset="-122"/>
                </a:rPr>
                <a:t> </a:t>
              </a:r>
              <a:r>
                <a:rPr lang="zh-CN" altLang="en-US" b="1" kern="0" dirty="0" smtClean="0">
                  <a:solidFill>
                    <a:schemeClr val="accent6">
                      <a:lumMod val="50000"/>
                    </a:schemeClr>
                  </a:solidFill>
                  <a:latin typeface="微软雅黑" pitchFamily="34" charset="-122"/>
                  <a:ea typeface="微软雅黑" pitchFamily="34" charset="-122"/>
                </a:rPr>
                <a:t>   </a:t>
              </a:r>
              <a:endParaRPr lang="en-US" altLang="zh-CN" b="1" kern="0" dirty="0" smtClean="0">
                <a:solidFill>
                  <a:schemeClr val="accent6">
                    <a:lumMod val="50000"/>
                  </a:schemeClr>
                </a:solidFill>
                <a:latin typeface="微软雅黑" pitchFamily="34" charset="-122"/>
                <a:ea typeface="微软雅黑" pitchFamily="34" charset="-122"/>
              </a:endParaRPr>
            </a:p>
          </p:txBody>
        </p:sp>
        <p:sp>
          <p:nvSpPr>
            <p:cNvPr id="42" name="矩形 41"/>
            <p:cNvSpPr/>
            <p:nvPr/>
          </p:nvSpPr>
          <p:spPr>
            <a:xfrm>
              <a:off x="5628711" y="2538116"/>
              <a:ext cx="3038532" cy="45719"/>
            </a:xfrm>
            <a:prstGeom prst="rect">
              <a:avLst/>
            </a:prstGeom>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white"/>
                </a:solidFill>
                <a:effectLst/>
                <a:uLnTx/>
                <a:uFillTx/>
                <a:latin typeface="微软雅黑" pitchFamily="34" charset="-122"/>
                <a:ea typeface="微软雅黑" pitchFamily="34" charset="-122"/>
              </a:endParaRPr>
            </a:p>
          </p:txBody>
        </p:sp>
        <p:sp>
          <p:nvSpPr>
            <p:cNvPr id="43" name="矩形 42"/>
            <p:cNvSpPr/>
            <p:nvPr/>
          </p:nvSpPr>
          <p:spPr>
            <a:xfrm>
              <a:off x="5568674" y="2699628"/>
              <a:ext cx="3046810" cy="369332"/>
            </a:xfrm>
            <a:prstGeom prst="rect">
              <a:avLst/>
            </a:prstGeom>
          </p:spPr>
          <p:txBody>
            <a:bodyPr wrap="square">
              <a:spAutoFit/>
            </a:bodyPr>
            <a:lstStyle/>
            <a:p>
              <a:r>
                <a:rPr lang="zh-CN" altLang="en-US" dirty="0" smtClean="0">
                  <a:latin typeface="微软雅黑" pitchFamily="34" charset="-122"/>
                  <a:ea typeface="微软雅黑" pitchFamily="34" charset="-122"/>
                </a:rPr>
                <a:t>盗取电话</a:t>
              </a:r>
              <a:r>
                <a:rPr lang="zh-CN" altLang="en-US" dirty="0">
                  <a:latin typeface="微软雅黑" pitchFamily="34" charset="-122"/>
                  <a:ea typeface="微软雅黑" pitchFamily="34" charset="-122"/>
                </a:rPr>
                <a:t>元数据</a:t>
              </a:r>
              <a:r>
                <a:rPr lang="zh-CN" altLang="en-US" dirty="0" smtClean="0">
                  <a:latin typeface="微软雅黑" pitchFamily="34" charset="-122"/>
                  <a:ea typeface="微软雅黑" pitchFamily="34" charset="-122"/>
                </a:rPr>
                <a:t>资料</a:t>
              </a:r>
              <a:endParaRPr lang="zh-CN" altLang="en-US" dirty="0">
                <a:latin typeface="微软雅黑" pitchFamily="34" charset="-122"/>
                <a:ea typeface="微软雅黑" pitchFamily="34" charset="-122"/>
              </a:endParaRPr>
            </a:p>
          </p:txBody>
        </p:sp>
        <p:sp>
          <p:nvSpPr>
            <p:cNvPr id="44" name="TextBox 11"/>
            <p:cNvSpPr txBox="1">
              <a:spLocks noChangeArrowheads="1"/>
            </p:cNvSpPr>
            <p:nvPr/>
          </p:nvSpPr>
          <p:spPr bwMode="auto">
            <a:xfrm flipH="1">
              <a:off x="5128965" y="4221088"/>
              <a:ext cx="1488947" cy="369332"/>
            </a:xfrm>
            <a:prstGeom prst="rect">
              <a:avLst/>
            </a:prstGeom>
            <a:noFill/>
            <a:ln>
              <a:noFill/>
            </a:ln>
            <a:effectLs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lang="zh-CN" altLang="en-US" b="1" kern="0" dirty="0">
                  <a:solidFill>
                    <a:srgbClr val="7030A0"/>
                  </a:solidFill>
                  <a:latin typeface="微软雅黑" pitchFamily="34" charset="-122"/>
                  <a:ea typeface="微软雅黑" pitchFamily="34" charset="-122"/>
                </a:rPr>
                <a:t>码头</a:t>
              </a:r>
              <a:endParaRPr lang="en-US" altLang="zh-CN" b="1" kern="0" dirty="0" smtClean="0">
                <a:solidFill>
                  <a:srgbClr val="7030A0"/>
                </a:solidFill>
                <a:latin typeface="微软雅黑" pitchFamily="34" charset="-122"/>
                <a:ea typeface="微软雅黑" pitchFamily="34" charset="-122"/>
              </a:endParaRPr>
            </a:p>
          </p:txBody>
        </p:sp>
        <p:sp>
          <p:nvSpPr>
            <p:cNvPr id="45" name="矩形 44"/>
            <p:cNvSpPr/>
            <p:nvPr/>
          </p:nvSpPr>
          <p:spPr>
            <a:xfrm>
              <a:off x="5628711" y="4690376"/>
              <a:ext cx="3038532" cy="45719"/>
            </a:xfrm>
            <a:prstGeom prst="rect">
              <a:avLst/>
            </a:prstGeom>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smtClean="0">
                <a:ln>
                  <a:noFill/>
                </a:ln>
                <a:solidFill>
                  <a:prstClr val="white"/>
                </a:solidFill>
                <a:effectLst/>
                <a:uLnTx/>
                <a:uFillTx/>
                <a:latin typeface="微软雅黑" pitchFamily="34" charset="-122"/>
                <a:ea typeface="微软雅黑" pitchFamily="34" charset="-122"/>
              </a:endParaRPr>
            </a:p>
          </p:txBody>
        </p:sp>
        <p:sp>
          <p:nvSpPr>
            <p:cNvPr id="47" name="矩形 46"/>
            <p:cNvSpPr/>
            <p:nvPr/>
          </p:nvSpPr>
          <p:spPr>
            <a:xfrm>
              <a:off x="5568672" y="4851888"/>
              <a:ext cx="3444896" cy="369332"/>
            </a:xfrm>
            <a:prstGeom prst="rect">
              <a:avLst/>
            </a:prstGeom>
          </p:spPr>
          <p:txBody>
            <a:bodyPr wrap="square">
              <a:spAutoFit/>
            </a:bodyPr>
            <a:lstStyle/>
            <a:p>
              <a:r>
                <a:rPr lang="zh-CN" altLang="en-US" dirty="0" smtClean="0">
                  <a:latin typeface="微软雅黑" pitchFamily="34" charset="-122"/>
                  <a:ea typeface="微软雅黑" pitchFamily="34" charset="-122"/>
                </a:rPr>
                <a:t>盗取</a:t>
              </a:r>
              <a:r>
                <a:rPr lang="zh-CN" altLang="en-US" dirty="0">
                  <a:latin typeface="微软雅黑" pitchFamily="34" charset="-122"/>
                  <a:ea typeface="微软雅黑" pitchFamily="34" charset="-122"/>
                </a:rPr>
                <a:t>互联网</a:t>
              </a:r>
              <a:r>
                <a:rPr lang="zh-CN" altLang="en-US" dirty="0" smtClean="0">
                  <a:latin typeface="微软雅黑" pitchFamily="34" charset="-122"/>
                  <a:ea typeface="微软雅黑" pitchFamily="34" charset="-122"/>
                </a:rPr>
                <a:t>元数据资料</a:t>
              </a:r>
              <a:endParaRPr lang="zh-CN" altLang="en-US" dirty="0">
                <a:latin typeface="微软雅黑" pitchFamily="34" charset="-122"/>
                <a:ea typeface="微软雅黑" pitchFamily="34" charset="-122"/>
              </a:endParaRPr>
            </a:p>
          </p:txBody>
        </p:sp>
      </p:grpSp>
      <p:sp>
        <p:nvSpPr>
          <p:cNvPr id="48"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星风秘密监视计划</a:t>
            </a:r>
          </a:p>
        </p:txBody>
      </p:sp>
    </p:spTree>
    <p:extLst>
      <p:ext uri="{BB962C8B-B14F-4D97-AF65-F5344CB8AC3E}">
        <p14:creationId xmlns:p14="http://schemas.microsoft.com/office/powerpoint/2010/main" val="39182628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75989" y="2532038"/>
            <a:ext cx="5197691" cy="3633267"/>
          </a:xfrm>
        </p:spPr>
        <p:txBody>
          <a:bodyPr>
            <a:normAutofit/>
          </a:bodyPr>
          <a:lstStyle/>
          <a:p>
            <a:pPr marL="342857" lvl="1" indent="-342857" defTabSz="914286" fontAlgn="base">
              <a:lnSpc>
                <a:spcPct val="140000"/>
              </a:lnSpc>
              <a:spcBef>
                <a:spcPts val="561"/>
              </a:spcBef>
              <a:spcAft>
                <a:spcPct val="0"/>
              </a:spcAft>
              <a:buSzPct val="90000"/>
              <a:buFont typeface="Wingdings" pitchFamily="2" charset="2"/>
              <a:buChar char="n"/>
            </a:pPr>
            <a:r>
              <a:rPr lang="zh-CN" altLang="en-US" sz="2200" b="1" dirty="0">
                <a:solidFill>
                  <a:srgbClr val="199794"/>
                </a:solidFill>
                <a:latin typeface="微软雅黑" pitchFamily="34" charset="-122"/>
                <a:ea typeface="微软雅黑" pitchFamily="34" charset="-122"/>
              </a:rPr>
              <a:t>玻尔象限</a:t>
            </a:r>
            <a:endParaRPr lang="en-US" altLang="zh-CN" sz="2200" b="1" dirty="0">
              <a:solidFill>
                <a:srgbClr val="199794"/>
              </a:solidFill>
              <a:latin typeface="微软雅黑" pitchFamily="34" charset="-122"/>
              <a:ea typeface="微软雅黑" pitchFamily="34" charset="-122"/>
            </a:endParaRPr>
          </a:p>
          <a:p>
            <a:pPr lvl="1">
              <a:lnSpc>
                <a:spcPct val="110000"/>
              </a:lnSpc>
              <a:spcBef>
                <a:spcPts val="400"/>
              </a:spcBef>
            </a:pPr>
            <a:r>
              <a:rPr lang="zh-CN" altLang="en-US" sz="2000" b="1" dirty="0">
                <a:solidFill>
                  <a:srgbClr val="002060"/>
                </a:solidFill>
                <a:latin typeface="微软雅黑" panose="020B0503020204020204" pitchFamily="34" charset="-122"/>
                <a:ea typeface="微软雅黑" panose="020B0503020204020204" pitchFamily="34" charset="-122"/>
              </a:rPr>
              <a:t>由好奇心驱动的基础研究，探索基础知识但不考虑实际应用。</a:t>
            </a:r>
            <a:endParaRPr lang="en-US" altLang="zh-CN" sz="2000" b="1" dirty="0">
              <a:solidFill>
                <a:srgbClr val="002060"/>
              </a:solidFill>
              <a:latin typeface="微软雅黑" panose="020B0503020204020204" pitchFamily="34" charset="-122"/>
              <a:ea typeface="微软雅黑" panose="020B0503020204020204" pitchFamily="34" charset="-122"/>
            </a:endParaRPr>
          </a:p>
          <a:p>
            <a:pPr marL="342857" lvl="1" indent="-342857" defTabSz="914286" fontAlgn="base">
              <a:lnSpc>
                <a:spcPct val="140000"/>
              </a:lnSpc>
              <a:spcBef>
                <a:spcPts val="561"/>
              </a:spcBef>
              <a:spcAft>
                <a:spcPct val="0"/>
              </a:spcAft>
              <a:buSzPct val="90000"/>
              <a:buFont typeface="Wingdings" pitchFamily="2" charset="2"/>
              <a:buChar char="n"/>
            </a:pPr>
            <a:r>
              <a:rPr lang="zh-CN" altLang="en-US" sz="2200" b="1" dirty="0">
                <a:solidFill>
                  <a:srgbClr val="199794"/>
                </a:solidFill>
                <a:latin typeface="微软雅黑" pitchFamily="34" charset="-122"/>
                <a:ea typeface="微软雅黑" pitchFamily="34" charset="-122"/>
              </a:rPr>
              <a:t>爱迪生象限</a:t>
            </a:r>
            <a:endParaRPr lang="en-US" altLang="zh-CN" sz="2200" b="1" dirty="0">
              <a:solidFill>
                <a:srgbClr val="199794"/>
              </a:solidFill>
              <a:latin typeface="微软雅黑" pitchFamily="34" charset="-122"/>
              <a:ea typeface="微软雅黑" pitchFamily="34" charset="-122"/>
            </a:endParaRPr>
          </a:p>
          <a:p>
            <a:pPr lvl="1">
              <a:lnSpc>
                <a:spcPct val="110000"/>
              </a:lnSpc>
              <a:spcBef>
                <a:spcPts val="400"/>
              </a:spcBef>
            </a:pPr>
            <a:r>
              <a:rPr lang="zh-CN" altLang="en-US" sz="2000" b="1" dirty="0">
                <a:solidFill>
                  <a:srgbClr val="002060"/>
                </a:solidFill>
                <a:latin typeface="微软雅黑" panose="020B0503020204020204" pitchFamily="34" charset="-122"/>
                <a:ea typeface="微软雅黑" panose="020B0503020204020204" pitchFamily="34" charset="-122"/>
              </a:rPr>
              <a:t>纯应用研究，致力于为实际问题找出解决方案，并不试图解释或理解科学领域的某个现象。</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4" name="矩形 3"/>
          <p:cNvSpPr/>
          <p:nvPr/>
        </p:nvSpPr>
        <p:spPr>
          <a:xfrm>
            <a:off x="7823174" y="3501008"/>
            <a:ext cx="1919963" cy="1440160"/>
          </a:xfrm>
          <a:prstGeom prst="rect">
            <a:avLst/>
          </a:prstGeom>
          <a:solidFill>
            <a:schemeClr val="tx2">
              <a:lumMod val="60000"/>
              <a:lumOff val="4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chemeClr val="tx1"/>
                </a:solidFill>
                <a:latin typeface="微软雅黑" pitchFamily="34" charset="-122"/>
                <a:ea typeface="微软雅黑" pitchFamily="34" charset="-122"/>
              </a:rPr>
              <a:t>   纯基础性研究</a:t>
            </a:r>
            <a:endParaRPr lang="en-US" altLang="zh-CN" b="1" dirty="0" smtClean="0">
              <a:solidFill>
                <a:schemeClr val="tx1"/>
              </a:solidFill>
              <a:latin typeface="微软雅黑" pitchFamily="34" charset="-122"/>
              <a:ea typeface="微软雅黑" pitchFamily="34" charset="-122"/>
            </a:endParaRPr>
          </a:p>
          <a:p>
            <a:endParaRPr lang="en-US" altLang="zh-CN" dirty="0" smtClean="0">
              <a:solidFill>
                <a:schemeClr val="tx1"/>
              </a:solidFill>
              <a:latin typeface="微软雅黑" pitchFamily="34" charset="-122"/>
              <a:ea typeface="微软雅黑" pitchFamily="34" charset="-122"/>
            </a:endParaRPr>
          </a:p>
          <a:p>
            <a:r>
              <a:rPr lang="en-US" altLang="zh-CN" dirty="0">
                <a:solidFill>
                  <a:schemeClr val="tx1"/>
                </a:solidFill>
                <a:latin typeface="微软雅黑" pitchFamily="34" charset="-122"/>
                <a:ea typeface="微软雅黑" pitchFamily="34" charset="-122"/>
              </a:rPr>
              <a:t> </a:t>
            </a:r>
            <a:r>
              <a:rPr lang="en-US" altLang="zh-CN" dirty="0" smtClean="0">
                <a:solidFill>
                  <a:schemeClr val="tx1"/>
                </a:solidFill>
                <a:latin typeface="微软雅黑" pitchFamily="34" charset="-122"/>
                <a:ea typeface="微软雅黑" pitchFamily="34" charset="-122"/>
              </a:rPr>
              <a:t>         </a:t>
            </a:r>
            <a:r>
              <a:rPr lang="zh-CN" altLang="en-US" dirty="0" smtClean="0">
                <a:solidFill>
                  <a:schemeClr val="tx1"/>
                </a:solidFill>
                <a:latin typeface="微软雅黑" pitchFamily="34" charset="-122"/>
                <a:ea typeface="微软雅黑" pitchFamily="34" charset="-122"/>
              </a:rPr>
              <a:t>玻</a:t>
            </a:r>
            <a:r>
              <a:rPr lang="zh-CN" altLang="en-US" dirty="0">
                <a:solidFill>
                  <a:schemeClr val="tx1"/>
                </a:solidFill>
                <a:latin typeface="微软雅黑" pitchFamily="34" charset="-122"/>
                <a:ea typeface="微软雅黑" pitchFamily="34" charset="-122"/>
              </a:rPr>
              <a:t>尔</a:t>
            </a:r>
          </a:p>
        </p:txBody>
      </p:sp>
      <p:sp>
        <p:nvSpPr>
          <p:cNvPr id="7" name="矩形 6"/>
          <p:cNvSpPr/>
          <p:nvPr/>
        </p:nvSpPr>
        <p:spPr>
          <a:xfrm>
            <a:off x="9743137" y="4941168"/>
            <a:ext cx="2265264" cy="1440160"/>
          </a:xfrm>
          <a:prstGeom prst="rect">
            <a:avLst/>
          </a:prstGeom>
          <a:solidFill>
            <a:schemeClr val="tx2">
              <a:lumMod val="40000"/>
              <a:lumOff val="6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chemeClr val="tx1"/>
                </a:solidFill>
                <a:latin typeface="微软雅黑" pitchFamily="34" charset="-122"/>
                <a:ea typeface="微软雅黑" pitchFamily="34" charset="-122"/>
              </a:rPr>
              <a:t>        纯应用研究</a:t>
            </a:r>
            <a:endParaRPr lang="en-US" altLang="zh-CN" b="1" dirty="0">
              <a:solidFill>
                <a:schemeClr val="tx1"/>
              </a:solidFill>
              <a:latin typeface="微软雅黑" pitchFamily="34" charset="-122"/>
              <a:ea typeface="微软雅黑" pitchFamily="34" charset="-122"/>
            </a:endParaRPr>
          </a:p>
          <a:p>
            <a:endParaRPr lang="en-US" altLang="zh-CN" dirty="0" smtClean="0">
              <a:solidFill>
                <a:schemeClr val="tx1"/>
              </a:solidFill>
              <a:latin typeface="微软雅黑" pitchFamily="34" charset="-122"/>
              <a:ea typeface="微软雅黑" pitchFamily="34" charset="-122"/>
            </a:endParaRPr>
          </a:p>
          <a:p>
            <a:r>
              <a:rPr lang="en-US" altLang="zh-CN" dirty="0" smtClean="0">
                <a:solidFill>
                  <a:schemeClr val="tx1"/>
                </a:solidFill>
                <a:latin typeface="微软雅黑" pitchFamily="34" charset="-122"/>
                <a:ea typeface="微软雅黑" pitchFamily="34" charset="-122"/>
              </a:rPr>
              <a:t>            </a:t>
            </a:r>
            <a:r>
              <a:rPr lang="zh-CN" altLang="en-US" dirty="0" smtClean="0">
                <a:solidFill>
                  <a:schemeClr val="tx1"/>
                </a:solidFill>
                <a:latin typeface="微软雅黑" pitchFamily="34" charset="-122"/>
                <a:ea typeface="微软雅黑" pitchFamily="34" charset="-122"/>
              </a:rPr>
              <a:t>爱迪生</a:t>
            </a:r>
            <a:endParaRPr lang="zh-CN" altLang="en-US" dirty="0">
              <a:solidFill>
                <a:schemeClr val="tx1"/>
              </a:solidFill>
              <a:latin typeface="微软雅黑" pitchFamily="34" charset="-122"/>
              <a:ea typeface="微软雅黑" pitchFamily="34" charset="-122"/>
            </a:endParaRPr>
          </a:p>
        </p:txBody>
      </p:sp>
      <p:sp>
        <p:nvSpPr>
          <p:cNvPr id="8" name="矩形 7"/>
          <p:cNvSpPr/>
          <p:nvPr/>
        </p:nvSpPr>
        <p:spPr>
          <a:xfrm>
            <a:off x="9743137" y="3501008"/>
            <a:ext cx="2265264" cy="1440160"/>
          </a:xfrm>
          <a:prstGeom prst="rect">
            <a:avLst/>
          </a:prstGeom>
          <a:solidFill>
            <a:srgbClr val="0070C0"/>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rgbClr val="FFFF00"/>
                </a:solidFill>
                <a:latin typeface="微软雅黑" pitchFamily="34" charset="-122"/>
                <a:ea typeface="微软雅黑" pitchFamily="34" charset="-122"/>
              </a:rPr>
              <a:t>应用引发的基础研究</a:t>
            </a:r>
            <a:endParaRPr lang="en-US" altLang="zh-CN" b="1" dirty="0" smtClean="0">
              <a:solidFill>
                <a:srgbClr val="FFFF00"/>
              </a:solidFill>
              <a:latin typeface="微软雅黑" pitchFamily="34" charset="-122"/>
              <a:ea typeface="微软雅黑" pitchFamily="34" charset="-122"/>
            </a:endParaRPr>
          </a:p>
          <a:p>
            <a:endParaRPr lang="en-US" altLang="zh-CN" dirty="0" smtClean="0">
              <a:solidFill>
                <a:srgbClr val="FFFF00"/>
              </a:solidFill>
              <a:latin typeface="微软雅黑" pitchFamily="34" charset="-122"/>
              <a:ea typeface="微软雅黑" pitchFamily="34" charset="-122"/>
            </a:endParaRPr>
          </a:p>
          <a:p>
            <a:r>
              <a:rPr lang="zh-CN" altLang="en-US" dirty="0" smtClean="0">
                <a:solidFill>
                  <a:srgbClr val="FFFF00"/>
                </a:solidFill>
                <a:latin typeface="微软雅黑" pitchFamily="34" charset="-122"/>
                <a:ea typeface="微软雅黑" pitchFamily="34" charset="-122"/>
              </a:rPr>
              <a:t>           巴斯德</a:t>
            </a:r>
            <a:endParaRPr lang="zh-CN" altLang="en-US" dirty="0">
              <a:solidFill>
                <a:srgbClr val="FFFF00"/>
              </a:solidFill>
              <a:latin typeface="微软雅黑" pitchFamily="34" charset="-122"/>
              <a:ea typeface="微软雅黑" pitchFamily="34" charset="-122"/>
            </a:endParaRPr>
          </a:p>
        </p:txBody>
      </p:sp>
      <p:sp>
        <p:nvSpPr>
          <p:cNvPr id="9" name="矩形 8"/>
          <p:cNvSpPr/>
          <p:nvPr/>
        </p:nvSpPr>
        <p:spPr>
          <a:xfrm>
            <a:off x="7823174" y="4941168"/>
            <a:ext cx="1919963" cy="1440160"/>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altLang="zh-CN" dirty="0" smtClean="0">
              <a:solidFill>
                <a:schemeClr val="tx1"/>
              </a:solidFill>
              <a:latin typeface="微软雅黑" pitchFamily="34" charset="-122"/>
              <a:ea typeface="微软雅黑" pitchFamily="34" charset="-122"/>
            </a:endParaRPr>
          </a:p>
          <a:p>
            <a:endParaRPr lang="en-US" altLang="zh-CN" dirty="0">
              <a:solidFill>
                <a:schemeClr val="tx1"/>
              </a:solidFill>
              <a:latin typeface="微软雅黑" pitchFamily="34" charset="-122"/>
              <a:ea typeface="微软雅黑" pitchFamily="34" charset="-122"/>
            </a:endParaRPr>
          </a:p>
        </p:txBody>
      </p:sp>
      <p:sp>
        <p:nvSpPr>
          <p:cNvPr id="11" name="TextBox 10"/>
          <p:cNvSpPr txBox="1"/>
          <p:nvPr/>
        </p:nvSpPr>
        <p:spPr>
          <a:xfrm>
            <a:off x="8831217" y="2564904"/>
            <a:ext cx="2159566" cy="514949"/>
          </a:xfrm>
          <a:prstGeom prst="rect">
            <a:avLst/>
          </a:prstGeom>
          <a:noFill/>
        </p:spPr>
        <p:txBody>
          <a:bodyPr wrap="none" rtlCol="0">
            <a:spAutoFit/>
          </a:bodyPr>
          <a:lstStyle/>
          <a:p>
            <a:pPr marL="0" lvl="1" defTabSz="914286">
              <a:lnSpc>
                <a:spcPct val="140000"/>
              </a:lnSpc>
              <a:spcBef>
                <a:spcPts val="561"/>
              </a:spcBef>
              <a:buSzPct val="90000"/>
            </a:pPr>
            <a:r>
              <a:rPr lang="zh-CN" altLang="en-US" sz="2200" b="1" dirty="0">
                <a:solidFill>
                  <a:srgbClr val="199794"/>
                </a:solidFill>
                <a:latin typeface="微软雅黑" pitchFamily="34" charset="-122"/>
                <a:ea typeface="微软雅黑" pitchFamily="34" charset="-122"/>
              </a:rPr>
              <a:t>是否有实际应用</a:t>
            </a:r>
          </a:p>
        </p:txBody>
      </p:sp>
      <p:sp>
        <p:nvSpPr>
          <p:cNvPr id="12" name="TextBox 11"/>
          <p:cNvSpPr txBox="1"/>
          <p:nvPr/>
        </p:nvSpPr>
        <p:spPr>
          <a:xfrm>
            <a:off x="8535027" y="3049038"/>
            <a:ext cx="415498" cy="369332"/>
          </a:xfrm>
          <a:prstGeom prst="rect">
            <a:avLst/>
          </a:prstGeom>
          <a:noFill/>
        </p:spPr>
        <p:txBody>
          <a:bodyPr wrap="none" rtlCol="0">
            <a:spAutoFit/>
          </a:bodyPr>
          <a:lstStyle/>
          <a:p>
            <a:r>
              <a:rPr lang="zh-CN" altLang="en-US" b="1" dirty="0" smtClean="0">
                <a:solidFill>
                  <a:srgbClr val="0070C0"/>
                </a:solidFill>
                <a:latin typeface="微软雅黑" pitchFamily="34" charset="-122"/>
                <a:ea typeface="微软雅黑" pitchFamily="34" charset="-122"/>
              </a:rPr>
              <a:t>否</a:t>
            </a:r>
            <a:endParaRPr lang="zh-CN" altLang="en-US" b="1" dirty="0">
              <a:solidFill>
                <a:srgbClr val="0070C0"/>
              </a:solidFill>
              <a:latin typeface="微软雅黑" pitchFamily="34" charset="-122"/>
              <a:ea typeface="微软雅黑" pitchFamily="34" charset="-122"/>
            </a:endParaRPr>
          </a:p>
        </p:txBody>
      </p:sp>
      <p:sp>
        <p:nvSpPr>
          <p:cNvPr id="13" name="TextBox 12"/>
          <p:cNvSpPr txBox="1"/>
          <p:nvPr/>
        </p:nvSpPr>
        <p:spPr>
          <a:xfrm>
            <a:off x="10423961" y="3049038"/>
            <a:ext cx="415498" cy="369332"/>
          </a:xfrm>
          <a:prstGeom prst="rect">
            <a:avLst/>
          </a:prstGeom>
          <a:noFill/>
        </p:spPr>
        <p:txBody>
          <a:bodyPr wrap="none" rtlCol="0">
            <a:spAutoFit/>
          </a:bodyPr>
          <a:lstStyle/>
          <a:p>
            <a:r>
              <a:rPr lang="zh-CN" altLang="en-US" b="1" dirty="0">
                <a:solidFill>
                  <a:srgbClr val="0070C0"/>
                </a:solidFill>
                <a:latin typeface="微软雅黑" pitchFamily="34" charset="-122"/>
                <a:ea typeface="微软雅黑" pitchFamily="34" charset="-122"/>
              </a:rPr>
              <a:t>是</a:t>
            </a:r>
          </a:p>
        </p:txBody>
      </p:sp>
      <p:sp>
        <p:nvSpPr>
          <p:cNvPr id="14" name="TextBox 13"/>
          <p:cNvSpPr txBox="1"/>
          <p:nvPr/>
        </p:nvSpPr>
        <p:spPr>
          <a:xfrm>
            <a:off x="6743278" y="3648506"/>
            <a:ext cx="360002" cy="2554545"/>
          </a:xfrm>
          <a:prstGeom prst="rect">
            <a:avLst/>
          </a:prstGeom>
          <a:noFill/>
        </p:spPr>
        <p:txBody>
          <a:bodyPr wrap="square" rtlCol="0">
            <a:spAutoFit/>
          </a:bodyPr>
          <a:lstStyle/>
          <a:p>
            <a:pPr indent="-457200" defTabSz="914286">
              <a:lnSpc>
                <a:spcPts val="1600"/>
              </a:lnSpc>
              <a:spcBef>
                <a:spcPts val="561"/>
              </a:spcBef>
              <a:buSzPct val="90000"/>
            </a:pPr>
            <a:r>
              <a:rPr lang="zh-CN" altLang="en-US" sz="2200" b="1" dirty="0" smtClean="0">
                <a:solidFill>
                  <a:srgbClr val="199794"/>
                </a:solidFill>
                <a:latin typeface="微软雅黑" pitchFamily="34" charset="-122"/>
                <a:ea typeface="微软雅黑" pitchFamily="34" charset="-122"/>
              </a:rPr>
              <a:t>是</a:t>
            </a:r>
            <a:endParaRPr lang="en-US" altLang="zh-CN" sz="2200" b="1" dirty="0" smtClean="0">
              <a:solidFill>
                <a:srgbClr val="199794"/>
              </a:solidFill>
              <a:latin typeface="微软雅黑" pitchFamily="34" charset="-122"/>
              <a:ea typeface="微软雅黑" pitchFamily="34" charset="-122"/>
            </a:endParaRPr>
          </a:p>
          <a:p>
            <a:pPr indent="-457200" defTabSz="914286">
              <a:lnSpc>
                <a:spcPts val="1600"/>
              </a:lnSpc>
              <a:spcBef>
                <a:spcPts val="561"/>
              </a:spcBef>
              <a:buSzPct val="90000"/>
            </a:pPr>
            <a:r>
              <a:rPr lang="zh-CN" altLang="en-US" sz="2200" b="1" dirty="0" smtClean="0">
                <a:solidFill>
                  <a:srgbClr val="199794"/>
                </a:solidFill>
                <a:latin typeface="微软雅黑" pitchFamily="34" charset="-122"/>
                <a:ea typeface="微软雅黑" pitchFamily="34" charset="-122"/>
              </a:rPr>
              <a:t>否</a:t>
            </a:r>
            <a:endParaRPr lang="en-US" altLang="zh-CN" sz="2200" b="1" dirty="0" smtClean="0">
              <a:solidFill>
                <a:srgbClr val="199794"/>
              </a:solidFill>
              <a:latin typeface="微软雅黑" pitchFamily="34" charset="-122"/>
              <a:ea typeface="微软雅黑" pitchFamily="34" charset="-122"/>
            </a:endParaRPr>
          </a:p>
          <a:p>
            <a:pPr indent="-457200" defTabSz="914286">
              <a:lnSpc>
                <a:spcPts val="1600"/>
              </a:lnSpc>
              <a:spcBef>
                <a:spcPts val="561"/>
              </a:spcBef>
              <a:buSzPct val="90000"/>
            </a:pPr>
            <a:r>
              <a:rPr lang="zh-CN" altLang="en-US" sz="2200" b="1" dirty="0" smtClean="0">
                <a:solidFill>
                  <a:srgbClr val="199794"/>
                </a:solidFill>
                <a:latin typeface="微软雅黑" pitchFamily="34" charset="-122"/>
                <a:ea typeface="微软雅黑" pitchFamily="34" charset="-122"/>
              </a:rPr>
              <a:t>寻</a:t>
            </a:r>
            <a:endParaRPr lang="en-US" altLang="zh-CN" sz="2200" b="1" dirty="0">
              <a:solidFill>
                <a:srgbClr val="199794"/>
              </a:solidFill>
              <a:latin typeface="微软雅黑" pitchFamily="34" charset="-122"/>
              <a:ea typeface="微软雅黑" pitchFamily="34" charset="-122"/>
            </a:endParaRPr>
          </a:p>
          <a:p>
            <a:pPr indent="-457200" defTabSz="914286">
              <a:lnSpc>
                <a:spcPts val="1600"/>
              </a:lnSpc>
              <a:spcBef>
                <a:spcPts val="561"/>
              </a:spcBef>
              <a:buSzPct val="90000"/>
            </a:pPr>
            <a:r>
              <a:rPr lang="zh-CN" altLang="en-US" sz="2200" b="1" dirty="0">
                <a:solidFill>
                  <a:srgbClr val="199794"/>
                </a:solidFill>
                <a:latin typeface="微软雅黑" pitchFamily="34" charset="-122"/>
                <a:ea typeface="微软雅黑" pitchFamily="34" charset="-122"/>
              </a:rPr>
              <a:t>求</a:t>
            </a:r>
            <a:endParaRPr lang="en-US" altLang="zh-CN" sz="2200" b="1" dirty="0">
              <a:solidFill>
                <a:srgbClr val="199794"/>
              </a:solidFill>
              <a:latin typeface="微软雅黑" pitchFamily="34" charset="-122"/>
              <a:ea typeface="微软雅黑" pitchFamily="34" charset="-122"/>
            </a:endParaRPr>
          </a:p>
          <a:p>
            <a:pPr indent="-457200" defTabSz="914286">
              <a:lnSpc>
                <a:spcPts val="1600"/>
              </a:lnSpc>
              <a:spcBef>
                <a:spcPts val="561"/>
              </a:spcBef>
              <a:buSzPct val="90000"/>
            </a:pPr>
            <a:r>
              <a:rPr lang="zh-CN" altLang="en-US" sz="2200" b="1" dirty="0">
                <a:solidFill>
                  <a:srgbClr val="199794"/>
                </a:solidFill>
                <a:latin typeface="微软雅黑" pitchFamily="34" charset="-122"/>
                <a:ea typeface="微软雅黑" pitchFamily="34" charset="-122"/>
              </a:rPr>
              <a:t>基</a:t>
            </a:r>
            <a:endParaRPr lang="en-US" altLang="zh-CN" sz="2200" b="1" dirty="0">
              <a:solidFill>
                <a:srgbClr val="199794"/>
              </a:solidFill>
              <a:latin typeface="微软雅黑" pitchFamily="34" charset="-122"/>
              <a:ea typeface="微软雅黑" pitchFamily="34" charset="-122"/>
            </a:endParaRPr>
          </a:p>
          <a:p>
            <a:pPr indent="-457200" defTabSz="914286">
              <a:lnSpc>
                <a:spcPts val="1600"/>
              </a:lnSpc>
              <a:spcBef>
                <a:spcPts val="561"/>
              </a:spcBef>
              <a:buSzPct val="90000"/>
            </a:pPr>
            <a:r>
              <a:rPr lang="zh-CN" altLang="en-US" sz="2200" b="1" dirty="0">
                <a:solidFill>
                  <a:srgbClr val="199794"/>
                </a:solidFill>
                <a:latin typeface="微软雅黑" pitchFamily="34" charset="-122"/>
                <a:ea typeface="微软雅黑" pitchFamily="34" charset="-122"/>
              </a:rPr>
              <a:t>础</a:t>
            </a:r>
            <a:endParaRPr lang="en-US" altLang="zh-CN" sz="2200" b="1" dirty="0">
              <a:solidFill>
                <a:srgbClr val="199794"/>
              </a:solidFill>
              <a:latin typeface="微软雅黑" pitchFamily="34" charset="-122"/>
              <a:ea typeface="微软雅黑" pitchFamily="34" charset="-122"/>
            </a:endParaRPr>
          </a:p>
          <a:p>
            <a:pPr marL="0" lvl="1" defTabSz="914286">
              <a:lnSpc>
                <a:spcPts val="1600"/>
              </a:lnSpc>
              <a:spcBef>
                <a:spcPts val="561"/>
              </a:spcBef>
              <a:buSzPct val="90000"/>
            </a:pPr>
            <a:r>
              <a:rPr lang="zh-CN" altLang="en-US" sz="2200" b="1" dirty="0">
                <a:solidFill>
                  <a:srgbClr val="199794"/>
                </a:solidFill>
                <a:latin typeface="微软雅黑" pitchFamily="34" charset="-122"/>
                <a:ea typeface="微软雅黑" pitchFamily="34" charset="-122"/>
              </a:rPr>
              <a:t>性</a:t>
            </a:r>
            <a:endParaRPr lang="en-US" altLang="zh-CN" sz="2200" b="1" dirty="0">
              <a:solidFill>
                <a:srgbClr val="199794"/>
              </a:solidFill>
              <a:latin typeface="微软雅黑" pitchFamily="34" charset="-122"/>
              <a:ea typeface="微软雅黑" pitchFamily="34" charset="-122"/>
            </a:endParaRPr>
          </a:p>
          <a:p>
            <a:pPr marL="0" lvl="1" defTabSz="914286">
              <a:lnSpc>
                <a:spcPts val="1600"/>
              </a:lnSpc>
              <a:spcBef>
                <a:spcPts val="561"/>
              </a:spcBef>
              <a:buSzPct val="90000"/>
            </a:pPr>
            <a:r>
              <a:rPr lang="zh-CN" altLang="en-US" sz="2200" b="1" dirty="0">
                <a:solidFill>
                  <a:srgbClr val="199794"/>
                </a:solidFill>
                <a:latin typeface="微软雅黑" pitchFamily="34" charset="-122"/>
                <a:ea typeface="微软雅黑" pitchFamily="34" charset="-122"/>
              </a:rPr>
              <a:t>认</a:t>
            </a:r>
            <a:endParaRPr lang="en-US" altLang="zh-CN" sz="2200" b="1" dirty="0">
              <a:solidFill>
                <a:srgbClr val="199794"/>
              </a:solidFill>
              <a:latin typeface="微软雅黑" pitchFamily="34" charset="-122"/>
              <a:ea typeface="微软雅黑" pitchFamily="34" charset="-122"/>
            </a:endParaRPr>
          </a:p>
          <a:p>
            <a:pPr marL="0" lvl="1" defTabSz="914286">
              <a:lnSpc>
                <a:spcPts val="1600"/>
              </a:lnSpc>
              <a:spcBef>
                <a:spcPts val="561"/>
              </a:spcBef>
              <a:buSzPct val="90000"/>
            </a:pPr>
            <a:r>
              <a:rPr lang="zh-CN" altLang="en-US" sz="2200" b="1" dirty="0">
                <a:solidFill>
                  <a:srgbClr val="199794"/>
                </a:solidFill>
                <a:latin typeface="微软雅黑" pitchFamily="34" charset="-122"/>
                <a:ea typeface="微软雅黑" pitchFamily="34" charset="-122"/>
              </a:rPr>
              <a:t>识</a:t>
            </a:r>
          </a:p>
        </p:txBody>
      </p:sp>
      <p:sp>
        <p:nvSpPr>
          <p:cNvPr id="15" name="TextBox 14"/>
          <p:cNvSpPr txBox="1"/>
          <p:nvPr/>
        </p:nvSpPr>
        <p:spPr>
          <a:xfrm>
            <a:off x="7247185" y="4028162"/>
            <a:ext cx="671987" cy="369332"/>
          </a:xfrm>
          <a:prstGeom prst="rect">
            <a:avLst/>
          </a:prstGeom>
          <a:noFill/>
        </p:spPr>
        <p:txBody>
          <a:bodyPr wrap="square" rtlCol="0">
            <a:spAutoFit/>
          </a:bodyPr>
          <a:lstStyle/>
          <a:p>
            <a:r>
              <a:rPr lang="zh-CN" altLang="en-US" b="1" dirty="0" smtClean="0">
                <a:solidFill>
                  <a:srgbClr val="00B050"/>
                </a:solidFill>
                <a:latin typeface="微软雅黑" pitchFamily="34" charset="-122"/>
                <a:ea typeface="微软雅黑" pitchFamily="34" charset="-122"/>
              </a:rPr>
              <a:t>是</a:t>
            </a:r>
            <a:endParaRPr lang="zh-CN" altLang="en-US" b="1" dirty="0">
              <a:solidFill>
                <a:srgbClr val="00B050"/>
              </a:solidFill>
              <a:latin typeface="微软雅黑" pitchFamily="34" charset="-122"/>
              <a:ea typeface="微软雅黑" pitchFamily="34" charset="-122"/>
            </a:endParaRPr>
          </a:p>
        </p:txBody>
      </p:sp>
      <p:sp>
        <p:nvSpPr>
          <p:cNvPr id="16" name="TextBox 15"/>
          <p:cNvSpPr txBox="1"/>
          <p:nvPr/>
        </p:nvSpPr>
        <p:spPr>
          <a:xfrm>
            <a:off x="7247185" y="5476582"/>
            <a:ext cx="671987" cy="369332"/>
          </a:xfrm>
          <a:prstGeom prst="rect">
            <a:avLst/>
          </a:prstGeom>
          <a:noFill/>
        </p:spPr>
        <p:txBody>
          <a:bodyPr wrap="square" rtlCol="0">
            <a:spAutoFit/>
          </a:bodyPr>
          <a:lstStyle/>
          <a:p>
            <a:r>
              <a:rPr lang="zh-CN" altLang="en-US" b="1" dirty="0">
                <a:solidFill>
                  <a:srgbClr val="00B050"/>
                </a:solidFill>
                <a:latin typeface="微软雅黑" pitchFamily="34" charset="-122"/>
                <a:ea typeface="微软雅黑" pitchFamily="34" charset="-122"/>
              </a:rPr>
              <a:t>否</a:t>
            </a:r>
          </a:p>
        </p:txBody>
      </p:sp>
      <p:sp>
        <p:nvSpPr>
          <p:cNvPr id="18" name="矩形 17"/>
          <p:cNvSpPr/>
          <p:nvPr/>
        </p:nvSpPr>
        <p:spPr>
          <a:xfrm>
            <a:off x="575989" y="1069937"/>
            <a:ext cx="10799117" cy="1505027"/>
          </a:xfrm>
          <a:prstGeom prst="rect">
            <a:avLst/>
          </a:prstGeom>
        </p:spPr>
        <p:txBody>
          <a:bodyPr wrap="square">
            <a:spAutoFit/>
          </a:bodyPr>
          <a:lstStyle/>
          <a:p>
            <a:pPr marL="342857" lvl="1" indent="-342857" defTabSz="914286">
              <a:lnSpc>
                <a:spcPct val="140000"/>
              </a:lnSpc>
              <a:spcBef>
                <a:spcPts val="561"/>
              </a:spcBef>
              <a:buSzPct val="90000"/>
              <a:buFont typeface="Wingdings" pitchFamily="2" charset="2"/>
              <a:buChar char="n"/>
            </a:pPr>
            <a:r>
              <a:rPr lang="zh-CN" altLang="en-US" sz="2200" b="1" dirty="0">
                <a:solidFill>
                  <a:srgbClr val="199794"/>
                </a:solidFill>
                <a:latin typeface="微软雅黑" pitchFamily="34" charset="-122"/>
                <a:ea typeface="微软雅黑" pitchFamily="34" charset="-122"/>
              </a:rPr>
              <a:t>巴斯德象限</a:t>
            </a:r>
            <a:endParaRPr lang="en-US" altLang="zh-CN" sz="2200" b="1" dirty="0">
              <a:solidFill>
                <a:srgbClr val="199794"/>
              </a:solidFill>
              <a:latin typeface="微软雅黑" pitchFamily="34" charset="-122"/>
              <a:ea typeface="微软雅黑" pitchFamily="34" charset="-122"/>
            </a:endParaRPr>
          </a:p>
          <a:p>
            <a:pPr marL="742858" lvl="1" indent="-285714" defTabSz="914286">
              <a:lnSpc>
                <a:spcPct val="140000"/>
              </a:lnSpc>
              <a:spcBef>
                <a:spcPts val="561"/>
              </a:spcBef>
              <a:buSzPct val="80000"/>
              <a:buFont typeface="Wingdings" pitchFamily="2" charset="2"/>
              <a:buChar char=""/>
            </a:pPr>
            <a:r>
              <a:rPr lang="zh-CN" altLang="en-US" sz="2000" b="1" dirty="0">
                <a:solidFill>
                  <a:srgbClr val="002060"/>
                </a:solidFill>
                <a:latin typeface="微软雅黑" panose="020B0503020204020204" pitchFamily="34" charset="-122"/>
                <a:ea typeface="微软雅黑" panose="020B0503020204020204" pitchFamily="34" charset="-122"/>
              </a:rPr>
              <a:t>为满足迫切的社会需要而拓展基础科学知识。以微生物之父路易</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巴斯德命名，他曾创造出预防疾病和防止食物腐败的方法</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t>2</a:t>
            </a:fld>
            <a:endParaRPr lang="zh-CN" altLang="en-US"/>
          </a:p>
        </p:txBody>
      </p:sp>
      <p:sp>
        <p:nvSpPr>
          <p:cNvPr id="19" name="灯片编号占位符 3"/>
          <p:cNvSpPr txBox="1">
            <a:spLocks/>
          </p:cNvSpPr>
          <p:nvPr/>
        </p:nvSpPr>
        <p:spPr>
          <a:xfrm>
            <a:off x="11190206" y="6353857"/>
            <a:ext cx="861768" cy="365125"/>
          </a:xfrm>
          <a:prstGeom prst="rect">
            <a:avLst/>
          </a:prstGeom>
        </p:spPr>
        <p:txBody>
          <a:bodyPr vert="horz" lIns="91429" tIns="45714" rIns="91429" bIns="45714" rtlCol="0" anchor="ctr"/>
          <a:lstStyle>
            <a:defPPr>
              <a:defRPr lang="zh-CN"/>
            </a:defPPr>
            <a:lvl1pPr marL="0" algn="r" defTabSz="914400" rtl="0" eaLnBrk="1" latinLnBrk="0" hangingPunct="1">
              <a:defRPr sz="1600" b="1" kern="1200">
                <a:solidFill>
                  <a:schemeClr val="accent5">
                    <a:lumMod val="50000"/>
                  </a:schemeClr>
                </a:solidFill>
                <a:latin typeface="Georgia"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-21</a:t>
            </a:r>
            <a:endParaRPr lang="zh-CN" altLang="en-US" dirty="0"/>
          </a:p>
        </p:txBody>
      </p:sp>
      <p:sp>
        <p:nvSpPr>
          <p:cNvPr id="6" name="矩形 5"/>
          <p:cNvSpPr/>
          <p:nvPr/>
        </p:nvSpPr>
        <p:spPr>
          <a:xfrm>
            <a:off x="5864518" y="2780928"/>
            <a:ext cx="6143883" cy="3672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en-US" altLang="zh-CN" sz="3200" dirty="0">
                <a:solidFill>
                  <a:schemeClr val="bg1"/>
                </a:solidFill>
                <a:latin typeface="微软雅黑" panose="020B0503020204020204" pitchFamily="34" charset="-122"/>
                <a:ea typeface="微软雅黑" panose="020B0503020204020204" pitchFamily="34" charset="-122"/>
              </a:rPr>
              <a:t>DARPA</a:t>
            </a:r>
            <a:r>
              <a:rPr lang="zh-CN" altLang="en-US" sz="3200" dirty="0">
                <a:solidFill>
                  <a:schemeClr val="bg1"/>
                </a:solidFill>
                <a:latin typeface="微软雅黑" panose="020B0503020204020204" pitchFamily="34" charset="-122"/>
                <a:ea typeface="微软雅黑" panose="020B0503020204020204" pitchFamily="34" charset="-122"/>
              </a:rPr>
              <a:t>模式的</a:t>
            </a:r>
            <a:r>
              <a:rPr lang="zh-CN" altLang="en-US" sz="3200" dirty="0" smtClean="0">
                <a:solidFill>
                  <a:schemeClr val="bg1"/>
                </a:solidFill>
                <a:latin typeface="微软雅黑" panose="020B0503020204020204" pitchFamily="34" charset="-122"/>
                <a:ea typeface="微软雅黑" panose="020B0503020204020204" pitchFamily="34" charset="-122"/>
              </a:rPr>
              <a:t>核心</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smtClean="0">
                <a:solidFill>
                  <a:schemeClr val="bg1"/>
                </a:solidFill>
                <a:latin typeface="微软雅黑" panose="020B0503020204020204" pitchFamily="34" charset="-122"/>
                <a:ea typeface="微软雅黑" panose="020B0503020204020204" pitchFamily="34" charset="-122"/>
              </a:rPr>
              <a:t>巴</a:t>
            </a:r>
            <a:r>
              <a:rPr lang="zh-CN" altLang="en-US" sz="3200" dirty="0">
                <a:solidFill>
                  <a:schemeClr val="bg1"/>
                </a:solidFill>
                <a:latin typeface="微软雅黑" panose="020B0503020204020204" pitchFamily="34" charset="-122"/>
                <a:ea typeface="微软雅黑" panose="020B0503020204020204" pitchFamily="34" charset="-122"/>
              </a:rPr>
              <a:t>斯德象限</a:t>
            </a:r>
            <a:r>
              <a:rPr lang="zh-CN" altLang="en-US" sz="3200" dirty="0" smtClean="0">
                <a:solidFill>
                  <a:schemeClr val="bg1"/>
                </a:solidFill>
                <a:latin typeface="微软雅黑" panose="020B0503020204020204" pitchFamily="34" charset="-122"/>
                <a:ea typeface="微软雅黑" panose="020B0503020204020204" pitchFamily="34" charset="-122"/>
              </a:rPr>
              <a:t>理论</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190550" y="5741386"/>
            <a:ext cx="6552727" cy="646331"/>
          </a:xfrm>
          <a:prstGeom prst="rect">
            <a:avLst/>
          </a:prstGeom>
        </p:spPr>
        <p:txBody>
          <a:bodyPr wrap="square">
            <a:spAutoFit/>
          </a:bodyPr>
          <a:lstStyle/>
          <a:p>
            <a:r>
              <a:rPr lang="zh-CN" altLang="en-US" dirty="0" smtClean="0"/>
              <a:t>     </a:t>
            </a:r>
            <a:r>
              <a:rPr lang="zh-CN" altLang="zh-CN" dirty="0" smtClean="0"/>
              <a:t>政治</a:t>
            </a:r>
            <a:r>
              <a:rPr lang="zh-CN" altLang="zh-CN" dirty="0"/>
              <a:t>科学家唐纳德·斯托克斯</a:t>
            </a:r>
            <a:r>
              <a:rPr lang="en-US" altLang="zh-CN" u="sng" dirty="0">
                <a:hlinkClick r:id="rId2"/>
              </a:rPr>
              <a:t>《</a:t>
            </a:r>
            <a:r>
              <a:rPr lang="en-US" altLang="zh-CN" u="sng" dirty="0" err="1">
                <a:hlinkClick r:id="rId2"/>
              </a:rPr>
              <a:t>拓展基础科学，</a:t>
            </a:r>
            <a:r>
              <a:rPr lang="en-US" altLang="zh-CN" u="sng" dirty="0" err="1" smtClean="0">
                <a:hlinkClick r:id="rId2"/>
              </a:rPr>
              <a:t>解决社会题</a:t>
            </a:r>
            <a:r>
              <a:rPr lang="en-US" altLang="zh-CN" u="sng" dirty="0">
                <a:hlinkClick r:id="rId2"/>
              </a:rPr>
              <a:t>》</a:t>
            </a:r>
            <a:r>
              <a:rPr lang="zh-CN" altLang="en-US" dirty="0"/>
              <a:t>，</a:t>
            </a:r>
            <a:r>
              <a:rPr lang="zh-CN" altLang="zh-CN" dirty="0"/>
              <a:t>倡导推动尖端基础科学研究来解决明确的现实需求</a:t>
            </a:r>
            <a:endParaRPr lang="zh-CN" altLang="en-US" dirty="0"/>
          </a:p>
        </p:txBody>
      </p:sp>
    </p:spTree>
    <p:extLst>
      <p:ext uri="{BB962C8B-B14F-4D97-AF65-F5344CB8AC3E}">
        <p14:creationId xmlns:p14="http://schemas.microsoft.com/office/powerpoint/2010/main" val="8768311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8582" y="890330"/>
            <a:ext cx="11182373" cy="1169551"/>
          </a:xfrm>
          <a:prstGeom prst="rect">
            <a:avLst/>
          </a:prstGeom>
        </p:spPr>
        <p:txBody>
          <a:bodyPr wrap="square">
            <a:spAutoFit/>
          </a:bodyPr>
          <a:lstStyle/>
          <a:p>
            <a:pPr>
              <a:lnSpc>
                <a:spcPts val="2800"/>
              </a:lnSpc>
            </a:pPr>
            <a:r>
              <a:rPr lang="zh-CN" altLang="en-US" sz="2000" b="1" dirty="0">
                <a:solidFill>
                  <a:srgbClr val="C00000"/>
                </a:solidFill>
                <a:latin typeface="微软雅黑" panose="020B0503020204020204" pitchFamily="34" charset="-122"/>
                <a:ea typeface="微软雅黑" panose="020B0503020204020204" pitchFamily="34" charset="-122"/>
              </a:rPr>
              <a:t>      </a:t>
            </a:r>
            <a:r>
              <a:rPr lang="zh-CN" altLang="en-US" sz="2000" b="1" dirty="0" smtClean="0">
                <a:solidFill>
                  <a:srgbClr val="C00000"/>
                </a:solidFill>
                <a:latin typeface="微软雅黑" panose="020B0503020204020204" pitchFamily="34" charset="-122"/>
                <a:ea typeface="微软雅黑" panose="020B0503020204020204" pitchFamily="34" charset="-122"/>
              </a:rPr>
              <a:t> 全能</a:t>
            </a:r>
            <a:r>
              <a:rPr lang="zh-CN" altLang="en-US" sz="2000" b="1" dirty="0">
                <a:solidFill>
                  <a:srgbClr val="C00000"/>
                </a:solidFill>
                <a:latin typeface="微软雅黑" panose="020B0503020204020204" pitchFamily="34" charset="-122"/>
                <a:ea typeface="微软雅黑" panose="020B0503020204020204" pitchFamily="34" charset="-122"/>
              </a:rPr>
              <a:t>危险</a:t>
            </a:r>
            <a:r>
              <a:rPr lang="zh-CN" altLang="en-US" sz="2000" b="1" dirty="0" smtClean="0">
                <a:solidFill>
                  <a:srgbClr val="C00000"/>
                </a:solidFill>
                <a:latin typeface="微软雅黑" panose="020B0503020204020204" pitchFamily="34" charset="-122"/>
                <a:ea typeface="微软雅黑" panose="020B0503020204020204" pitchFamily="34" charset="-122"/>
              </a:rPr>
              <a:t>分子</a:t>
            </a:r>
            <a:r>
              <a:rPr lang="en-US" altLang="zh-CN" sz="2000" dirty="0" smtClean="0">
                <a:solidFill>
                  <a:prstClr val="black"/>
                </a:solidFill>
                <a:latin typeface="微软雅黑" panose="020B0503020204020204" pitchFamily="34" charset="-122"/>
                <a:ea typeface="微软雅黑" panose="020B0503020204020204" pitchFamily="34" charset="-122"/>
              </a:rPr>
              <a:t>(</a:t>
            </a:r>
            <a:r>
              <a:rPr lang="en-US" altLang="zh-CN" sz="2000" dirty="0">
                <a:solidFill>
                  <a:prstClr val="black"/>
                </a:solidFill>
                <a:latin typeface="微软雅黑" panose="020B0503020204020204" pitchFamily="34" charset="-122"/>
                <a:ea typeface="微软雅黑" panose="020B0503020204020204" pitchFamily="34" charset="-122"/>
              </a:rPr>
              <a:t>Able Danger)</a:t>
            </a:r>
            <a:r>
              <a:rPr lang="zh-CN" altLang="en-US" sz="2000" dirty="0" smtClean="0">
                <a:solidFill>
                  <a:prstClr val="black"/>
                </a:solidFill>
                <a:latin typeface="微软雅黑" panose="020B0503020204020204" pitchFamily="34" charset="-122"/>
                <a:ea typeface="微软雅黑" panose="020B0503020204020204" pitchFamily="34" charset="-122"/>
              </a:rPr>
              <a:t>计划是以</a:t>
            </a:r>
            <a:r>
              <a:rPr lang="zh-CN" altLang="en-US" sz="2000" b="1" dirty="0" smtClean="0">
                <a:solidFill>
                  <a:srgbClr val="C00000"/>
                </a:solidFill>
                <a:latin typeface="微软雅黑" panose="020B0503020204020204" pitchFamily="34" charset="-122"/>
                <a:ea typeface="微软雅黑" panose="020B0503020204020204" pitchFamily="34" charset="-122"/>
              </a:rPr>
              <a:t>分析人为核心</a:t>
            </a:r>
            <a:r>
              <a:rPr lang="zh-CN" altLang="en-US" sz="2000" dirty="0" smtClean="0">
                <a:solidFill>
                  <a:prstClr val="black"/>
                </a:solidFill>
                <a:latin typeface="微软雅黑" panose="020B0503020204020204" pitchFamily="34" charset="-122"/>
                <a:ea typeface="微软雅黑" panose="020B0503020204020204" pitchFamily="34" charset="-122"/>
              </a:rPr>
              <a:t>的预警情报系统。该项目由美国陆军地面信息战部</a:t>
            </a:r>
            <a:r>
              <a:rPr lang="en-US" altLang="zh-CN" sz="2000" dirty="0" smtClean="0">
                <a:solidFill>
                  <a:prstClr val="black"/>
                </a:solidFill>
                <a:latin typeface="微软雅黑" pitchFamily="34" charset="-122"/>
                <a:ea typeface="微软雅黑" pitchFamily="34" charset="-122"/>
              </a:rPr>
              <a:t>(LIWA)</a:t>
            </a:r>
            <a:r>
              <a:rPr lang="zh-CN" altLang="en-US" sz="2000" dirty="0" smtClean="0">
                <a:solidFill>
                  <a:prstClr val="black"/>
                </a:solidFill>
                <a:latin typeface="微软雅黑" pitchFamily="34" charset="-122"/>
                <a:ea typeface="微软雅黑" pitchFamily="34" charset="-122"/>
              </a:rPr>
              <a:t>根据美国特种作战指挥部的要求制定，拥有从公开和秘密渠道获得的大型数据库</a:t>
            </a:r>
            <a:r>
              <a:rPr lang="en-US" altLang="zh-CN" sz="2000" dirty="0" smtClean="0">
                <a:solidFill>
                  <a:prstClr val="black"/>
                </a:solidFill>
                <a:latin typeface="微软雅黑" pitchFamily="34" charset="-122"/>
                <a:ea typeface="微软雅黑" pitchFamily="34" charset="-122"/>
              </a:rPr>
              <a:t>.</a:t>
            </a:r>
            <a:r>
              <a:rPr lang="zh-CN" altLang="en-US" sz="2000" dirty="0">
                <a:solidFill>
                  <a:prstClr val="black"/>
                </a:solidFill>
                <a:latin typeface="微软雅黑" pitchFamily="34" charset="-122"/>
                <a:ea typeface="微软雅黑" pitchFamily="34" charset="-122"/>
              </a:rPr>
              <a:t>在</a:t>
            </a:r>
            <a:r>
              <a:rPr lang="zh-CN" altLang="en-US" sz="2000" dirty="0" smtClean="0">
                <a:solidFill>
                  <a:prstClr val="black"/>
                </a:solidFill>
                <a:latin typeface="微软雅黑" pitchFamily="34" charset="-122"/>
                <a:ea typeface="微软雅黑" pitchFamily="34" charset="-122"/>
              </a:rPr>
              <a:t>美国，只有涉及核战争、核武器的项目才会冠以</a:t>
            </a:r>
            <a:r>
              <a:rPr lang="en-US" altLang="zh-CN" sz="2000" dirty="0" smtClean="0">
                <a:solidFill>
                  <a:prstClr val="black"/>
                </a:solidFill>
                <a:latin typeface="微软雅黑" pitchFamily="34" charset="-122"/>
                <a:ea typeface="微软雅黑" pitchFamily="34" charset="-122"/>
              </a:rPr>
              <a:t>Able</a:t>
            </a:r>
            <a:r>
              <a:rPr lang="zh-CN" altLang="en-US" sz="2000" dirty="0" smtClean="0">
                <a:solidFill>
                  <a:prstClr val="black"/>
                </a:solidFill>
                <a:latin typeface="微软雅黑" pitchFamily="34" charset="-122"/>
                <a:ea typeface="微软雅黑" pitchFamily="34" charset="-122"/>
              </a:rPr>
              <a:t>，故</a:t>
            </a:r>
            <a:r>
              <a:rPr lang="en-US" altLang="zh-CN" sz="2000" dirty="0" smtClean="0">
                <a:solidFill>
                  <a:prstClr val="black"/>
                </a:solidFill>
                <a:latin typeface="微软雅黑" pitchFamily="34" charset="-122"/>
                <a:ea typeface="微软雅黑" pitchFamily="34" charset="-122"/>
              </a:rPr>
              <a:t>Able </a:t>
            </a:r>
            <a:r>
              <a:rPr lang="en-US" altLang="zh-CN" sz="2000" dirty="0">
                <a:solidFill>
                  <a:prstClr val="black"/>
                </a:solidFill>
                <a:latin typeface="微软雅黑" panose="020B0503020204020204" pitchFamily="34" charset="-122"/>
                <a:ea typeface="微软雅黑" panose="020B0503020204020204" pitchFamily="34" charset="-122"/>
              </a:rPr>
              <a:t>Danger</a:t>
            </a:r>
            <a:r>
              <a:rPr lang="zh-CN" altLang="en-US" sz="2000" dirty="0" smtClean="0">
                <a:solidFill>
                  <a:prstClr val="black"/>
                </a:solidFill>
                <a:latin typeface="微软雅黑" pitchFamily="34" charset="-122"/>
                <a:ea typeface="微软雅黑" pitchFamily="34" charset="-122"/>
              </a:rPr>
              <a:t>体现出本项目的重要程度</a:t>
            </a:r>
            <a:endParaRPr lang="en-US" altLang="zh-CN" sz="2000" dirty="0" smtClean="0">
              <a:solidFill>
                <a:prstClr val="black"/>
              </a:solidFill>
              <a:latin typeface="微软雅黑" pitchFamily="34" charset="-122"/>
              <a:ea typeface="微软雅黑" pitchFamily="34" charset="-122"/>
            </a:endParaRPr>
          </a:p>
        </p:txBody>
      </p:sp>
      <p:pic>
        <p:nvPicPr>
          <p:cNvPr id="11" name="图片 10" descr="20130811075831765.jpg"/>
          <p:cNvPicPr>
            <a:picLocks noChangeAspect="1"/>
          </p:cNvPicPr>
          <p:nvPr/>
        </p:nvPicPr>
        <p:blipFill>
          <a:blip r:embed="rId2"/>
          <a:stretch>
            <a:fillRect/>
          </a:stretch>
        </p:blipFill>
        <p:spPr>
          <a:xfrm>
            <a:off x="599490" y="2747604"/>
            <a:ext cx="3425901" cy="2457448"/>
          </a:xfrm>
          <a:prstGeom prst="rect">
            <a:avLst/>
          </a:prstGeom>
          <a:ln w="88900" cap="sq" cmpd="thickThin">
            <a:solidFill>
              <a:srgbClr val="000000"/>
            </a:solidFill>
            <a:prstDash val="solid"/>
            <a:miter lim="800000"/>
          </a:ln>
          <a:effectLst>
            <a:innerShdw blurRad="76200">
              <a:srgbClr val="000000"/>
            </a:innerShdw>
          </a:effectLst>
        </p:spPr>
      </p:pic>
      <p:pic>
        <p:nvPicPr>
          <p:cNvPr id="13" name="图片 12" descr="20130811075836536.jpg"/>
          <p:cNvPicPr>
            <a:picLocks noChangeAspect="1"/>
          </p:cNvPicPr>
          <p:nvPr/>
        </p:nvPicPr>
        <p:blipFill>
          <a:blip r:embed="rId3"/>
          <a:stretch>
            <a:fillRect/>
          </a:stretch>
        </p:blipFill>
        <p:spPr>
          <a:xfrm>
            <a:off x="4382256" y="2747604"/>
            <a:ext cx="3354528" cy="2477550"/>
          </a:xfrm>
          <a:prstGeom prst="rect">
            <a:avLst/>
          </a:prstGeom>
          <a:ln w="88900" cap="sq" cmpd="thickThin">
            <a:solidFill>
              <a:srgbClr val="000000"/>
            </a:solidFill>
            <a:prstDash val="solid"/>
            <a:miter lim="800000"/>
          </a:ln>
          <a:effectLst>
            <a:innerShdw blurRad="76200">
              <a:srgbClr val="000000"/>
            </a:innerShdw>
          </a:effectLst>
        </p:spPr>
      </p:pic>
      <p:pic>
        <p:nvPicPr>
          <p:cNvPr id="14" name="图片 13" descr="20130811075834644.jpg"/>
          <p:cNvPicPr>
            <a:picLocks noChangeAspect="1"/>
          </p:cNvPicPr>
          <p:nvPr/>
        </p:nvPicPr>
        <p:blipFill>
          <a:blip r:embed="rId4"/>
          <a:stretch>
            <a:fillRect/>
          </a:stretch>
        </p:blipFill>
        <p:spPr>
          <a:xfrm>
            <a:off x="8093648" y="2747604"/>
            <a:ext cx="3360605" cy="2481596"/>
          </a:xfrm>
          <a:prstGeom prst="rect">
            <a:avLst/>
          </a:prstGeom>
          <a:ln w="88900" cap="sq" cmpd="thickThin">
            <a:solidFill>
              <a:srgbClr val="000000"/>
            </a:solidFill>
            <a:prstDash val="solid"/>
            <a:miter lim="800000"/>
          </a:ln>
          <a:effectLst>
            <a:innerShdw blurRad="76200">
              <a:srgbClr val="000000"/>
            </a:innerShdw>
          </a:effectLst>
        </p:spPr>
      </p:pic>
      <p:sp>
        <p:nvSpPr>
          <p:cNvPr id="7" name="矩形 6"/>
          <p:cNvSpPr/>
          <p:nvPr/>
        </p:nvSpPr>
        <p:spPr>
          <a:xfrm>
            <a:off x="3808844" y="2092786"/>
            <a:ext cx="5142875" cy="400110"/>
          </a:xfrm>
          <a:prstGeom prst="rect">
            <a:avLst/>
          </a:prstGeom>
        </p:spPr>
        <p:txBody>
          <a:bodyPr wrap="none">
            <a:spAutoFit/>
          </a:bodyPr>
          <a:lstStyle/>
          <a:p>
            <a:r>
              <a:rPr lang="en-US" altLang="zh-CN" sz="2000" b="1" dirty="0" smtClean="0">
                <a:latin typeface="微软雅黑" pitchFamily="34" charset="-122"/>
                <a:ea typeface="微软雅黑" pitchFamily="34" charset="-122"/>
              </a:rPr>
              <a:t>1998</a:t>
            </a:r>
            <a:r>
              <a:rPr lang="zh-CN" altLang="en-US" sz="2000" b="1" dirty="0" smtClean="0">
                <a:latin typeface="微软雅黑" pitchFamily="34" charset="-122"/>
                <a:ea typeface="微软雅黑" pitchFamily="34" charset="-122"/>
              </a:rPr>
              <a:t>年美国驻肯尼亚和坦桑尼亚大使馆爆炸</a:t>
            </a:r>
            <a:endParaRPr lang="zh-CN" altLang="en-US" sz="2000" b="1" dirty="0">
              <a:latin typeface="微软雅黑" pitchFamily="34" charset="-122"/>
              <a:ea typeface="微软雅黑" pitchFamily="34" charset="-122"/>
            </a:endParaRPr>
          </a:p>
        </p:txBody>
      </p:sp>
      <p:sp>
        <p:nvSpPr>
          <p:cNvPr id="8" name="矩形 7"/>
          <p:cNvSpPr/>
          <p:nvPr/>
        </p:nvSpPr>
        <p:spPr>
          <a:xfrm>
            <a:off x="0" y="5509412"/>
            <a:ext cx="12190413" cy="1348589"/>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zh-CN" altLang="en-US">
              <a:solidFill>
                <a:prstClr val="white"/>
              </a:solidFill>
            </a:endParaRPr>
          </a:p>
        </p:txBody>
      </p:sp>
      <p:sp>
        <p:nvSpPr>
          <p:cNvPr id="9" name="矩形 8"/>
          <p:cNvSpPr/>
          <p:nvPr/>
        </p:nvSpPr>
        <p:spPr>
          <a:xfrm>
            <a:off x="46534" y="5715017"/>
            <a:ext cx="12161907" cy="1169551"/>
          </a:xfrm>
          <a:prstGeom prst="rect">
            <a:avLst/>
          </a:prstGeom>
        </p:spPr>
        <p:txBody>
          <a:bodyPr wrap="square">
            <a:spAutoFit/>
          </a:bodyPr>
          <a:lstStyle/>
          <a:p>
            <a:pPr fontAlgn="base">
              <a:lnSpc>
                <a:spcPts val="2800"/>
              </a:lnSpc>
              <a:spcBef>
                <a:spcPct val="0"/>
              </a:spcBef>
              <a:spcAft>
                <a:spcPct val="0"/>
              </a:spcAft>
            </a:pPr>
            <a:r>
              <a:rPr lang="zh-CN" altLang="en-US" sz="2000" dirty="0" smtClean="0">
                <a:solidFill>
                  <a:srgbClr val="FF0000"/>
                </a:solidFill>
                <a:latin typeface="微软雅黑" pitchFamily="34" charset="-122"/>
                <a:ea typeface="微软雅黑" pitchFamily="34" charset="-122"/>
              </a:rPr>
              <a:t>       </a:t>
            </a:r>
            <a:r>
              <a:rPr lang="zh-CN" altLang="en-US" sz="2000" b="1" dirty="0" smtClean="0">
                <a:solidFill>
                  <a:srgbClr val="FFFF00"/>
                </a:solidFill>
                <a:latin typeface="微软雅黑" pitchFamily="34" charset="-122"/>
                <a:ea typeface="微软雅黑" pitchFamily="34" charset="-122"/>
              </a:rPr>
              <a:t>为对付基地组织，识别出危险分子，在他们行动之前将其他们发现和抓获，是实施全能危险分子项目的目的。</a:t>
            </a:r>
            <a:r>
              <a:rPr lang="zh-CN" altLang="en-US" sz="2000" dirty="0" smtClean="0">
                <a:solidFill>
                  <a:schemeClr val="bg1"/>
                </a:solidFill>
                <a:latin typeface="微软雅黑" pitchFamily="34" charset="-122"/>
                <a:ea typeface="微软雅黑" pitchFamily="34" charset="-122"/>
              </a:rPr>
              <a:t>全能危险分子项目为</a:t>
            </a:r>
            <a:r>
              <a:rPr lang="zh-CN" altLang="zh-CN" sz="2000" dirty="0" smtClean="0">
                <a:solidFill>
                  <a:schemeClr val="bg1"/>
                </a:solidFill>
                <a:latin typeface="微软雅黑" pitchFamily="34" charset="-122"/>
                <a:ea typeface="微软雅黑" pitchFamily="34" charset="-122"/>
              </a:rPr>
              <a:t>美国军方绝密</a:t>
            </a:r>
            <a:r>
              <a:rPr lang="zh-CN" altLang="en-US" sz="2000" dirty="0" smtClean="0">
                <a:solidFill>
                  <a:schemeClr val="bg1"/>
                </a:solidFill>
                <a:latin typeface="微软雅黑" pitchFamily="34" charset="-122"/>
                <a:ea typeface="微软雅黑" pitchFamily="34" charset="-122"/>
              </a:rPr>
              <a:t>项目</a:t>
            </a:r>
            <a:r>
              <a:rPr lang="zh-CN" altLang="zh-CN" sz="2000" dirty="0" smtClean="0">
                <a:solidFill>
                  <a:schemeClr val="bg1"/>
                </a:solidFill>
                <a:latin typeface="微软雅黑" pitchFamily="34" charset="-122"/>
                <a:ea typeface="微软雅黑" pitchFamily="34" charset="-122"/>
              </a:rPr>
              <a:t>，美国军方通过项目积极开展数据挖掘方面的研究与应用，提高反恐情报的预警、决策和实战指导能力</a:t>
            </a:r>
            <a:r>
              <a:rPr lang="zh-CN" altLang="en-US" sz="2000" dirty="0" smtClean="0">
                <a:solidFill>
                  <a:schemeClr val="bg1"/>
                </a:solidFill>
                <a:latin typeface="微软雅黑" pitchFamily="34" charset="-122"/>
                <a:ea typeface="微软雅黑" pitchFamily="34" charset="-122"/>
              </a:rPr>
              <a:t>。</a:t>
            </a:r>
            <a:endParaRPr lang="en-US" altLang="zh-CN" sz="2000" dirty="0" smtClean="0">
              <a:solidFill>
                <a:schemeClr val="bg1"/>
              </a:solidFill>
              <a:latin typeface="微软雅黑" pitchFamily="34" charset="-122"/>
              <a:ea typeface="微软雅黑" pitchFamily="34" charset="-122"/>
            </a:endParaRPr>
          </a:p>
        </p:txBody>
      </p:sp>
      <p:sp>
        <p:nvSpPr>
          <p:cNvPr id="10"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全能危险分子</a:t>
            </a:r>
          </a:p>
        </p:txBody>
      </p:sp>
    </p:spTree>
    <p:extLst>
      <p:ext uri="{BB962C8B-B14F-4D97-AF65-F5344CB8AC3E}">
        <p14:creationId xmlns:p14="http://schemas.microsoft.com/office/powerpoint/2010/main" val="5167656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1465" y="832572"/>
            <a:ext cx="11038359" cy="451406"/>
          </a:xfrm>
          <a:prstGeom prst="rect">
            <a:avLst/>
          </a:prstGeom>
        </p:spPr>
        <p:txBody>
          <a:bodyPr wrap="square">
            <a:spAutoFit/>
          </a:bodyPr>
          <a:lstStyle/>
          <a:p>
            <a:pPr fontAlgn="base">
              <a:lnSpc>
                <a:spcPts val="2800"/>
              </a:lnSpc>
              <a:spcBef>
                <a:spcPct val="0"/>
              </a:spcBef>
              <a:spcAft>
                <a:spcPct val="0"/>
              </a:spcAft>
            </a:pPr>
            <a:r>
              <a:rPr lang="zh-CN" altLang="en-US" sz="2000" b="1" dirty="0">
                <a:solidFill>
                  <a:srgbClr val="C00000"/>
                </a:solidFill>
                <a:latin typeface="微软雅黑" panose="020B0503020204020204" pitchFamily="34" charset="-122"/>
                <a:ea typeface="微软雅黑" panose="020B0503020204020204" pitchFamily="34" charset="-122"/>
              </a:rPr>
              <a:t>      </a:t>
            </a:r>
            <a:r>
              <a:rPr lang="zh-CN" altLang="en-US" sz="2000" b="1" dirty="0" smtClean="0">
                <a:solidFill>
                  <a:srgbClr val="C00000"/>
                </a:solidFill>
                <a:latin typeface="微软雅黑" panose="020B0503020204020204" pitchFamily="34" charset="-122"/>
                <a:ea typeface="微软雅黑" panose="020B0503020204020204" pitchFamily="34" charset="-122"/>
              </a:rPr>
              <a:t>项目主要使用关联分析法</a:t>
            </a:r>
            <a:endParaRPr lang="en-US" altLang="zh-CN" sz="2000" b="1" dirty="0" smtClean="0">
              <a:solidFill>
                <a:srgbClr val="C00000"/>
              </a:solidFill>
              <a:latin typeface="微软雅黑" panose="020B0503020204020204" pitchFamily="34" charset="-122"/>
              <a:ea typeface="微软雅黑" panose="020B0503020204020204" pitchFamily="34" charset="-122"/>
            </a:endParaRPr>
          </a:p>
        </p:txBody>
      </p:sp>
      <p:pic>
        <p:nvPicPr>
          <p:cNvPr id="12" name="图片 11" descr="DIAC-link-chart1.jpg"/>
          <p:cNvPicPr>
            <a:picLocks noChangeAspect="1"/>
          </p:cNvPicPr>
          <p:nvPr/>
        </p:nvPicPr>
        <p:blipFill>
          <a:blip r:embed="rId3"/>
          <a:stretch>
            <a:fillRect/>
          </a:stretch>
        </p:blipFill>
        <p:spPr>
          <a:xfrm>
            <a:off x="645537" y="1306534"/>
            <a:ext cx="7448111" cy="5194300"/>
          </a:xfrm>
          <a:prstGeom prst="rect">
            <a:avLst/>
          </a:prstGeom>
        </p:spPr>
      </p:pic>
      <p:sp>
        <p:nvSpPr>
          <p:cNvPr id="13" name="矩形 12"/>
          <p:cNvSpPr/>
          <p:nvPr/>
        </p:nvSpPr>
        <p:spPr>
          <a:xfrm>
            <a:off x="8255446" y="2330390"/>
            <a:ext cx="3331420" cy="2682786"/>
          </a:xfrm>
          <a:prstGeom prst="rect">
            <a:avLst/>
          </a:prstGeom>
        </p:spPr>
        <p:txBody>
          <a:bodyPr wrap="square">
            <a:spAutoFit/>
          </a:bodyPr>
          <a:lstStyle/>
          <a:p>
            <a:pPr indent="432000" algn="just">
              <a:lnSpc>
                <a:spcPts val="2800"/>
              </a:lnSpc>
              <a:spcAft>
                <a:spcPts val="600"/>
              </a:spcAft>
              <a:buFont typeface="Wingdings" pitchFamily="2" charset="2"/>
              <a:buChar char="l"/>
            </a:pPr>
            <a:r>
              <a:rPr lang="zh-CN" altLang="en-US" dirty="0" smtClean="0">
                <a:latin typeface="微软雅黑" pitchFamily="34" charset="-122"/>
                <a:ea typeface="微软雅黑" pitchFamily="34" charset="-122"/>
              </a:rPr>
              <a:t>该图于</a:t>
            </a:r>
            <a:r>
              <a:rPr lang="en-US" altLang="zh-CN" dirty="0" smtClean="0">
                <a:latin typeface="微软雅黑" pitchFamily="34" charset="-122"/>
                <a:ea typeface="微软雅黑" pitchFamily="34" charset="-122"/>
              </a:rPr>
              <a:t>2000</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月</a:t>
            </a:r>
            <a:r>
              <a:rPr lang="en-US" altLang="zh-CN" dirty="0" smtClean="0">
                <a:latin typeface="微软雅黑" pitchFamily="34" charset="-122"/>
                <a:ea typeface="微软雅黑" pitchFamily="34" charset="-122"/>
              </a:rPr>
              <a:t>21</a:t>
            </a:r>
            <a:r>
              <a:rPr lang="zh-CN" altLang="en-US" dirty="0" smtClean="0">
                <a:latin typeface="微软雅黑" pitchFamily="34" charset="-122"/>
                <a:ea typeface="微软雅黑" pitchFamily="34" charset="-122"/>
              </a:rPr>
              <a:t>日绘制，显示</a:t>
            </a:r>
            <a:r>
              <a:rPr lang="en-US" altLang="zh-CN" dirty="0" smtClean="0">
                <a:latin typeface="微软雅黑" pitchFamily="34" charset="-122"/>
                <a:ea typeface="微软雅黑" pitchFamily="34" charset="-122"/>
              </a:rPr>
              <a:t>Ali Mohammed</a:t>
            </a:r>
            <a:r>
              <a:rPr lang="zh-CN" altLang="en-US" dirty="0" smtClean="0">
                <a:latin typeface="微软雅黑" pitchFamily="34" charset="-122"/>
                <a:ea typeface="微软雅黑" pitchFamily="34" charset="-122"/>
              </a:rPr>
              <a:t>是</a:t>
            </a:r>
            <a:r>
              <a:rPr lang="en-US" altLang="zh-CN" dirty="0" smtClean="0">
                <a:latin typeface="微软雅黑" pitchFamily="34" charset="-122"/>
                <a:ea typeface="微软雅黑" pitchFamily="34" charset="-122"/>
              </a:rPr>
              <a:t>Osama bin Laden</a:t>
            </a:r>
            <a:r>
              <a:rPr lang="zh-CN" altLang="en-US" dirty="0" smtClean="0">
                <a:latin typeface="微软雅黑" pitchFamily="34" charset="-122"/>
                <a:ea typeface="微软雅黑" pitchFamily="34" charset="-122"/>
              </a:rPr>
              <a:t>的内圈人士</a:t>
            </a:r>
            <a:endParaRPr lang="en-US" altLang="zh-CN" dirty="0" smtClean="0">
              <a:latin typeface="微软雅黑" pitchFamily="34" charset="-122"/>
              <a:ea typeface="微软雅黑" pitchFamily="34" charset="-122"/>
            </a:endParaRPr>
          </a:p>
          <a:p>
            <a:pPr indent="432000" algn="just">
              <a:lnSpc>
                <a:spcPts val="2800"/>
              </a:lnSpc>
              <a:spcAft>
                <a:spcPts val="600"/>
              </a:spcAft>
              <a:buFont typeface="Wingdings" pitchFamily="2" charset="2"/>
              <a:buChar char="l"/>
            </a:pPr>
            <a:r>
              <a:rPr lang="zh-CN" altLang="en-US" dirty="0" smtClean="0">
                <a:latin typeface="微软雅黑" pitchFamily="34" charset="-122"/>
                <a:ea typeface="微软雅黑" pitchFamily="34" charset="-122"/>
              </a:rPr>
              <a:t>该图是确凿证据，显示政府认为</a:t>
            </a:r>
            <a:r>
              <a:rPr lang="en-US" dirty="0" err="1" smtClean="0">
                <a:latin typeface="微软雅黑" pitchFamily="34" charset="-122"/>
                <a:ea typeface="微软雅黑" pitchFamily="34" charset="-122"/>
              </a:rPr>
              <a:t>Ramzi</a:t>
            </a:r>
            <a:r>
              <a:rPr lang="en-US" dirty="0" smtClean="0">
                <a:latin typeface="微软雅黑" pitchFamily="34" charset="-122"/>
                <a:ea typeface="微软雅黑" pitchFamily="34" charset="-122"/>
              </a:rPr>
              <a:t> Yousef</a:t>
            </a:r>
            <a:r>
              <a:rPr lang="zh-CN" altLang="en-US" dirty="0" smtClean="0">
                <a:latin typeface="微软雅黑" pitchFamily="34" charset="-122"/>
                <a:ea typeface="微软雅黑" pitchFamily="34" charset="-122"/>
              </a:rPr>
              <a:t>和</a:t>
            </a:r>
            <a:r>
              <a:rPr lang="en-US" dirty="0" smtClean="0">
                <a:latin typeface="微软雅黑" pitchFamily="34" charset="-122"/>
                <a:ea typeface="微软雅黑" pitchFamily="34" charset="-122"/>
              </a:rPr>
              <a:t>Ali Mohamed</a:t>
            </a:r>
            <a:r>
              <a:rPr lang="zh-CN" altLang="en-US" dirty="0" smtClean="0">
                <a:latin typeface="微软雅黑" pitchFamily="34" charset="-122"/>
                <a:ea typeface="微软雅黑" pitchFamily="34" charset="-122"/>
              </a:rPr>
              <a:t>卷入</a:t>
            </a:r>
            <a:r>
              <a:rPr lang="en-US" altLang="zh-CN" dirty="0">
                <a:latin typeface="微软雅黑" pitchFamily="34" charset="-122"/>
                <a:ea typeface="微软雅黑" pitchFamily="34" charset="-122"/>
              </a:rPr>
              <a:t>Osama bin Laden</a:t>
            </a:r>
            <a:r>
              <a:rPr lang="zh-CN" altLang="en-US" dirty="0" smtClean="0">
                <a:latin typeface="微软雅黑" pitchFamily="34" charset="-122"/>
                <a:ea typeface="微软雅黑" pitchFamily="34" charset="-122"/>
              </a:rPr>
              <a:t>策划的多起恐怖事件</a:t>
            </a:r>
            <a:endParaRPr lang="en-US" altLang="zh-CN" dirty="0" smtClean="0">
              <a:latin typeface="微软雅黑" pitchFamily="34" charset="-122"/>
              <a:ea typeface="微软雅黑" pitchFamily="34" charset="-122"/>
            </a:endParaRPr>
          </a:p>
        </p:txBody>
      </p:sp>
      <p:sp>
        <p:nvSpPr>
          <p:cNvPr id="14" name="矩形 13"/>
          <p:cNvSpPr/>
          <p:nvPr/>
        </p:nvSpPr>
        <p:spPr>
          <a:xfrm>
            <a:off x="8397135" y="1753458"/>
            <a:ext cx="2954655" cy="451406"/>
          </a:xfrm>
          <a:prstGeom prst="rect">
            <a:avLst/>
          </a:prstGeom>
        </p:spPr>
        <p:txBody>
          <a:bodyPr wrap="none">
            <a:spAutoFit/>
          </a:bodyPr>
          <a:lstStyle/>
          <a:p>
            <a:pPr fontAlgn="base">
              <a:lnSpc>
                <a:spcPts val="2800"/>
              </a:lnSpc>
              <a:spcBef>
                <a:spcPct val="0"/>
              </a:spcBef>
              <a:spcAft>
                <a:spcPct val="0"/>
              </a:spcAft>
            </a:pPr>
            <a:r>
              <a:rPr lang="zh-CN" altLang="en-US" b="1" dirty="0" smtClean="0">
                <a:latin typeface="微软雅黑" panose="020B0503020204020204" pitchFamily="34" charset="-122"/>
                <a:ea typeface="微软雅黑" panose="020B0503020204020204" pitchFamily="34" charset="-122"/>
              </a:rPr>
              <a:t>世贸中心爆炸案人物关联图</a:t>
            </a:r>
            <a:endParaRPr lang="en-US" altLang="zh-CN" b="1" dirty="0" smtClean="0">
              <a:latin typeface="微软雅黑" panose="020B0503020204020204" pitchFamily="34" charset="-122"/>
              <a:ea typeface="微软雅黑" panose="020B0503020204020204" pitchFamily="34" charset="-122"/>
            </a:endParaRPr>
          </a:p>
        </p:txBody>
      </p:sp>
      <p:grpSp>
        <p:nvGrpSpPr>
          <p:cNvPr id="6" name="组合 5"/>
          <p:cNvGrpSpPr/>
          <p:nvPr/>
        </p:nvGrpSpPr>
        <p:grpSpPr>
          <a:xfrm>
            <a:off x="190550" y="620688"/>
            <a:ext cx="10977352" cy="6192688"/>
            <a:chOff x="190550" y="620688"/>
            <a:chExt cx="10977352" cy="6192688"/>
          </a:xfrm>
        </p:grpSpPr>
        <p:sp>
          <p:nvSpPr>
            <p:cNvPr id="7" name="椭圆 6"/>
            <p:cNvSpPr/>
            <p:nvPr/>
          </p:nvSpPr>
          <p:spPr>
            <a:xfrm>
              <a:off x="6237952" y="4143380"/>
              <a:ext cx="999221" cy="10001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597932" y="4143380"/>
              <a:ext cx="999221" cy="10001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309325" y="1643050"/>
              <a:ext cx="999221" cy="1000132"/>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标注 4"/>
            <p:cNvSpPr/>
            <p:nvPr/>
          </p:nvSpPr>
          <p:spPr>
            <a:xfrm>
              <a:off x="8399462" y="5805264"/>
              <a:ext cx="2768440" cy="1008112"/>
            </a:xfrm>
            <a:prstGeom prst="wedgeRoundRectCallout">
              <a:avLst>
                <a:gd name="adj1" fmla="val -95755"/>
                <a:gd name="adj2" fmla="val -140281"/>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600" b="1" dirty="0">
                  <a:solidFill>
                    <a:srgbClr val="FFFF00"/>
                  </a:solidFill>
                  <a:latin typeface="微软雅黑" pitchFamily="34" charset="-122"/>
                  <a:ea typeface="微软雅黑" pitchFamily="34" charset="-122"/>
                </a:rPr>
                <a:t>Ali Mohammed</a:t>
              </a:r>
              <a:r>
                <a:rPr lang="zh-CN" altLang="en-US" sz="1600" b="1" dirty="0">
                  <a:solidFill>
                    <a:srgbClr val="FFFF00"/>
                  </a:solidFill>
                  <a:latin typeface="微软雅黑" pitchFamily="34" charset="-122"/>
                  <a:ea typeface="微软雅黑" pitchFamily="34" charset="-122"/>
                </a:rPr>
                <a:t>，阿里</a:t>
              </a:r>
              <a:r>
                <a:rPr lang="en-US" altLang="zh-CN" sz="1600" b="1" dirty="0">
                  <a:solidFill>
                    <a:srgbClr val="FFFF00"/>
                  </a:solidFill>
                  <a:latin typeface="微软雅黑" pitchFamily="34" charset="-122"/>
                  <a:ea typeface="微软雅黑" pitchFamily="34" charset="-122"/>
                </a:rPr>
                <a:t>·</a:t>
              </a:r>
              <a:r>
                <a:rPr lang="zh-CN" altLang="en-US" sz="1600" b="1" dirty="0" smtClean="0">
                  <a:solidFill>
                    <a:srgbClr val="FFFF00"/>
                  </a:solidFill>
                  <a:latin typeface="微软雅黑" pitchFamily="34" charset="-122"/>
                  <a:ea typeface="微软雅黑" pitchFamily="34" charset="-122"/>
                </a:rPr>
                <a:t>默罕默德，埃及</a:t>
              </a:r>
              <a:r>
                <a:rPr lang="zh-CN" altLang="en-US" sz="1600" b="1" dirty="0">
                  <a:solidFill>
                    <a:srgbClr val="FFFF00"/>
                  </a:solidFill>
                  <a:latin typeface="微软雅黑" pitchFamily="34" charset="-122"/>
                  <a:ea typeface="微软雅黑" pitchFamily="34" charset="-122"/>
                </a:rPr>
                <a:t>伊斯兰圣战组织</a:t>
              </a:r>
              <a:r>
                <a:rPr lang="en-US" altLang="zh-CN" sz="1600" b="1" dirty="0">
                  <a:solidFill>
                    <a:srgbClr val="FFFF00"/>
                  </a:solidFill>
                  <a:latin typeface="微软雅黑" pitchFamily="34" charset="-122"/>
                  <a:ea typeface="微软雅黑" pitchFamily="34" charset="-122"/>
                </a:rPr>
                <a:t>EIJ</a:t>
              </a:r>
              <a:r>
                <a:rPr lang="zh-CN" altLang="en-US" sz="1600" b="1" dirty="0" smtClean="0">
                  <a:solidFill>
                    <a:srgbClr val="FFFF00"/>
                  </a:solidFill>
                  <a:latin typeface="微软雅黑" pitchFamily="34" charset="-122"/>
                  <a:ea typeface="微软雅黑" pitchFamily="34" charset="-122"/>
                </a:rPr>
                <a:t>成员</a:t>
              </a:r>
              <a:endParaRPr lang="zh-CN" altLang="en-US" sz="1600" b="1" dirty="0">
                <a:solidFill>
                  <a:srgbClr val="FFFF00"/>
                </a:solidFill>
              </a:endParaRPr>
            </a:p>
          </p:txBody>
        </p:sp>
        <p:sp>
          <p:nvSpPr>
            <p:cNvPr id="16" name="圆角矩形标注 15"/>
            <p:cNvSpPr/>
            <p:nvPr/>
          </p:nvSpPr>
          <p:spPr>
            <a:xfrm>
              <a:off x="190550" y="5445224"/>
              <a:ext cx="2520280" cy="1008112"/>
            </a:xfrm>
            <a:prstGeom prst="wedgeRoundRectCallout">
              <a:avLst>
                <a:gd name="adj1" fmla="val 45128"/>
                <a:gd name="adj2" fmla="val -114354"/>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pPr algn="just"/>
              <a:r>
                <a:rPr lang="en-US" altLang="zh-CN" sz="1600" b="1" dirty="0" err="1" smtClean="0">
                  <a:solidFill>
                    <a:srgbClr val="FFFF00"/>
                  </a:solidFill>
                  <a:latin typeface="微软雅黑" pitchFamily="34" charset="-122"/>
                  <a:ea typeface="微软雅黑" pitchFamily="34" charset="-122"/>
                </a:rPr>
                <a:t>Ramzi</a:t>
              </a:r>
              <a:r>
                <a:rPr lang="en-US" altLang="zh-CN" sz="1600" b="1" dirty="0" smtClean="0">
                  <a:solidFill>
                    <a:srgbClr val="FFFF00"/>
                  </a:solidFill>
                  <a:latin typeface="微软雅黑" pitchFamily="34" charset="-122"/>
                  <a:ea typeface="微软雅黑" pitchFamily="34" charset="-122"/>
                </a:rPr>
                <a:t> </a:t>
              </a:r>
              <a:r>
                <a:rPr lang="en-US" altLang="zh-CN" sz="1600" b="1" dirty="0">
                  <a:solidFill>
                    <a:srgbClr val="FFFF00"/>
                  </a:solidFill>
                  <a:latin typeface="微软雅黑" pitchFamily="34" charset="-122"/>
                  <a:ea typeface="微软雅黑" pitchFamily="34" charset="-122"/>
                </a:rPr>
                <a:t>Yousef</a:t>
              </a:r>
              <a:r>
                <a:rPr lang="zh-CN" altLang="en-US" sz="1600" b="1" dirty="0" smtClean="0">
                  <a:solidFill>
                    <a:srgbClr val="FFFF00"/>
                  </a:solidFill>
                  <a:latin typeface="微软雅黑" pitchFamily="34" charset="-122"/>
                  <a:ea typeface="微软雅黑" pitchFamily="34" charset="-122"/>
                </a:rPr>
                <a:t>，</a:t>
              </a:r>
              <a:r>
                <a:rPr lang="zh-CN" altLang="en-US" sz="1600" b="1" dirty="0">
                  <a:solidFill>
                    <a:srgbClr val="FFFF00"/>
                  </a:solidFill>
                  <a:latin typeface="微软雅黑" pitchFamily="34" charset="-122"/>
                  <a:ea typeface="微软雅黑" pitchFamily="34" charset="-122"/>
                </a:rPr>
                <a:t>拉姆齐</a:t>
              </a:r>
              <a:r>
                <a:rPr lang="en-US" altLang="zh-CN" sz="1600" b="1" dirty="0">
                  <a:solidFill>
                    <a:srgbClr val="FFFF00"/>
                  </a:solidFill>
                  <a:latin typeface="微软雅黑" pitchFamily="34" charset="-122"/>
                  <a:ea typeface="微软雅黑" pitchFamily="34" charset="-122"/>
                </a:rPr>
                <a:t>·</a:t>
              </a:r>
              <a:r>
                <a:rPr lang="zh-CN" altLang="en-US" sz="1600" b="1" dirty="0">
                  <a:solidFill>
                    <a:srgbClr val="FFFF00"/>
                  </a:solidFill>
                  <a:latin typeface="微软雅黑" pitchFamily="34" charset="-122"/>
                  <a:ea typeface="微软雅黑" pitchFamily="34" charset="-122"/>
                </a:rPr>
                <a:t>尤塞弗，策划世贸中心爆炸案</a:t>
              </a:r>
              <a:r>
                <a:rPr lang="en-US" altLang="zh-CN" sz="1600" b="1" dirty="0" smtClean="0">
                  <a:solidFill>
                    <a:srgbClr val="FFFF00"/>
                  </a:solidFill>
                  <a:latin typeface="微软雅黑" pitchFamily="34" charset="-122"/>
                  <a:ea typeface="微软雅黑" pitchFamily="34" charset="-122"/>
                </a:rPr>
                <a:t>,</a:t>
              </a:r>
              <a:r>
                <a:rPr lang="zh-CN" altLang="en-US" sz="1600" b="1" dirty="0" smtClean="0">
                  <a:solidFill>
                    <a:srgbClr val="FFFF00"/>
                  </a:solidFill>
                  <a:latin typeface="微软雅黑" pitchFamily="34" charset="-122"/>
                  <a:ea typeface="微软雅黑" pitchFamily="34" charset="-122"/>
                </a:rPr>
                <a:t> 目前</a:t>
              </a:r>
              <a:r>
                <a:rPr lang="zh-CN" altLang="en-US" sz="1600" b="1" dirty="0">
                  <a:solidFill>
                    <a:srgbClr val="FFFF00"/>
                  </a:solidFill>
                  <a:latin typeface="微软雅黑" pitchFamily="34" charset="-122"/>
                  <a:ea typeface="微软雅黑" pitchFamily="34" charset="-122"/>
                </a:rPr>
                <a:t>在服刑</a:t>
              </a:r>
            </a:p>
          </p:txBody>
        </p:sp>
        <p:sp>
          <p:nvSpPr>
            <p:cNvPr id="17" name="圆角矩形标注 16"/>
            <p:cNvSpPr/>
            <p:nvPr/>
          </p:nvSpPr>
          <p:spPr>
            <a:xfrm>
              <a:off x="7751390" y="620688"/>
              <a:ext cx="3312368" cy="1008112"/>
            </a:xfrm>
            <a:prstGeom prst="wedgeRoundRectCallout">
              <a:avLst>
                <a:gd name="adj1" fmla="val -62579"/>
                <a:gd name="adj2" fmla="val 96352"/>
                <a:gd name="adj3" fmla="val 16667"/>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altLang="zh-CN" sz="1600" b="1" dirty="0">
                  <a:solidFill>
                    <a:srgbClr val="FFFF00"/>
                  </a:solidFill>
                  <a:latin typeface="微软雅黑" pitchFamily="34" charset="-122"/>
                  <a:ea typeface="微软雅黑" pitchFamily="34" charset="-122"/>
                </a:rPr>
                <a:t>Osama bin Laden </a:t>
              </a:r>
              <a:r>
                <a:rPr lang="zh-CN" altLang="en-US" sz="1600" b="1" dirty="0">
                  <a:solidFill>
                    <a:srgbClr val="FFFF00"/>
                  </a:solidFill>
                  <a:latin typeface="微软雅黑" pitchFamily="34" charset="-122"/>
                  <a:ea typeface="微软雅黑" pitchFamily="34" charset="-122"/>
                </a:rPr>
                <a:t>，萨马</a:t>
              </a:r>
              <a:r>
                <a:rPr lang="en-US" altLang="zh-CN" sz="1600" b="1" dirty="0">
                  <a:solidFill>
                    <a:srgbClr val="FFFF00"/>
                  </a:solidFill>
                  <a:latin typeface="微软雅黑" pitchFamily="34" charset="-122"/>
                  <a:ea typeface="微软雅黑" pitchFamily="34" charset="-122"/>
                </a:rPr>
                <a:t>·</a:t>
              </a:r>
              <a:r>
                <a:rPr lang="zh-CN" altLang="en-US" sz="1600" b="1" dirty="0">
                  <a:solidFill>
                    <a:srgbClr val="FFFF00"/>
                  </a:solidFill>
                  <a:latin typeface="微软雅黑" pitchFamily="34" charset="-122"/>
                  <a:ea typeface="微软雅黑" pitchFamily="34" charset="-122"/>
                </a:rPr>
                <a:t>本</a:t>
              </a:r>
              <a:r>
                <a:rPr lang="en-US" altLang="zh-CN" sz="1600" b="1" dirty="0">
                  <a:solidFill>
                    <a:srgbClr val="FFFF00"/>
                  </a:solidFill>
                  <a:latin typeface="微软雅黑" pitchFamily="34" charset="-122"/>
                  <a:ea typeface="微软雅黑" pitchFamily="34" charset="-122"/>
                </a:rPr>
                <a:t>·</a:t>
              </a:r>
              <a:r>
                <a:rPr lang="zh-CN" altLang="en-US" sz="1600" b="1" dirty="0">
                  <a:solidFill>
                    <a:srgbClr val="FFFF00"/>
                  </a:solidFill>
                  <a:latin typeface="微软雅黑" pitchFamily="34" charset="-122"/>
                  <a:ea typeface="微软雅黑" pitchFamily="34" charset="-122"/>
                </a:rPr>
                <a:t>拉登</a:t>
              </a:r>
              <a:r>
                <a:rPr lang="zh-CN" altLang="en-US" sz="1600" b="1" dirty="0" smtClean="0">
                  <a:solidFill>
                    <a:srgbClr val="FFFF00"/>
                  </a:solidFill>
                  <a:latin typeface="微软雅黑" pitchFamily="34" charset="-122"/>
                  <a:ea typeface="微软雅黑" pitchFamily="34" charset="-122"/>
                </a:rPr>
                <a:t>，全球恐怖组织“基地组织”首领，奥巴马</a:t>
              </a:r>
              <a:r>
                <a:rPr lang="en-US" altLang="zh-CN" sz="1600" b="1" dirty="0" smtClean="0">
                  <a:solidFill>
                    <a:srgbClr val="FFFF00"/>
                  </a:solidFill>
                  <a:latin typeface="微软雅黑" pitchFamily="34" charset="-122"/>
                  <a:ea typeface="微软雅黑" pitchFamily="34" charset="-122"/>
                </a:rPr>
                <a:t>2011</a:t>
              </a:r>
              <a:r>
                <a:rPr lang="zh-CN" altLang="en-US" sz="1600" b="1" dirty="0" smtClean="0">
                  <a:solidFill>
                    <a:srgbClr val="FFFF00"/>
                  </a:solidFill>
                  <a:latin typeface="微软雅黑" pitchFamily="34" charset="-122"/>
                  <a:ea typeface="微软雅黑" pitchFamily="34" charset="-122"/>
                </a:rPr>
                <a:t>年</a:t>
              </a:r>
              <a:r>
                <a:rPr lang="en-US" altLang="zh-CN" sz="1600" b="1" dirty="0" smtClean="0">
                  <a:solidFill>
                    <a:srgbClr val="FFFF00"/>
                  </a:solidFill>
                  <a:latin typeface="微软雅黑" pitchFamily="34" charset="-122"/>
                  <a:ea typeface="微软雅黑" pitchFamily="34" charset="-122"/>
                </a:rPr>
                <a:t>5</a:t>
              </a:r>
              <a:r>
                <a:rPr lang="zh-CN" altLang="en-US" sz="1600" b="1" dirty="0" smtClean="0">
                  <a:solidFill>
                    <a:srgbClr val="FFFF00"/>
                  </a:solidFill>
                  <a:latin typeface="微软雅黑" pitchFamily="34" charset="-122"/>
                  <a:ea typeface="微软雅黑" pitchFamily="34" charset="-122"/>
                </a:rPr>
                <a:t>月</a:t>
              </a:r>
              <a:r>
                <a:rPr lang="en-US" altLang="zh-CN" sz="1600" b="1" dirty="0" smtClean="0">
                  <a:solidFill>
                    <a:srgbClr val="FFFF00"/>
                  </a:solidFill>
                  <a:latin typeface="微软雅黑" pitchFamily="34" charset="-122"/>
                  <a:ea typeface="微软雅黑" pitchFamily="34" charset="-122"/>
                </a:rPr>
                <a:t>1</a:t>
              </a:r>
              <a:r>
                <a:rPr lang="zh-CN" altLang="en-US" sz="1600" b="1" dirty="0" smtClean="0">
                  <a:solidFill>
                    <a:srgbClr val="FFFF00"/>
                  </a:solidFill>
                  <a:latin typeface="微软雅黑" pitchFamily="34" charset="-122"/>
                  <a:ea typeface="微软雅黑" pitchFamily="34" charset="-122"/>
                </a:rPr>
                <a:t>日宣布其已被美军击毙</a:t>
              </a:r>
              <a:endParaRPr lang="zh-CN" altLang="en-US" sz="1600" b="1" dirty="0">
                <a:solidFill>
                  <a:srgbClr val="FFFF00"/>
                </a:solidFill>
              </a:endParaRPr>
            </a:p>
          </p:txBody>
        </p:sp>
      </p:grpSp>
      <p:sp>
        <p:nvSpPr>
          <p:cNvPr id="15"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全能危险分子</a:t>
            </a:r>
          </a:p>
        </p:txBody>
      </p:sp>
    </p:spTree>
    <p:extLst>
      <p:ext uri="{BB962C8B-B14F-4D97-AF65-F5344CB8AC3E}">
        <p14:creationId xmlns:p14="http://schemas.microsoft.com/office/powerpoint/2010/main" val="176648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01465" y="832572"/>
            <a:ext cx="11038359" cy="451406"/>
          </a:xfrm>
          <a:prstGeom prst="rect">
            <a:avLst/>
          </a:prstGeom>
        </p:spPr>
        <p:txBody>
          <a:bodyPr wrap="square">
            <a:spAutoFit/>
          </a:bodyPr>
          <a:lstStyle/>
          <a:p>
            <a:pPr fontAlgn="base">
              <a:lnSpc>
                <a:spcPts val="2800"/>
              </a:lnSpc>
              <a:spcBef>
                <a:spcPct val="0"/>
              </a:spcBef>
              <a:spcAft>
                <a:spcPct val="0"/>
              </a:spcAft>
            </a:pPr>
            <a:r>
              <a:rPr lang="zh-CN" altLang="en-US" sz="2000" b="1" dirty="0">
                <a:solidFill>
                  <a:srgbClr val="C00000"/>
                </a:solidFill>
                <a:latin typeface="微软雅黑" panose="020B0503020204020204" pitchFamily="34" charset="-122"/>
                <a:ea typeface="微软雅黑" panose="020B0503020204020204" pitchFamily="34" charset="-122"/>
              </a:rPr>
              <a:t>      </a:t>
            </a:r>
            <a:r>
              <a:rPr lang="zh-CN" altLang="en-US" sz="2000" b="1" dirty="0" smtClean="0">
                <a:solidFill>
                  <a:srgbClr val="C00000"/>
                </a:solidFill>
                <a:latin typeface="微软雅黑" panose="020B0503020204020204" pitchFamily="34" charset="-122"/>
                <a:ea typeface="微软雅黑" panose="020B0503020204020204" pitchFamily="34" charset="-122"/>
              </a:rPr>
              <a:t> 惊人发现</a:t>
            </a:r>
            <a:endParaRPr lang="en-US" altLang="zh-CN" sz="2000" b="1" dirty="0" smtClean="0">
              <a:solidFill>
                <a:srgbClr val="C00000"/>
              </a:solidFill>
              <a:latin typeface="微软雅黑" panose="020B0503020204020204" pitchFamily="34" charset="-122"/>
              <a:ea typeface="微软雅黑" panose="020B0503020204020204" pitchFamily="34" charset="-122"/>
            </a:endParaRPr>
          </a:p>
        </p:txBody>
      </p:sp>
      <p:grpSp>
        <p:nvGrpSpPr>
          <p:cNvPr id="4" name="组合 7"/>
          <p:cNvGrpSpPr/>
          <p:nvPr/>
        </p:nvGrpSpPr>
        <p:grpSpPr>
          <a:xfrm>
            <a:off x="1099100" y="5643578"/>
            <a:ext cx="10349076" cy="1071570"/>
            <a:chOff x="6743704" y="4429156"/>
            <a:chExt cx="10024364" cy="1071570"/>
          </a:xfrm>
        </p:grpSpPr>
        <p:sp>
          <p:nvSpPr>
            <p:cNvPr id="6" name="矩形 5"/>
            <p:cNvSpPr/>
            <p:nvPr/>
          </p:nvSpPr>
          <p:spPr>
            <a:xfrm>
              <a:off x="7958150" y="4643470"/>
              <a:ext cx="8809918" cy="707886"/>
            </a:xfrm>
            <a:prstGeom prst="rect">
              <a:avLst/>
            </a:prstGeom>
          </p:spPr>
          <p:txBody>
            <a:bodyPr wrap="square">
              <a:spAutoFit/>
            </a:bodyPr>
            <a:lstStyle/>
            <a:p>
              <a:r>
                <a:rPr lang="zh-CN" altLang="en-US" sz="2000" b="1" dirty="0" smtClean="0">
                  <a:solidFill>
                    <a:srgbClr val="FF0000"/>
                  </a:solidFill>
                  <a:latin typeface="微软雅黑" pitchFamily="34" charset="-122"/>
                  <a:ea typeface="微软雅黑" pitchFamily="34" charset="-122"/>
                  <a:cs typeface="Times New Roman" pitchFamily="18" charset="0"/>
                </a:rPr>
                <a:t> 据指控，</a:t>
              </a:r>
              <a:r>
                <a:rPr lang="en-US" altLang="zh-CN" sz="2000" b="1" dirty="0" smtClean="0">
                  <a:solidFill>
                    <a:srgbClr val="FF0000"/>
                  </a:solidFill>
                  <a:latin typeface="微软雅黑" pitchFamily="34" charset="-122"/>
                  <a:ea typeface="微软雅黑" pitchFamily="34" charset="-122"/>
                  <a:cs typeface="Times New Roman" pitchFamily="18" charset="0"/>
                </a:rPr>
                <a:t>911</a:t>
              </a:r>
              <a:r>
                <a:rPr lang="zh-CN" altLang="en-US" sz="2000" b="1" dirty="0" smtClean="0">
                  <a:solidFill>
                    <a:srgbClr val="FF0000"/>
                  </a:solidFill>
                  <a:latin typeface="微软雅黑" pitchFamily="34" charset="-122"/>
                  <a:ea typeface="微软雅黑" pitchFamily="34" charset="-122"/>
                  <a:cs typeface="Times New Roman" pitchFamily="18" charset="0"/>
                </a:rPr>
                <a:t>发生一年前即被全能危险分子项目侦测，但国防部官员禁止项目人员和执法部门分享该信息</a:t>
              </a:r>
            </a:p>
          </p:txBody>
        </p:sp>
        <p:pic>
          <p:nvPicPr>
            <p:cNvPr id="7" name="图片 6" descr="下载.png"/>
            <p:cNvPicPr>
              <a:picLocks noChangeAspect="1"/>
            </p:cNvPicPr>
            <p:nvPr/>
          </p:nvPicPr>
          <p:blipFill>
            <a:blip r:embed="rId3"/>
            <a:stretch>
              <a:fillRect/>
            </a:stretch>
          </p:blipFill>
          <p:spPr>
            <a:xfrm>
              <a:off x="6743704" y="4429156"/>
              <a:ext cx="1071570" cy="1071570"/>
            </a:xfrm>
            <a:prstGeom prst="rect">
              <a:avLst/>
            </a:prstGeom>
          </p:spPr>
        </p:pic>
      </p:grpSp>
      <p:sp>
        <p:nvSpPr>
          <p:cNvPr id="9" name="矩形 8"/>
          <p:cNvSpPr/>
          <p:nvPr/>
        </p:nvSpPr>
        <p:spPr>
          <a:xfrm>
            <a:off x="1241846" y="1285860"/>
            <a:ext cx="10349076" cy="1528624"/>
          </a:xfrm>
          <a:prstGeom prst="rect">
            <a:avLst/>
          </a:prstGeom>
        </p:spPr>
        <p:txBody>
          <a:bodyPr wrap="square">
            <a:spAutoFit/>
          </a:bodyPr>
          <a:lstStyle/>
          <a:p>
            <a:pPr fontAlgn="base">
              <a:lnSpc>
                <a:spcPts val="2800"/>
              </a:lnSpc>
              <a:spcBef>
                <a:spcPct val="0"/>
              </a:spcBef>
              <a:spcAft>
                <a:spcPct val="0"/>
              </a:spcAft>
            </a:pPr>
            <a:r>
              <a:rPr lang="zh-CN" altLang="en-US" b="1" dirty="0" smtClean="0">
                <a:latin typeface="微软雅黑" panose="020B0503020204020204" pitchFamily="34" charset="-122"/>
                <a:ea typeface="微软雅黑" panose="020B0503020204020204" pitchFamily="34" charset="-122"/>
              </a:rPr>
              <a:t>预警</a:t>
            </a:r>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：早在</a:t>
            </a:r>
            <a:r>
              <a:rPr lang="en-US" altLang="zh-CN" b="1" dirty="0" smtClean="0">
                <a:latin typeface="微软雅黑" panose="020B0503020204020204" pitchFamily="34" charset="-122"/>
                <a:ea typeface="微软雅黑" panose="020B0503020204020204" pitchFamily="34" charset="-122"/>
              </a:rPr>
              <a:t>2000</a:t>
            </a:r>
            <a:r>
              <a:rPr lang="zh-CN" altLang="en-US" b="1" dirty="0" smtClean="0">
                <a:latin typeface="微软雅黑" panose="020B0503020204020204" pitchFamily="34" charset="-122"/>
                <a:ea typeface="微软雅黑" panose="020B0503020204020204" pitchFamily="34" charset="-122"/>
              </a:rPr>
              <a:t>年，发现美国有基地分子，</a:t>
            </a:r>
            <a:r>
              <a:rPr lang="zh-CN" altLang="en-US" dirty="0" smtClean="0">
                <a:latin typeface="微软雅黑" panose="020B0503020204020204" pitchFamily="34" charset="-122"/>
                <a:ea typeface="微软雅黑" panose="020B0503020204020204" pitchFamily="34" charset="-122"/>
              </a:rPr>
              <a:t>一个在美国的基地分子与激进的</a:t>
            </a:r>
            <a:r>
              <a:rPr lang="en-US" altLang="zh-CN" dirty="0" smtClean="0">
                <a:latin typeface="微软雅黑" panose="020B0503020204020204" pitchFamily="34" charset="-122"/>
                <a:ea typeface="微软雅黑" panose="020B0503020204020204" pitchFamily="34" charset="-122"/>
              </a:rPr>
              <a:t>Sheikh Omar Abdel </a:t>
            </a:r>
            <a:r>
              <a:rPr lang="en-US" altLang="zh-CN" dirty="0" err="1" smtClean="0">
                <a:latin typeface="微软雅黑" panose="020B0503020204020204" pitchFamily="34" charset="-122"/>
                <a:ea typeface="微软雅黑" panose="020B0503020204020204" pitchFamily="34" charset="-122"/>
              </a:rPr>
              <a:t>Rahman</a:t>
            </a:r>
            <a:r>
              <a:rPr lang="en-US" altLang="zh-CN" dirty="0" smtClean="0">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埃及伊斯兰极端组织精神领袖拉赫曼，</a:t>
            </a:r>
            <a:r>
              <a:rPr lang="en-US" altLang="zh-CN" dirty="0" smtClean="0">
                <a:solidFill>
                  <a:srgbClr val="FF0000"/>
                </a:solidFill>
                <a:latin typeface="微软雅黑" panose="020B0503020204020204" pitchFamily="34" charset="-122"/>
                <a:ea typeface="微软雅黑" panose="020B0503020204020204" pitchFamily="34" charset="-122"/>
              </a:rPr>
              <a:t>1993</a:t>
            </a:r>
            <a:r>
              <a:rPr lang="zh-CN" altLang="en-US" dirty="0" smtClean="0">
                <a:solidFill>
                  <a:srgbClr val="FF0000"/>
                </a:solidFill>
                <a:latin typeface="微软雅黑" panose="020B0503020204020204" pitchFamily="34" charset="-122"/>
                <a:ea typeface="微软雅黑" panose="020B0503020204020204" pitchFamily="34" charset="-122"/>
              </a:rPr>
              <a:t>年因世贸爆炸案被捕</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有关联</a:t>
            </a:r>
            <a:endParaRPr lang="en-US" altLang="zh-CN" dirty="0" smtClean="0">
              <a:latin typeface="微软雅黑" panose="020B0503020204020204" pitchFamily="34" charset="-122"/>
              <a:ea typeface="微软雅黑" panose="020B0503020204020204" pitchFamily="34" charset="-122"/>
            </a:endParaRPr>
          </a:p>
          <a:p>
            <a:pPr fontAlgn="base">
              <a:lnSpc>
                <a:spcPts val="2800"/>
              </a:lnSpc>
              <a:spcBef>
                <a:spcPct val="0"/>
              </a:spcBef>
              <a:spcAft>
                <a:spcPct val="0"/>
              </a:spcAft>
            </a:pPr>
            <a:r>
              <a:rPr lang="zh-CN" altLang="en-US" b="1" dirty="0" smtClean="0">
                <a:latin typeface="微软雅黑" panose="020B0503020204020204" pitchFamily="34" charset="-122"/>
                <a:ea typeface="微软雅黑" panose="020B0503020204020204" pitchFamily="34" charset="-122"/>
              </a:rPr>
              <a:t>预警</a:t>
            </a:r>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：比其他情报机构至少早几个月</a:t>
            </a:r>
            <a:r>
              <a:rPr lang="zh-CN" altLang="en-US" dirty="0" smtClean="0">
                <a:latin typeface="微软雅黑" panose="020B0503020204020204" pitchFamily="34" charset="-122"/>
                <a:ea typeface="微软雅黑" panose="020B0503020204020204" pitchFamily="34" charset="-122"/>
              </a:rPr>
              <a:t>发现</a:t>
            </a:r>
            <a:r>
              <a:rPr lang="en-US" altLang="zh-CN" dirty="0" smtClean="0">
                <a:latin typeface="微软雅黑" panose="020B0503020204020204" pitchFamily="34" charset="-122"/>
                <a:ea typeface="微软雅黑" panose="020B0503020204020204" pitchFamily="34" charset="-122"/>
              </a:rPr>
              <a:t>911</a:t>
            </a:r>
            <a:r>
              <a:rPr lang="zh-CN" altLang="en-US" dirty="0" smtClean="0">
                <a:latin typeface="微软雅黑" panose="020B0503020204020204" pitchFamily="34" charset="-122"/>
                <a:ea typeface="微软雅黑" panose="020B0503020204020204" pitchFamily="34" charset="-122"/>
              </a:rPr>
              <a:t>劫持者，包括劫持</a:t>
            </a:r>
            <a:r>
              <a:rPr lang="en-US" altLang="zh-CN" dirty="0" smtClean="0">
                <a:latin typeface="微软雅黑" panose="020B0503020204020204" pitchFamily="34" charset="-122"/>
                <a:ea typeface="微软雅黑" panose="020B0503020204020204" pitchFamily="34" charset="-122"/>
              </a:rPr>
              <a:t>UA175</a:t>
            </a:r>
            <a:r>
              <a:rPr lang="zh-CN" altLang="en-US" dirty="0" smtClean="0">
                <a:latin typeface="微软雅黑" panose="020B0503020204020204" pitchFamily="34" charset="-122"/>
                <a:ea typeface="微软雅黑" panose="020B0503020204020204" pitchFamily="34" charset="-122"/>
              </a:rPr>
              <a:t>撞击世贸南塔的</a:t>
            </a:r>
            <a:r>
              <a:rPr lang="en-US" altLang="zh-CN" dirty="0" smtClean="0">
                <a:latin typeface="微软雅黑" panose="020B0503020204020204" pitchFamily="34" charset="-122"/>
                <a:ea typeface="微软雅黑" panose="020B0503020204020204" pitchFamily="34" charset="-122"/>
              </a:rPr>
              <a:t>Mohammed Atta</a:t>
            </a:r>
            <a:r>
              <a:rPr lang="zh-CN" altLang="en-US" dirty="0" smtClean="0">
                <a:latin typeface="微软雅黑" panose="020B0503020204020204" pitchFamily="34" charset="-122"/>
                <a:ea typeface="微软雅黑" panose="020B0503020204020204" pitchFamily="34" charset="-122"/>
              </a:rPr>
              <a:t>和</a:t>
            </a:r>
            <a:r>
              <a:rPr lang="en-US" altLang="zh-CN" dirty="0" err="1" smtClean="0">
                <a:latin typeface="微软雅黑" panose="020B0503020204020204" pitchFamily="34" charset="-122"/>
                <a:ea typeface="微软雅黑" panose="020B0503020204020204" pitchFamily="34" charset="-122"/>
              </a:rPr>
              <a:t>Marwan</a:t>
            </a:r>
            <a:r>
              <a:rPr lang="en-US" altLang="zh-CN" dirty="0" smtClean="0">
                <a:latin typeface="微软雅黑" panose="020B0503020204020204" pitchFamily="34" charset="-122"/>
                <a:ea typeface="微软雅黑" panose="020B0503020204020204" pitchFamily="34" charset="-122"/>
              </a:rPr>
              <a:t> al-</a:t>
            </a:r>
            <a:r>
              <a:rPr lang="en-US" altLang="zh-CN" dirty="0" err="1" smtClean="0">
                <a:latin typeface="微软雅黑" panose="020B0503020204020204" pitchFamily="34" charset="-122"/>
                <a:ea typeface="微软雅黑" panose="020B0503020204020204" pitchFamily="34" charset="-122"/>
              </a:rPr>
              <a:t>Shehhi</a:t>
            </a:r>
            <a:r>
              <a:rPr lang="zh-CN" altLang="en-US" dirty="0" smtClean="0">
                <a:latin typeface="微软雅黑" panose="020B0503020204020204" pitchFamily="34" charset="-122"/>
                <a:ea typeface="微软雅黑" panose="020B0503020204020204" pitchFamily="34" charset="-122"/>
              </a:rPr>
              <a:t>以及另外两个劫持</a:t>
            </a:r>
            <a:r>
              <a:rPr lang="en-US" altLang="zh-CN" dirty="0" smtClean="0">
                <a:latin typeface="微软雅黑" panose="020B0503020204020204" pitchFamily="34" charset="-122"/>
                <a:ea typeface="微软雅黑" panose="020B0503020204020204" pitchFamily="34" charset="-122"/>
              </a:rPr>
              <a:t>AA77</a:t>
            </a:r>
            <a:r>
              <a:rPr lang="zh-CN" altLang="en-US" dirty="0" smtClean="0">
                <a:latin typeface="微软雅黑" panose="020B0503020204020204" pitchFamily="34" charset="-122"/>
                <a:ea typeface="微软雅黑" panose="020B0503020204020204" pitchFamily="34" charset="-122"/>
              </a:rPr>
              <a:t>撞击五角大楼的劫机者</a:t>
            </a:r>
            <a:endParaRPr lang="en-US" altLang="zh-CN" dirty="0" smtClean="0">
              <a:latin typeface="微软雅黑" panose="020B0503020204020204" pitchFamily="34" charset="-122"/>
              <a:ea typeface="微软雅黑" panose="020B0503020204020204" pitchFamily="34" charset="-122"/>
            </a:endParaRPr>
          </a:p>
        </p:txBody>
      </p:sp>
      <p:pic>
        <p:nvPicPr>
          <p:cNvPr id="16" name="图片 15" descr="u=2574866726,4158816665&amp;fm=21&amp;gp=0.jpg"/>
          <p:cNvPicPr>
            <a:picLocks noChangeAspect="1"/>
          </p:cNvPicPr>
          <p:nvPr/>
        </p:nvPicPr>
        <p:blipFill>
          <a:blip r:embed="rId4"/>
          <a:stretch>
            <a:fillRect/>
          </a:stretch>
        </p:blipFill>
        <p:spPr>
          <a:xfrm>
            <a:off x="1384592" y="3170260"/>
            <a:ext cx="2783764" cy="2034000"/>
          </a:xfrm>
          <a:prstGeom prst="rect">
            <a:avLst/>
          </a:prstGeom>
        </p:spPr>
      </p:pic>
      <p:pic>
        <p:nvPicPr>
          <p:cNvPr id="17" name="图片 16" descr="u=4055859043,3109099425&amp;fm=21&amp;gp=0.jpg"/>
          <p:cNvPicPr>
            <a:picLocks noChangeAspect="1"/>
          </p:cNvPicPr>
          <p:nvPr/>
        </p:nvPicPr>
        <p:blipFill>
          <a:blip r:embed="rId5"/>
          <a:stretch>
            <a:fillRect/>
          </a:stretch>
        </p:blipFill>
        <p:spPr>
          <a:xfrm>
            <a:off x="4525002" y="3170260"/>
            <a:ext cx="2706451" cy="2034000"/>
          </a:xfrm>
          <a:prstGeom prst="rect">
            <a:avLst/>
          </a:prstGeom>
        </p:spPr>
      </p:pic>
      <p:pic>
        <p:nvPicPr>
          <p:cNvPr id="19458" name="Picture 2" descr="Undated file photographs showing three of the 9/11 hijacker pilots, left to right, Ziad Jarrah, Mohamed Atta and  Marwan Al-Shehhi"/>
          <p:cNvPicPr>
            <a:picLocks noChangeAspect="1" noChangeArrowheads="1"/>
          </p:cNvPicPr>
          <p:nvPr/>
        </p:nvPicPr>
        <p:blipFill>
          <a:blip r:embed="rId6"/>
          <a:srcRect/>
          <a:stretch>
            <a:fillRect/>
          </a:stretch>
        </p:blipFill>
        <p:spPr bwMode="auto">
          <a:xfrm>
            <a:off x="7594038" y="3169508"/>
            <a:ext cx="3140409" cy="2034752"/>
          </a:xfrm>
          <a:prstGeom prst="rect">
            <a:avLst/>
          </a:prstGeom>
          <a:noFill/>
        </p:spPr>
      </p:pic>
      <p:sp>
        <p:nvSpPr>
          <p:cNvPr id="11"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全能危险分子</a:t>
            </a:r>
          </a:p>
        </p:txBody>
      </p:sp>
    </p:spTree>
    <p:extLst>
      <p:ext uri="{BB962C8B-B14F-4D97-AF65-F5344CB8AC3E}">
        <p14:creationId xmlns:p14="http://schemas.microsoft.com/office/powerpoint/2010/main" val="3623879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8582" y="764706"/>
            <a:ext cx="10896524" cy="784830"/>
          </a:xfrm>
          <a:prstGeom prst="rect">
            <a:avLst/>
          </a:prstGeom>
        </p:spPr>
        <p:txBody>
          <a:bodyPr wrap="square">
            <a:spAutoFit/>
          </a:bodyPr>
          <a:lstStyle/>
          <a:p>
            <a:pPr fontAlgn="base">
              <a:lnSpc>
                <a:spcPts val="2700"/>
              </a:lnSpc>
              <a:spcBef>
                <a:spcPct val="0"/>
              </a:spcBef>
              <a:spcAft>
                <a:spcPts val="1200"/>
              </a:spcAft>
            </a:pPr>
            <a:r>
              <a:rPr lang="en-US" altLang="zh-CN" sz="2000" b="1"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000" b="1"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计算机辅助</a:t>
            </a:r>
            <a:r>
              <a:rPr lang="zh-CN" altLang="zh-CN" sz="2000" b="1"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下的预审旅客</a:t>
            </a:r>
            <a:r>
              <a:rPr lang="zh-CN" altLang="zh-CN" sz="2000" b="1"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系统</a:t>
            </a:r>
            <a:r>
              <a:rPr lang="en-US" altLang="zh-CN" sz="2000" b="1"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II </a:t>
            </a:r>
            <a:r>
              <a:rPr lang="zh-CN" altLang="en-US"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Computer-Assisted Passenger Prescreening System </a:t>
            </a:r>
            <a:r>
              <a:rPr lang="en-US" altLang="zh-CN"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II</a:t>
            </a:r>
            <a:r>
              <a:rPr lang="zh-CN" altLang="en-US"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CAPPS II</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）由</a:t>
            </a:r>
            <a:r>
              <a:rPr lang="zh-CN" altLang="en-US"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美国联邦交通安全管理局于</a:t>
            </a:r>
            <a:r>
              <a:rPr lang="en-US" altLang="zh-CN"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9.11</a:t>
            </a:r>
            <a:r>
              <a:rPr lang="zh-CN" altLang="en-US"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后开始</a:t>
            </a:r>
            <a:r>
              <a:rPr lang="zh-CN" altLang="en-US"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实施的一项保障民航安全</a:t>
            </a:r>
            <a:r>
              <a:rPr lang="zh-CN" altLang="en-US" sz="2000" dirty="0" smtClean="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项目</a:t>
            </a:r>
            <a:endParaRPr lang="zh-CN" altLang="zh-CN" sz="20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4" name="图片 53" descr="2b4a2f0d-5009-4439-a1c9-9ae3d256139d-d.jpg"/>
          <p:cNvPicPr>
            <a:picLocks noChangeAspect="1"/>
          </p:cNvPicPr>
          <p:nvPr/>
        </p:nvPicPr>
        <p:blipFill>
          <a:blip r:embed="rId2"/>
          <a:stretch>
            <a:fillRect/>
          </a:stretch>
        </p:blipFill>
        <p:spPr>
          <a:xfrm>
            <a:off x="528117" y="1928802"/>
            <a:ext cx="3497274" cy="3000396"/>
          </a:xfrm>
          <a:prstGeom prst="rect">
            <a:avLst/>
          </a:prstGeom>
        </p:spPr>
      </p:pic>
      <p:sp>
        <p:nvSpPr>
          <p:cNvPr id="55" name="矩形 54"/>
          <p:cNvSpPr/>
          <p:nvPr/>
        </p:nvSpPr>
        <p:spPr>
          <a:xfrm>
            <a:off x="4168138" y="1687662"/>
            <a:ext cx="7208666" cy="3170099"/>
          </a:xfrm>
          <a:prstGeom prst="rect">
            <a:avLst/>
          </a:prstGeom>
        </p:spPr>
        <p:txBody>
          <a:bodyPr wrap="square">
            <a:spAutoFit/>
          </a:bodyPr>
          <a:lstStyle/>
          <a:p>
            <a:endParaRPr lang="en-US" altLang="zh-CN" sz="2000" dirty="0" smtClean="0">
              <a:latin typeface="微软雅黑" pitchFamily="34" charset="-122"/>
              <a:ea typeface="微软雅黑" pitchFamily="34" charset="-122"/>
            </a:endParaRPr>
          </a:p>
          <a:p>
            <a:pPr>
              <a:buFont typeface="Wingdings" pitchFamily="2" charset="2"/>
              <a:buChar char="l"/>
            </a:pPr>
            <a:r>
              <a:rPr lang="en-US" altLang="zh-CN" sz="2000" dirty="0" err="1" smtClean="0">
                <a:latin typeface="微软雅黑" pitchFamily="34" charset="-122"/>
                <a:ea typeface="微软雅黑" pitchFamily="34" charset="-122"/>
              </a:rPr>
              <a:t>CAPPSⅠ</a:t>
            </a:r>
            <a:r>
              <a:rPr lang="en-US" altLang="zh-CN" sz="2000" dirty="0" smtClean="0">
                <a:latin typeface="微软雅黑" pitchFamily="34" charset="-122"/>
                <a:ea typeface="微软雅黑" pitchFamily="34" charset="-122"/>
              </a:rPr>
              <a:t>(1996)</a:t>
            </a:r>
            <a:r>
              <a:rPr lang="zh-CN" altLang="en-US" sz="2000" dirty="0" smtClean="0">
                <a:latin typeface="微软雅黑" pitchFamily="34" charset="-122"/>
                <a:ea typeface="微软雅黑" pitchFamily="34" charset="-122"/>
              </a:rPr>
              <a:t>收集和调查旅客</a:t>
            </a:r>
            <a:r>
              <a:rPr lang="zh-CN" altLang="en-US" sz="2000" b="1" dirty="0" smtClean="0">
                <a:solidFill>
                  <a:srgbClr val="FF0000"/>
                </a:solidFill>
                <a:latin typeface="微软雅黑" pitchFamily="34" charset="-122"/>
                <a:ea typeface="微软雅黑" pitchFamily="34" charset="-122"/>
              </a:rPr>
              <a:t>最基本信息</a:t>
            </a:r>
            <a:r>
              <a:rPr lang="zh-CN" altLang="en-US" sz="2000" dirty="0" smtClean="0">
                <a:latin typeface="微软雅黑" pitchFamily="34" charset="-122"/>
                <a:ea typeface="微软雅黑" pitchFamily="34" charset="-122"/>
              </a:rPr>
              <a:t>，包括购票时间、地点和付款方式等，某些技术指标较低，反恐效果不理想</a:t>
            </a:r>
            <a:endParaRPr lang="en-US" altLang="zh-CN" sz="2000" dirty="0" smtClean="0">
              <a:latin typeface="微软雅黑" pitchFamily="34" charset="-122"/>
              <a:ea typeface="微软雅黑" pitchFamily="34" charset="-122"/>
            </a:endParaRPr>
          </a:p>
          <a:p>
            <a:pPr>
              <a:buFont typeface="Wingdings" pitchFamily="2" charset="2"/>
              <a:buChar char="l"/>
            </a:pPr>
            <a:endParaRPr lang="en-US" altLang="zh-CN" sz="2000" dirty="0" smtClean="0">
              <a:latin typeface="微软雅黑" pitchFamily="34" charset="-122"/>
              <a:ea typeface="微软雅黑" pitchFamily="34" charset="-122"/>
            </a:endParaRPr>
          </a:p>
          <a:p>
            <a:pPr>
              <a:buFont typeface="Wingdings" pitchFamily="2" charset="2"/>
              <a:buChar char="l"/>
            </a:pPr>
            <a:r>
              <a:rPr lang="en-US" altLang="zh-CN" sz="2000" dirty="0" smtClean="0">
                <a:latin typeface="微软雅黑" pitchFamily="34" charset="-122"/>
                <a:ea typeface="微软雅黑" pitchFamily="34" charset="-122"/>
              </a:rPr>
              <a:t>9.11</a:t>
            </a:r>
            <a:r>
              <a:rPr lang="zh-CN" altLang="en-US" sz="2000" dirty="0" smtClean="0">
                <a:latin typeface="微软雅黑" pitchFamily="34" charset="-122"/>
                <a:ea typeface="微软雅黑" pitchFamily="34" charset="-122"/>
              </a:rPr>
              <a:t>后，</a:t>
            </a:r>
            <a:r>
              <a:rPr lang="en-US" altLang="zh-CN" sz="2000" dirty="0" smtClean="0">
                <a:latin typeface="微软雅黑" pitchFamily="34" charset="-122"/>
                <a:ea typeface="微软雅黑" pitchFamily="34" charset="-122"/>
              </a:rPr>
              <a:t>CAPPS Ⅱ</a:t>
            </a:r>
            <a:r>
              <a:rPr lang="zh-CN" altLang="en-US" sz="2000" dirty="0" smtClean="0">
                <a:latin typeface="微软雅黑" pitchFamily="34" charset="-122"/>
                <a:ea typeface="微软雅黑" pitchFamily="34" charset="-122"/>
              </a:rPr>
              <a:t>在</a:t>
            </a:r>
            <a:r>
              <a:rPr lang="en-US" altLang="zh-CN" sz="2000" dirty="0" err="1" smtClean="0">
                <a:latin typeface="微软雅黑" pitchFamily="34" charset="-122"/>
                <a:ea typeface="微软雅黑" pitchFamily="34" charset="-122"/>
              </a:rPr>
              <a:t>CAPPSⅠ</a:t>
            </a:r>
            <a:r>
              <a:rPr lang="zh-CN" altLang="en-US" sz="2000" dirty="0" smtClean="0">
                <a:latin typeface="微软雅黑" pitchFamily="34" charset="-122"/>
                <a:ea typeface="微软雅黑" pitchFamily="34" charset="-122"/>
              </a:rPr>
              <a:t>基础上研制，收集旅客</a:t>
            </a:r>
            <a:r>
              <a:rPr lang="zh-CN" altLang="en-US" sz="2000" b="1" dirty="0" smtClean="0">
                <a:solidFill>
                  <a:srgbClr val="FF0000"/>
                </a:solidFill>
                <a:latin typeface="微软雅黑" pitchFamily="34" charset="-122"/>
                <a:ea typeface="微软雅黑" pitchFamily="34" charset="-122"/>
              </a:rPr>
              <a:t>所有相关信息</a:t>
            </a:r>
            <a:r>
              <a:rPr lang="zh-CN" altLang="en-US" sz="2000" dirty="0" smtClean="0">
                <a:latin typeface="微软雅黑" pitchFamily="34" charset="-122"/>
                <a:ea typeface="微软雅黑" pitchFamily="34" charset="-122"/>
              </a:rPr>
              <a:t>，建立庞大资料库，并对</a:t>
            </a:r>
            <a:r>
              <a:rPr lang="zh-CN" altLang="en-US" sz="2000" b="1" dirty="0" smtClean="0">
                <a:solidFill>
                  <a:srgbClr val="FF0000"/>
                </a:solidFill>
                <a:latin typeface="微软雅黑" pitchFamily="34" charset="-122"/>
                <a:ea typeface="微软雅黑" pitchFamily="34" charset="-122"/>
              </a:rPr>
              <a:t>旅客危险性</a:t>
            </a:r>
            <a:r>
              <a:rPr lang="zh-CN" altLang="en-US" sz="2000" dirty="0" smtClean="0">
                <a:latin typeface="微软雅黑" pitchFamily="34" charset="-122"/>
                <a:ea typeface="微软雅黑" pitchFamily="34" charset="-122"/>
              </a:rPr>
              <a:t>进行甄别，用</a:t>
            </a:r>
            <a:r>
              <a:rPr lang="zh-CN" altLang="en-US" sz="2000" b="1" dirty="0" smtClean="0">
                <a:solidFill>
                  <a:srgbClr val="007434"/>
                </a:solidFill>
                <a:latin typeface="微软雅黑" pitchFamily="34" charset="-122"/>
                <a:ea typeface="微软雅黑" pitchFamily="34" charset="-122"/>
              </a:rPr>
              <a:t>绿</a:t>
            </a:r>
            <a:r>
              <a:rPr lang="zh-CN" altLang="en-US" sz="2000" b="1" dirty="0" smtClean="0">
                <a:latin typeface="微软雅黑" pitchFamily="34" charset="-122"/>
                <a:ea typeface="微软雅黑" pitchFamily="34" charset="-122"/>
              </a:rPr>
              <a:t>、</a:t>
            </a:r>
            <a:r>
              <a:rPr lang="zh-CN" altLang="en-US" sz="2000" b="1" dirty="0" smtClean="0">
                <a:solidFill>
                  <a:srgbClr val="FFC000"/>
                </a:solidFill>
                <a:latin typeface="微软雅黑" pitchFamily="34" charset="-122"/>
                <a:ea typeface="微软雅黑" pitchFamily="34" charset="-122"/>
              </a:rPr>
              <a:t>黄</a:t>
            </a:r>
            <a:r>
              <a:rPr lang="zh-CN" altLang="en-US" sz="2000" b="1" dirty="0" smtClean="0">
                <a:latin typeface="微软雅黑" pitchFamily="34" charset="-122"/>
                <a:ea typeface="微软雅黑" pitchFamily="34" charset="-122"/>
              </a:rPr>
              <a:t>、</a:t>
            </a:r>
            <a:r>
              <a:rPr lang="zh-CN" altLang="en-US" sz="2000" b="1" dirty="0" smtClean="0">
                <a:solidFill>
                  <a:srgbClr val="FF0000"/>
                </a:solidFill>
                <a:latin typeface="微软雅黑" pitchFamily="34" charset="-122"/>
                <a:ea typeface="微软雅黑" pitchFamily="34" charset="-122"/>
              </a:rPr>
              <a:t>红</a:t>
            </a:r>
            <a:r>
              <a:rPr lang="zh-CN" altLang="en-US" sz="2000" dirty="0" smtClean="0">
                <a:latin typeface="微软雅黑" pitchFamily="34" charset="-122"/>
                <a:ea typeface="微软雅黑" pitchFamily="34" charset="-122"/>
              </a:rPr>
              <a:t>标识旅客是否需要作进一步安检</a:t>
            </a:r>
            <a:endParaRPr lang="en-US" altLang="zh-CN" sz="2000" dirty="0" smtClean="0">
              <a:latin typeface="微软雅黑" pitchFamily="34" charset="-122"/>
              <a:ea typeface="微软雅黑" pitchFamily="34" charset="-122"/>
            </a:endParaRPr>
          </a:p>
          <a:p>
            <a:pPr>
              <a:buFont typeface="Wingdings" pitchFamily="2" charset="2"/>
              <a:buChar char="l"/>
            </a:pPr>
            <a:endParaRPr lang="en-US" altLang="zh-CN" sz="2000" dirty="0" smtClean="0">
              <a:latin typeface="微软雅黑" pitchFamily="34" charset="-122"/>
              <a:ea typeface="微软雅黑" pitchFamily="34" charset="-122"/>
            </a:endParaRPr>
          </a:p>
          <a:p>
            <a:pPr>
              <a:buFont typeface="Wingdings" pitchFamily="2" charset="2"/>
              <a:buChar char="l"/>
            </a:pPr>
            <a:r>
              <a:rPr lang="zh-CN" altLang="en-US" sz="2000" dirty="0" smtClean="0">
                <a:latin typeface="微软雅黑" pitchFamily="34" charset="-122"/>
                <a:ea typeface="微软雅黑" pitchFamily="34" charset="-122"/>
              </a:rPr>
              <a:t>绿色表明旅客可信度高，例行检查；黄色表明危险系数较高，特殊检查；红色表明危险系数高，终身禁止航空旅行</a:t>
            </a:r>
            <a:endParaRPr lang="zh-CN" altLang="en-US" sz="2000" dirty="0">
              <a:latin typeface="微软雅黑" pitchFamily="34" charset="-122"/>
              <a:ea typeface="微软雅黑" pitchFamily="34" charset="-122"/>
            </a:endParaRPr>
          </a:p>
        </p:txBody>
      </p:sp>
      <p:sp>
        <p:nvSpPr>
          <p:cNvPr id="6" name="矩形 5"/>
          <p:cNvSpPr/>
          <p:nvPr/>
        </p:nvSpPr>
        <p:spPr>
          <a:xfrm>
            <a:off x="694606" y="5229200"/>
            <a:ext cx="10801200"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285750" indent="-285750">
              <a:buFont typeface="Wingdings" panose="05000000000000000000" pitchFamily="2" charset="2"/>
              <a:buChar char="l"/>
            </a:pPr>
            <a:r>
              <a:rPr lang="zh-CN" altLang="zh-CN" b="1" dirty="0" smtClean="0">
                <a:solidFill>
                  <a:prstClr val="white"/>
                </a:solidFill>
                <a:latin typeface="微软雅黑" pitchFamily="34" charset="-122"/>
                <a:ea typeface="微软雅黑" pitchFamily="34" charset="-122"/>
              </a:rPr>
              <a:t>美国西北航空公司</a:t>
            </a:r>
            <a:r>
              <a:rPr lang="zh-CN" altLang="zh-CN" b="1" dirty="0">
                <a:solidFill>
                  <a:prstClr val="white"/>
                </a:solidFill>
                <a:latin typeface="微软雅黑" pitchFamily="34" charset="-122"/>
                <a:ea typeface="微软雅黑" pitchFamily="34" charset="-122"/>
              </a:rPr>
              <a:t>把</a:t>
            </a:r>
            <a:r>
              <a:rPr lang="zh-CN" altLang="zh-CN" b="1" dirty="0">
                <a:solidFill>
                  <a:srgbClr val="FFFF00"/>
                </a:solidFill>
                <a:latin typeface="微软雅黑" pitchFamily="34" charset="-122"/>
                <a:ea typeface="微软雅黑" pitchFamily="34" charset="-122"/>
              </a:rPr>
              <a:t>数百万旅客的记录资料</a:t>
            </a:r>
            <a:r>
              <a:rPr lang="zh-CN" altLang="zh-CN" b="1" dirty="0">
                <a:solidFill>
                  <a:prstClr val="white"/>
                </a:solidFill>
                <a:latin typeface="微软雅黑" pitchFamily="34" charset="-122"/>
                <a:ea typeface="微软雅黑" pitchFamily="34" charset="-122"/>
              </a:rPr>
              <a:t>都提供给美国航空航天局</a:t>
            </a:r>
            <a:r>
              <a:rPr lang="en-US" altLang="zh-CN" b="1" dirty="0">
                <a:solidFill>
                  <a:prstClr val="white"/>
                </a:solidFill>
                <a:latin typeface="微软雅黑" pitchFamily="34" charset="-122"/>
                <a:ea typeface="微软雅黑" pitchFamily="34" charset="-122"/>
              </a:rPr>
              <a:t>(NASA</a:t>
            </a:r>
            <a:r>
              <a:rPr lang="en-US" altLang="zh-CN" b="1" dirty="0" smtClean="0">
                <a:solidFill>
                  <a:prstClr val="white"/>
                </a:solidFill>
                <a:latin typeface="微软雅黑" pitchFamily="34" charset="-122"/>
                <a:ea typeface="微软雅黑" pitchFamily="34" charset="-122"/>
              </a:rPr>
              <a:t>)</a:t>
            </a:r>
          </a:p>
          <a:p>
            <a:pPr marL="285750" indent="-285750">
              <a:buFont typeface="Wingdings" panose="05000000000000000000" pitchFamily="2" charset="2"/>
              <a:buChar char="l"/>
            </a:pPr>
            <a:r>
              <a:rPr lang="zh-CN" altLang="zh-CN" b="1" dirty="0" smtClean="0">
                <a:solidFill>
                  <a:prstClr val="white"/>
                </a:solidFill>
                <a:latin typeface="微软雅黑" pitchFamily="34" charset="-122"/>
                <a:ea typeface="微软雅黑" pitchFamily="34" charset="-122"/>
              </a:rPr>
              <a:t>美国一家民航公司</a:t>
            </a:r>
            <a:r>
              <a:rPr lang="en-US" altLang="zh-CN" b="1" dirty="0">
                <a:solidFill>
                  <a:prstClr val="white"/>
                </a:solidFill>
                <a:latin typeface="微软雅黑" pitchFamily="34" charset="-122"/>
                <a:ea typeface="微软雅黑" pitchFamily="34" charset="-122"/>
              </a:rPr>
              <a:t>(Jet Blue)</a:t>
            </a:r>
            <a:r>
              <a:rPr lang="zh-CN" altLang="zh-CN" b="1" dirty="0">
                <a:solidFill>
                  <a:prstClr val="white"/>
                </a:solidFill>
                <a:latin typeface="微软雅黑" pitchFamily="34" charset="-122"/>
                <a:ea typeface="微软雅黑" pitchFamily="34" charset="-122"/>
              </a:rPr>
              <a:t>在</a:t>
            </a:r>
            <a:r>
              <a:rPr lang="en-US" altLang="zh-CN" b="1" dirty="0">
                <a:solidFill>
                  <a:prstClr val="white"/>
                </a:solidFill>
                <a:latin typeface="微软雅黑" pitchFamily="34" charset="-122"/>
                <a:ea typeface="微软雅黑" pitchFamily="34" charset="-122"/>
              </a:rPr>
              <a:t>2002</a:t>
            </a:r>
            <a:r>
              <a:rPr lang="zh-CN" altLang="zh-CN" b="1" dirty="0">
                <a:solidFill>
                  <a:prstClr val="white"/>
                </a:solidFill>
                <a:latin typeface="微软雅黑" pitchFamily="34" charset="-122"/>
                <a:ea typeface="微软雅黑" pitchFamily="34" charset="-122"/>
              </a:rPr>
              <a:t>年把</a:t>
            </a:r>
            <a:r>
              <a:rPr lang="en-US" altLang="zh-CN" b="1" dirty="0">
                <a:solidFill>
                  <a:srgbClr val="FFFF00"/>
                </a:solidFill>
                <a:latin typeface="微软雅黑" pitchFamily="34" charset="-122"/>
                <a:ea typeface="微软雅黑" pitchFamily="34" charset="-122"/>
              </a:rPr>
              <a:t>150</a:t>
            </a:r>
            <a:r>
              <a:rPr lang="zh-CN" altLang="zh-CN" b="1" dirty="0">
                <a:solidFill>
                  <a:srgbClr val="FFFF00"/>
                </a:solidFill>
                <a:latin typeface="微软雅黑" pitchFamily="34" charset="-122"/>
                <a:ea typeface="微软雅黑" pitchFamily="34" charset="-122"/>
              </a:rPr>
              <a:t>万旅客的各种信息</a:t>
            </a:r>
            <a:r>
              <a:rPr lang="en-US" altLang="zh-CN" b="1" dirty="0">
                <a:solidFill>
                  <a:srgbClr val="FFFF00"/>
                </a:solidFill>
                <a:latin typeface="微软雅黑" pitchFamily="34" charset="-122"/>
                <a:ea typeface="微软雅黑" pitchFamily="34" charset="-122"/>
              </a:rPr>
              <a:t>(</a:t>
            </a:r>
            <a:r>
              <a:rPr lang="zh-CN" altLang="zh-CN" b="1" dirty="0">
                <a:solidFill>
                  <a:srgbClr val="FFFF00"/>
                </a:solidFill>
                <a:latin typeface="微软雅黑" pitchFamily="34" charset="-122"/>
                <a:ea typeface="微软雅黑" pitchFamily="34" charset="-122"/>
              </a:rPr>
              <a:t>行程路线、姓名、地址、电话号码等</a:t>
            </a:r>
            <a:r>
              <a:rPr lang="en-US" altLang="zh-CN" b="1" dirty="0">
                <a:solidFill>
                  <a:srgbClr val="FFFF00"/>
                </a:solidFill>
                <a:latin typeface="微软雅黑" pitchFamily="34" charset="-122"/>
                <a:ea typeface="微软雅黑" pitchFamily="34" charset="-122"/>
              </a:rPr>
              <a:t>)</a:t>
            </a:r>
            <a:r>
              <a:rPr lang="zh-CN" altLang="zh-CN" b="1" dirty="0">
                <a:solidFill>
                  <a:prstClr val="white"/>
                </a:solidFill>
                <a:latin typeface="微软雅黑" pitchFamily="34" charset="-122"/>
                <a:ea typeface="微软雅黑" pitchFamily="34" charset="-122"/>
              </a:rPr>
              <a:t>提供给军方的一个合作</a:t>
            </a:r>
            <a:r>
              <a:rPr lang="zh-CN" altLang="zh-CN" b="1" dirty="0" smtClean="0">
                <a:solidFill>
                  <a:prstClr val="white"/>
                </a:solidFill>
                <a:latin typeface="微软雅黑" pitchFamily="34" charset="-122"/>
                <a:ea typeface="微软雅黑" pitchFamily="34" charset="-122"/>
              </a:rPr>
              <a:t>伙伴</a:t>
            </a:r>
            <a:endParaRPr lang="en-US" altLang="zh-CN" b="1" dirty="0" smtClean="0">
              <a:solidFill>
                <a:prstClr val="white"/>
              </a:solidFill>
              <a:latin typeface="微软雅黑" pitchFamily="34" charset="-122"/>
              <a:ea typeface="微软雅黑" pitchFamily="34" charset="-122"/>
            </a:endParaRPr>
          </a:p>
          <a:p>
            <a:pPr marL="285750" indent="-285750">
              <a:buFont typeface="Wingdings" panose="05000000000000000000" pitchFamily="2" charset="2"/>
              <a:buChar char="l"/>
            </a:pPr>
            <a:r>
              <a:rPr lang="zh-CN" altLang="en-US" b="1" dirty="0" smtClean="0">
                <a:latin typeface="微软雅黑" pitchFamily="34" charset="-122"/>
                <a:ea typeface="微软雅黑" pitchFamily="34" charset="-122"/>
              </a:rPr>
              <a:t>美国三角溯</a:t>
            </a:r>
            <a:r>
              <a:rPr lang="en-US" altLang="zh-CN" b="1" dirty="0" smtClean="0">
                <a:latin typeface="微软雅黑" pitchFamily="34" charset="-122"/>
                <a:ea typeface="微软雅黑" pitchFamily="34" charset="-122"/>
              </a:rPr>
              <a:t>(Delta)</a:t>
            </a:r>
            <a:r>
              <a:rPr lang="zh-CN" altLang="en-US" b="1" dirty="0" smtClean="0">
                <a:latin typeface="微软雅黑" pitchFamily="34" charset="-122"/>
                <a:ea typeface="微软雅黑" pitchFamily="34" charset="-122"/>
              </a:rPr>
              <a:t>航空公司、大陆航空公司等四家航空公司都向美国联邦交通管理局提供旅客资料</a:t>
            </a:r>
            <a:endParaRPr lang="zh-CN" altLang="en-US" b="1" dirty="0">
              <a:solidFill>
                <a:prstClr val="white"/>
              </a:solidFill>
              <a:latin typeface="微软雅黑" pitchFamily="34" charset="-122"/>
              <a:ea typeface="微软雅黑" pitchFamily="34" charset="-122"/>
            </a:endParaRPr>
          </a:p>
        </p:txBody>
      </p:sp>
      <p:sp>
        <p:nvSpPr>
          <p:cNvPr id="9"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计算机辅助下的预审旅客系统</a:t>
            </a:r>
            <a:r>
              <a:rPr lang="en-US" altLang="zh-CN" sz="3200" dirty="0">
                <a:solidFill>
                  <a:schemeClr val="bg1"/>
                </a:solidFill>
                <a:latin typeface="微软雅黑" panose="020B0503020204020204" pitchFamily="34" charset="-122"/>
                <a:ea typeface="微软雅黑" panose="020B0503020204020204" pitchFamily="34" charset="-122"/>
              </a:rPr>
              <a:t>II</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76440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descr="E:\项目申请\反恐项目\[非密]gj\gj\计算机辅助下的预审旅客系统\cappsi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44" y="1428736"/>
            <a:ext cx="4710614" cy="49292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5" name="矩形 54"/>
          <p:cNvSpPr/>
          <p:nvPr/>
        </p:nvSpPr>
        <p:spPr>
          <a:xfrm>
            <a:off x="385371" y="987966"/>
            <a:ext cx="8564753" cy="369332"/>
          </a:xfrm>
          <a:prstGeom prst="rect">
            <a:avLst/>
          </a:prstGeom>
        </p:spPr>
        <p:txBody>
          <a:bodyPr wrap="square">
            <a:spAutoFit/>
          </a:bodyPr>
          <a:lstStyle/>
          <a:p>
            <a:pPr fontAlgn="base">
              <a:spcBef>
                <a:spcPct val="0"/>
              </a:spcBef>
              <a:spcAft>
                <a:spcPts val="1200"/>
              </a:spcAft>
            </a:pPr>
            <a:r>
              <a:rPr lang="en-US" altLang="zh-CN" b="1" dirty="0" smtClean="0">
                <a:latin typeface="微软雅黑" pitchFamily="34" charset="-122"/>
                <a:ea typeface="微软雅黑" pitchFamily="34" charset="-122"/>
              </a:rPr>
              <a:t>CAPSS</a:t>
            </a:r>
            <a:r>
              <a:rPr lang="en-US" altLang="zh-CN" b="1" dirty="0" smtClean="0">
                <a:solidFill>
                  <a:prstClr val="black"/>
                </a:solidFill>
                <a:latin typeface="微软雅黑" pitchFamily="34" charset="-122"/>
                <a:ea typeface="微软雅黑" pitchFamily="34" charset="-122"/>
                <a:cs typeface="Times New Roman" panose="02020603050405020304" pitchFamily="18" charset="0"/>
              </a:rPr>
              <a:t> II</a:t>
            </a:r>
            <a:r>
              <a:rPr lang="zh-CN" altLang="en-US" b="1" dirty="0" smtClean="0">
                <a:solidFill>
                  <a:prstClr val="black"/>
                </a:solidFill>
                <a:latin typeface="微软雅黑" pitchFamily="34" charset="-122"/>
                <a:ea typeface="微软雅黑" pitchFamily="34" charset="-122"/>
                <a:cs typeface="Times New Roman" panose="02020603050405020304" pitchFamily="18" charset="0"/>
              </a:rPr>
              <a:t>工作模式</a:t>
            </a:r>
            <a:endParaRPr lang="en-US" altLang="zh-CN" b="1" dirty="0" smtClean="0">
              <a:solidFill>
                <a:prstClr val="black"/>
              </a:solidFill>
              <a:latin typeface="微软雅黑" pitchFamily="34" charset="-122"/>
              <a:ea typeface="微软雅黑" pitchFamily="34" charset="-122"/>
              <a:cs typeface="Times New Roman" panose="02020603050405020304" pitchFamily="18" charset="0"/>
            </a:endParaRPr>
          </a:p>
        </p:txBody>
      </p:sp>
      <p:grpSp>
        <p:nvGrpSpPr>
          <p:cNvPr id="58" name="组合 53"/>
          <p:cNvGrpSpPr/>
          <p:nvPr/>
        </p:nvGrpSpPr>
        <p:grpSpPr>
          <a:xfrm>
            <a:off x="5381476" y="1500174"/>
            <a:ext cx="6280819" cy="1652178"/>
            <a:chOff x="528598" y="1928802"/>
            <a:chExt cx="5857916" cy="1877475"/>
          </a:xfrm>
        </p:grpSpPr>
        <p:grpSp>
          <p:nvGrpSpPr>
            <p:cNvPr id="59" name="组合 53"/>
            <p:cNvGrpSpPr/>
            <p:nvPr/>
          </p:nvGrpSpPr>
          <p:grpSpPr>
            <a:xfrm>
              <a:off x="1528730" y="1928802"/>
              <a:ext cx="1571636" cy="642942"/>
              <a:chOff x="7315208" y="1714488"/>
              <a:chExt cx="1571636" cy="1500198"/>
            </a:xfrm>
          </p:grpSpPr>
          <p:sp>
            <p:nvSpPr>
              <p:cNvPr id="92" name="矩形 91"/>
              <p:cNvSpPr/>
              <p:nvPr/>
            </p:nvSpPr>
            <p:spPr>
              <a:xfrm>
                <a:off x="7315208" y="1714488"/>
                <a:ext cx="1571636" cy="1500198"/>
              </a:xfrm>
              <a:prstGeom prst="rect">
                <a:avLst/>
              </a:prstGeom>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矩形 92"/>
              <p:cNvSpPr/>
              <p:nvPr/>
            </p:nvSpPr>
            <p:spPr>
              <a:xfrm>
                <a:off x="7364237" y="2089539"/>
                <a:ext cx="1471600" cy="979289"/>
              </a:xfrm>
              <a:prstGeom prst="rect">
                <a:avLst/>
              </a:prstGeom>
            </p:spPr>
            <p:txBody>
              <a:bodyPr wrap="none">
                <a:spAutoFit/>
              </a:bodyPr>
              <a:lstStyle/>
              <a:p>
                <a:pPr algn="ctr"/>
                <a:r>
                  <a:rPr lang="zh-CN" altLang="en-US" b="1" dirty="0" smtClean="0">
                    <a:solidFill>
                      <a:schemeClr val="bg1"/>
                    </a:solidFill>
                  </a:rPr>
                  <a:t>航空公司数据</a:t>
                </a:r>
                <a:endParaRPr lang="zh-CN" altLang="en-US" b="1" dirty="0">
                  <a:solidFill>
                    <a:schemeClr val="bg1"/>
                  </a:solidFill>
                </a:endParaRPr>
              </a:p>
            </p:txBody>
          </p:sp>
        </p:grpSp>
        <p:grpSp>
          <p:nvGrpSpPr>
            <p:cNvPr id="60" name="组合 51"/>
            <p:cNvGrpSpPr/>
            <p:nvPr/>
          </p:nvGrpSpPr>
          <p:grpSpPr>
            <a:xfrm>
              <a:off x="3671870" y="1928802"/>
              <a:ext cx="1571636" cy="642942"/>
              <a:chOff x="9458348" y="1714488"/>
              <a:chExt cx="1571636" cy="1500198"/>
            </a:xfrm>
          </p:grpSpPr>
          <p:sp>
            <p:nvSpPr>
              <p:cNvPr id="90" name="矩形 89"/>
              <p:cNvSpPr/>
              <p:nvPr/>
            </p:nvSpPr>
            <p:spPr>
              <a:xfrm>
                <a:off x="9458348" y="1714488"/>
                <a:ext cx="1571636" cy="1500198"/>
              </a:xfrm>
              <a:prstGeom prst="rect">
                <a:avLst/>
              </a:prstGeom>
              <a:solidFill>
                <a:srgbClr val="00B050"/>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矩形 90"/>
              <p:cNvSpPr/>
              <p:nvPr/>
            </p:nvSpPr>
            <p:spPr>
              <a:xfrm>
                <a:off x="9507378" y="2089539"/>
                <a:ext cx="1471600" cy="979289"/>
              </a:xfrm>
              <a:prstGeom prst="rect">
                <a:avLst/>
              </a:prstGeom>
            </p:spPr>
            <p:txBody>
              <a:bodyPr wrap="none">
                <a:spAutoFit/>
              </a:bodyPr>
              <a:lstStyle/>
              <a:p>
                <a:pPr algn="ctr"/>
                <a:r>
                  <a:rPr lang="zh-CN" altLang="en-US" b="1" dirty="0" smtClean="0">
                    <a:solidFill>
                      <a:schemeClr val="bg1"/>
                    </a:solidFill>
                  </a:rPr>
                  <a:t>商业数据服务</a:t>
                </a:r>
                <a:endParaRPr lang="zh-CN" altLang="en-US" b="1" dirty="0">
                  <a:solidFill>
                    <a:schemeClr val="bg1"/>
                  </a:solidFill>
                </a:endParaRPr>
              </a:p>
            </p:txBody>
          </p:sp>
        </p:grpSp>
        <p:grpSp>
          <p:nvGrpSpPr>
            <p:cNvPr id="61" name="组合 48"/>
            <p:cNvGrpSpPr/>
            <p:nvPr/>
          </p:nvGrpSpPr>
          <p:grpSpPr>
            <a:xfrm>
              <a:off x="4814878" y="3071810"/>
              <a:ext cx="1571636" cy="642942"/>
              <a:chOff x="10601356" y="4357694"/>
              <a:chExt cx="1571636" cy="1500198"/>
            </a:xfrm>
          </p:grpSpPr>
          <p:sp>
            <p:nvSpPr>
              <p:cNvPr id="88" name="矩形 87"/>
              <p:cNvSpPr/>
              <p:nvPr/>
            </p:nvSpPr>
            <p:spPr>
              <a:xfrm>
                <a:off x="10601356" y="4357694"/>
                <a:ext cx="1571636" cy="1500198"/>
              </a:xfrm>
              <a:prstGeom prst="rect">
                <a:avLst/>
              </a:prstGeom>
              <a:solidFill>
                <a:schemeClr val="bg2">
                  <a:lumMod val="5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9" name="矩形 88"/>
              <p:cNvSpPr/>
              <p:nvPr/>
            </p:nvSpPr>
            <p:spPr>
              <a:xfrm>
                <a:off x="10881788" y="4691072"/>
                <a:ext cx="1039372" cy="979289"/>
              </a:xfrm>
              <a:prstGeom prst="rect">
                <a:avLst/>
              </a:prstGeom>
            </p:spPr>
            <p:txBody>
              <a:bodyPr wrap="none">
                <a:spAutoFit/>
              </a:bodyPr>
              <a:lstStyle/>
              <a:p>
                <a:pPr algn="ctr"/>
                <a:r>
                  <a:rPr lang="zh-CN" altLang="en-US" b="1" dirty="0" smtClean="0"/>
                  <a:t>机场执行</a:t>
                </a:r>
                <a:endParaRPr lang="zh-CN" altLang="en-US" b="1" dirty="0"/>
              </a:p>
            </p:txBody>
          </p:sp>
        </p:grpSp>
        <p:grpSp>
          <p:nvGrpSpPr>
            <p:cNvPr id="63" name="组合 50"/>
            <p:cNvGrpSpPr/>
            <p:nvPr/>
          </p:nvGrpSpPr>
          <p:grpSpPr>
            <a:xfrm>
              <a:off x="528598" y="3071810"/>
              <a:ext cx="1571636" cy="734467"/>
              <a:chOff x="6315076" y="4357694"/>
              <a:chExt cx="1571636" cy="1713756"/>
            </a:xfrm>
          </p:grpSpPr>
          <p:sp>
            <p:nvSpPr>
              <p:cNvPr id="85" name="矩形 84"/>
              <p:cNvSpPr/>
              <p:nvPr/>
            </p:nvSpPr>
            <p:spPr>
              <a:xfrm>
                <a:off x="6315076" y="4357694"/>
                <a:ext cx="1571636" cy="1500198"/>
              </a:xfrm>
              <a:prstGeom prst="rect">
                <a:avLst/>
              </a:prstGeom>
              <a:solidFill>
                <a:srgbClr val="FFFF00"/>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矩形 86"/>
              <p:cNvSpPr/>
              <p:nvPr/>
            </p:nvSpPr>
            <p:spPr>
              <a:xfrm>
                <a:off x="6513772" y="4357694"/>
                <a:ext cx="1256158" cy="1713756"/>
              </a:xfrm>
              <a:prstGeom prst="rect">
                <a:avLst/>
              </a:prstGeom>
            </p:spPr>
            <p:txBody>
              <a:bodyPr wrap="none">
                <a:spAutoFit/>
              </a:bodyPr>
              <a:lstStyle/>
              <a:p>
                <a:pPr algn="ctr"/>
                <a:r>
                  <a:rPr lang="zh-CN" altLang="en-US" b="1" dirty="0" smtClean="0"/>
                  <a:t>政府</a:t>
                </a:r>
                <a:endParaRPr lang="en-US" altLang="zh-CN" b="1" dirty="0" smtClean="0"/>
              </a:p>
              <a:p>
                <a:pPr algn="ctr"/>
                <a:r>
                  <a:rPr lang="zh-CN" altLang="en-US" b="1" dirty="0" smtClean="0"/>
                  <a:t>秘密数据库</a:t>
                </a:r>
                <a:endParaRPr lang="zh-CN" altLang="en-US" b="1" dirty="0"/>
              </a:p>
            </p:txBody>
          </p:sp>
        </p:grpSp>
        <p:grpSp>
          <p:nvGrpSpPr>
            <p:cNvPr id="65" name="组合 49"/>
            <p:cNvGrpSpPr/>
            <p:nvPr/>
          </p:nvGrpSpPr>
          <p:grpSpPr>
            <a:xfrm>
              <a:off x="2671738" y="3071810"/>
              <a:ext cx="1571636" cy="642942"/>
              <a:chOff x="8458216" y="4357694"/>
              <a:chExt cx="1571636" cy="1500198"/>
            </a:xfrm>
          </p:grpSpPr>
          <p:sp>
            <p:nvSpPr>
              <p:cNvPr id="83" name="矩形 82"/>
              <p:cNvSpPr/>
              <p:nvPr/>
            </p:nvSpPr>
            <p:spPr>
              <a:xfrm>
                <a:off x="8458216" y="4357694"/>
                <a:ext cx="1571636" cy="1500198"/>
              </a:xfrm>
              <a:prstGeom prst="rect">
                <a:avLst/>
              </a:prstGeom>
              <a:solidFill>
                <a:schemeClr val="accent2">
                  <a:lumMod val="75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矩形 83"/>
              <p:cNvSpPr/>
              <p:nvPr/>
            </p:nvSpPr>
            <p:spPr>
              <a:xfrm>
                <a:off x="8709437" y="4691072"/>
                <a:ext cx="1100669" cy="979289"/>
              </a:xfrm>
              <a:prstGeom prst="rect">
                <a:avLst/>
              </a:prstGeom>
            </p:spPr>
            <p:txBody>
              <a:bodyPr wrap="none">
                <a:spAutoFit/>
              </a:bodyPr>
              <a:lstStyle/>
              <a:p>
                <a:pPr algn="ctr"/>
                <a:r>
                  <a:rPr lang="en-US" altLang="zh-CN" b="1"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CAPPS II</a:t>
                </a:r>
              </a:p>
            </p:txBody>
          </p:sp>
        </p:grpSp>
        <p:cxnSp>
          <p:nvCxnSpPr>
            <p:cNvPr id="66" name="直接箭头连接符 65"/>
            <p:cNvCxnSpPr>
              <a:endCxn id="83" idx="0"/>
            </p:cNvCxnSpPr>
            <p:nvPr/>
          </p:nvCxnSpPr>
          <p:spPr>
            <a:xfrm>
              <a:off x="2314548" y="2571744"/>
              <a:ext cx="1143008" cy="5000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7" name="直接连接符 66"/>
            <p:cNvCxnSpPr>
              <a:stCxn id="83" idx="0"/>
            </p:cNvCxnSpPr>
            <p:nvPr/>
          </p:nvCxnSpPr>
          <p:spPr>
            <a:xfrm rot="5400000" flipH="1" flipV="1">
              <a:off x="3707589" y="2321711"/>
              <a:ext cx="500066" cy="1000132"/>
            </a:xfrm>
            <a:prstGeom prst="line">
              <a:avLst/>
            </a:prstGeom>
          </p:spPr>
          <p:style>
            <a:lnRef idx="3">
              <a:schemeClr val="dk1"/>
            </a:lnRef>
            <a:fillRef idx="0">
              <a:schemeClr val="dk1"/>
            </a:fillRef>
            <a:effectRef idx="2">
              <a:schemeClr val="dk1"/>
            </a:effectRef>
            <a:fontRef idx="minor">
              <a:schemeClr val="tx1"/>
            </a:fontRef>
          </p:style>
        </p:cxnSp>
        <p:cxnSp>
          <p:nvCxnSpPr>
            <p:cNvPr id="68" name="直接箭头连接符 67"/>
            <p:cNvCxnSpPr/>
            <p:nvPr/>
          </p:nvCxnSpPr>
          <p:spPr>
            <a:xfrm rot="5400000">
              <a:off x="3957622" y="2571744"/>
              <a:ext cx="500066" cy="50006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69" name="直接连接符 68"/>
            <p:cNvCxnSpPr/>
            <p:nvPr/>
          </p:nvCxnSpPr>
          <p:spPr>
            <a:xfrm flipV="1">
              <a:off x="2098259" y="3143248"/>
              <a:ext cx="502041" cy="243962"/>
            </a:xfrm>
            <a:prstGeom prst="line">
              <a:avLst/>
            </a:prstGeom>
          </p:spPr>
          <p:style>
            <a:lnRef idx="3">
              <a:schemeClr val="dk1"/>
            </a:lnRef>
            <a:fillRef idx="0">
              <a:schemeClr val="dk1"/>
            </a:fillRef>
            <a:effectRef idx="2">
              <a:schemeClr val="dk1"/>
            </a:effectRef>
            <a:fontRef idx="minor">
              <a:schemeClr val="tx1"/>
            </a:fontRef>
          </p:style>
        </p:cxnSp>
        <p:cxnSp>
          <p:nvCxnSpPr>
            <p:cNvPr id="70" name="直接箭头连接符 69"/>
            <p:cNvCxnSpPr/>
            <p:nvPr/>
          </p:nvCxnSpPr>
          <p:spPr>
            <a:xfrm>
              <a:off x="2098259" y="3387210"/>
              <a:ext cx="573479" cy="25610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2" name="直接箭头连接符 71"/>
            <p:cNvCxnSpPr/>
            <p:nvPr/>
          </p:nvCxnSpPr>
          <p:spPr>
            <a:xfrm flipV="1">
              <a:off x="4241399" y="3399352"/>
              <a:ext cx="573479" cy="1214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74" name="矩形 73"/>
            <p:cNvSpPr/>
            <p:nvPr/>
          </p:nvSpPr>
          <p:spPr>
            <a:xfrm>
              <a:off x="2814614" y="2571744"/>
              <a:ext cx="305294" cy="419695"/>
            </a:xfrm>
            <a:prstGeom prst="rect">
              <a:avLst/>
            </a:prstGeom>
          </p:spPr>
          <p:txBody>
            <a:bodyPr wrap="none">
              <a:spAutoFit/>
            </a:bodyPr>
            <a:lstStyle/>
            <a:p>
              <a:r>
                <a:rPr lang="en-US" altLang="zh-CN" b="1" dirty="0" smtClean="0">
                  <a:latin typeface="微软雅黑" pitchFamily="34" charset="-122"/>
                  <a:ea typeface="微软雅黑" pitchFamily="34" charset="-122"/>
                </a:rPr>
                <a:t>1</a:t>
              </a:r>
              <a:endParaRPr lang="zh-CN" altLang="en-US" b="1" dirty="0"/>
            </a:p>
          </p:txBody>
        </p:sp>
        <p:sp>
          <p:nvSpPr>
            <p:cNvPr id="76" name="矩形 75"/>
            <p:cNvSpPr/>
            <p:nvPr/>
          </p:nvSpPr>
          <p:spPr>
            <a:xfrm>
              <a:off x="3528994" y="2571744"/>
              <a:ext cx="305294" cy="419695"/>
            </a:xfrm>
            <a:prstGeom prst="rect">
              <a:avLst/>
            </a:prstGeom>
          </p:spPr>
          <p:txBody>
            <a:bodyPr wrap="none">
              <a:spAutoFit/>
            </a:bodyPr>
            <a:lstStyle/>
            <a:p>
              <a:r>
                <a:rPr lang="en-US" altLang="zh-CN" b="1" dirty="0" smtClean="0">
                  <a:latin typeface="微软雅黑" pitchFamily="34" charset="-122"/>
                  <a:ea typeface="微软雅黑" pitchFamily="34" charset="-122"/>
                </a:rPr>
                <a:t>2</a:t>
              </a:r>
              <a:endParaRPr lang="zh-CN" altLang="en-US" b="1" dirty="0"/>
            </a:p>
          </p:txBody>
        </p:sp>
        <p:sp>
          <p:nvSpPr>
            <p:cNvPr id="77" name="矩形 76"/>
            <p:cNvSpPr/>
            <p:nvPr/>
          </p:nvSpPr>
          <p:spPr>
            <a:xfrm>
              <a:off x="4314812" y="3071810"/>
              <a:ext cx="305294" cy="419695"/>
            </a:xfrm>
            <a:prstGeom prst="rect">
              <a:avLst/>
            </a:prstGeom>
          </p:spPr>
          <p:txBody>
            <a:bodyPr wrap="none">
              <a:spAutoFit/>
            </a:bodyPr>
            <a:lstStyle/>
            <a:p>
              <a:r>
                <a:rPr lang="en-US" altLang="zh-CN" b="1" dirty="0" smtClean="0">
                  <a:latin typeface="微软雅黑" pitchFamily="34" charset="-122"/>
                  <a:ea typeface="微软雅黑" pitchFamily="34" charset="-122"/>
                </a:rPr>
                <a:t>4</a:t>
              </a:r>
              <a:endParaRPr lang="zh-CN" altLang="en-US" b="1" dirty="0"/>
            </a:p>
          </p:txBody>
        </p:sp>
        <p:sp>
          <p:nvSpPr>
            <p:cNvPr id="82" name="矩形 81"/>
            <p:cNvSpPr/>
            <p:nvPr/>
          </p:nvSpPr>
          <p:spPr>
            <a:xfrm>
              <a:off x="2272966" y="3214686"/>
              <a:ext cx="305294" cy="419695"/>
            </a:xfrm>
            <a:prstGeom prst="rect">
              <a:avLst/>
            </a:prstGeom>
          </p:spPr>
          <p:txBody>
            <a:bodyPr wrap="none">
              <a:spAutoFit/>
            </a:bodyPr>
            <a:lstStyle/>
            <a:p>
              <a:r>
                <a:rPr lang="en-US" altLang="zh-CN" b="1" dirty="0" smtClean="0">
                  <a:latin typeface="微软雅黑" pitchFamily="34" charset="-122"/>
                  <a:ea typeface="微软雅黑" pitchFamily="34" charset="-122"/>
                </a:rPr>
                <a:t>3</a:t>
              </a:r>
              <a:endParaRPr lang="zh-CN" altLang="en-US" b="1" dirty="0"/>
            </a:p>
          </p:txBody>
        </p:sp>
      </p:grpSp>
      <p:sp>
        <p:nvSpPr>
          <p:cNvPr id="94" name="矩形 93"/>
          <p:cNvSpPr/>
          <p:nvPr/>
        </p:nvSpPr>
        <p:spPr>
          <a:xfrm>
            <a:off x="5375126" y="3357562"/>
            <a:ext cx="6352192" cy="3154710"/>
          </a:xfrm>
          <a:prstGeom prst="rect">
            <a:avLst/>
          </a:prstGeom>
        </p:spPr>
        <p:txBody>
          <a:bodyPr wrap="square">
            <a:spAutoFit/>
          </a:bodyPr>
          <a:lstStyle/>
          <a:p>
            <a:pPr marL="342900" indent="-342900" algn="just">
              <a:spcAft>
                <a:spcPts val="600"/>
              </a:spcAft>
              <a:buClr>
                <a:srgbClr val="C00000"/>
              </a:buClr>
              <a:buFont typeface="+mj-ea"/>
              <a:buAutoNum type="circleNumDbPlain"/>
            </a:pPr>
            <a:r>
              <a:rPr lang="en-US" altLang="zh-CN" b="1" dirty="0" smtClean="0">
                <a:latin typeface="微软雅黑" pitchFamily="34" charset="-122"/>
                <a:ea typeface="微软雅黑" pitchFamily="34" charset="-122"/>
              </a:rPr>
              <a:t>4</a:t>
            </a:r>
            <a:r>
              <a:rPr lang="zh-CN" altLang="en-US" b="1" dirty="0">
                <a:latin typeface="微软雅黑" pitchFamily="34" charset="-122"/>
                <a:ea typeface="微软雅黑" pitchFamily="34" charset="-122"/>
              </a:rPr>
              <a:t>类</a:t>
            </a:r>
            <a:r>
              <a:rPr lang="zh-CN" altLang="en-US" b="1" dirty="0" smtClean="0">
                <a:latin typeface="微软雅黑" pitchFamily="34" charset="-122"/>
                <a:ea typeface="微软雅黑" pitchFamily="34" charset="-122"/>
              </a:rPr>
              <a:t>信息收集。</a:t>
            </a:r>
            <a:r>
              <a:rPr lang="zh-CN" altLang="en-US" dirty="0" smtClean="0">
                <a:latin typeface="微软雅黑" pitchFamily="34" charset="-122"/>
                <a:ea typeface="微软雅黑" pitchFamily="34" charset="-122"/>
              </a:rPr>
              <a:t>包括姓名、地址、电话、出生日期，也可能包括旅行记录、及其他敏感信息</a:t>
            </a:r>
            <a:endParaRPr lang="en-US" altLang="zh-CN" dirty="0" smtClean="0">
              <a:latin typeface="微软雅黑" pitchFamily="34" charset="-122"/>
              <a:ea typeface="微软雅黑" pitchFamily="34" charset="-122"/>
            </a:endParaRPr>
          </a:p>
          <a:p>
            <a:pPr marL="342900" indent="-342900" algn="just">
              <a:spcAft>
                <a:spcPts val="600"/>
              </a:spcAft>
              <a:buClr>
                <a:srgbClr val="C00000"/>
              </a:buClr>
              <a:buFont typeface="+mj-ea"/>
              <a:buAutoNum type="circleNumDbPlain"/>
            </a:pPr>
            <a:r>
              <a:rPr lang="zh-CN" altLang="en-US" b="1" dirty="0" smtClean="0">
                <a:latin typeface="微软雅黑" pitchFamily="34" charset="-122"/>
                <a:ea typeface="微软雅黑" pitchFamily="34" charset="-122"/>
              </a:rPr>
              <a:t>身份验证</a:t>
            </a:r>
            <a:r>
              <a:rPr lang="zh-CN" altLang="en-US" dirty="0" smtClean="0">
                <a:latin typeface="微软雅黑" pitchFamily="34" charset="-122"/>
                <a:ea typeface="微软雅黑" pitchFamily="34" charset="-122"/>
              </a:rPr>
              <a:t>。将信息发至商业数据服务中验证乘客身份。注意，</a:t>
            </a:r>
            <a:r>
              <a:rPr lang="zh-CN" altLang="en-US" b="1" dirty="0" smtClean="0">
                <a:solidFill>
                  <a:srgbClr val="FF0000"/>
                </a:solidFill>
                <a:latin typeface="微软雅黑" pitchFamily="34" charset="-122"/>
                <a:ea typeface="微软雅黑" pitchFamily="34" charset="-122"/>
              </a:rPr>
              <a:t>无法验证由于年龄、低收入、或者其他因素导致没有相关记录的乘客</a:t>
            </a:r>
            <a:endParaRPr lang="en-US" altLang="zh-CN" b="1" dirty="0" smtClean="0">
              <a:solidFill>
                <a:srgbClr val="FF0000"/>
              </a:solidFill>
              <a:latin typeface="微软雅黑" pitchFamily="34" charset="-122"/>
              <a:ea typeface="微软雅黑" pitchFamily="34" charset="-122"/>
            </a:endParaRPr>
          </a:p>
          <a:p>
            <a:pPr marL="342900" indent="-342900" algn="just">
              <a:spcAft>
                <a:spcPts val="600"/>
              </a:spcAft>
              <a:buClr>
                <a:srgbClr val="C00000"/>
              </a:buClr>
              <a:buFont typeface="+mj-ea"/>
              <a:buAutoNum type="circleNumDbPlain"/>
            </a:pPr>
            <a:r>
              <a:rPr lang="zh-CN" altLang="en-US" b="1" dirty="0" smtClean="0">
                <a:latin typeface="微软雅黑" pitchFamily="34" charset="-122"/>
                <a:ea typeface="微软雅黑" pitchFamily="34" charset="-122"/>
              </a:rPr>
              <a:t>风险评估打分</a:t>
            </a:r>
            <a:r>
              <a:rPr lang="zh-CN" altLang="en-US" dirty="0" smtClean="0">
                <a:latin typeface="微软雅黑" pitchFamily="34" charset="-122"/>
                <a:ea typeface="微软雅黑" pitchFamily="34" charset="-122"/>
              </a:rPr>
              <a:t>。打分规则涉及未知秘密执法、情报、或其他政府数据库。打分结果可为低、高或未知</a:t>
            </a:r>
            <a:endParaRPr lang="en-US" altLang="zh-CN" dirty="0" smtClean="0">
              <a:latin typeface="微软雅黑" pitchFamily="34" charset="-122"/>
              <a:ea typeface="微软雅黑" pitchFamily="34" charset="-122"/>
            </a:endParaRPr>
          </a:p>
          <a:p>
            <a:pPr marL="342900" indent="-342900" algn="just">
              <a:spcAft>
                <a:spcPts val="600"/>
              </a:spcAft>
              <a:buClr>
                <a:srgbClr val="C00000"/>
              </a:buClr>
              <a:buFont typeface="+mj-ea"/>
              <a:buAutoNum type="circleNumDbPlain"/>
            </a:pPr>
            <a:r>
              <a:rPr lang="zh-CN" altLang="en-US" b="1" dirty="0" smtClean="0">
                <a:latin typeface="微软雅黑" pitchFamily="34" charset="-122"/>
                <a:ea typeface="微软雅黑" pitchFamily="34" charset="-122"/>
              </a:rPr>
              <a:t>机场执行</a:t>
            </a:r>
            <a:r>
              <a:rPr lang="zh-CN" altLang="en-US" dirty="0" smtClean="0">
                <a:latin typeface="微软雅黑" pitchFamily="34" charset="-122"/>
                <a:ea typeface="微软雅黑" pitchFamily="34" charset="-122"/>
              </a:rPr>
              <a:t>。将风险评估打分转发机场安全部门，机场据此执行不同安检程序：</a:t>
            </a:r>
            <a:r>
              <a:rPr lang="zh-CN" altLang="en-US" b="1" dirty="0" smtClean="0">
                <a:solidFill>
                  <a:srgbClr val="007434"/>
                </a:solidFill>
                <a:latin typeface="微软雅黑" pitchFamily="34" charset="-122"/>
                <a:ea typeface="微软雅黑" pitchFamily="34" charset="-122"/>
              </a:rPr>
              <a:t>低分（绿）</a:t>
            </a:r>
            <a:r>
              <a:rPr lang="zh-CN" altLang="en-US" dirty="0" smtClean="0">
                <a:latin typeface="微软雅黑" pitchFamily="34" charset="-122"/>
                <a:ea typeface="微软雅黑" pitchFamily="34" charset="-122"/>
              </a:rPr>
              <a:t>接受普通机场检查，</a:t>
            </a:r>
            <a:r>
              <a:rPr lang="zh-CN" altLang="en-US" sz="2000" b="1" dirty="0" smtClean="0">
                <a:solidFill>
                  <a:srgbClr val="FFC000"/>
                </a:solidFill>
                <a:latin typeface="微软雅黑" pitchFamily="34" charset="-122"/>
                <a:ea typeface="微软雅黑" pitchFamily="34" charset="-122"/>
              </a:rPr>
              <a:t>未知分（黄）</a:t>
            </a:r>
            <a:r>
              <a:rPr lang="zh-CN" altLang="en-US" dirty="0" smtClean="0">
                <a:latin typeface="微软雅黑" pitchFamily="34" charset="-122"/>
                <a:ea typeface="微软雅黑" pitchFamily="34" charset="-122"/>
              </a:rPr>
              <a:t>接受严格机场审查</a:t>
            </a:r>
            <a:r>
              <a:rPr lang="zh-CN" altLang="en-US" b="1" dirty="0" smtClean="0">
                <a:solidFill>
                  <a:srgbClr val="FF0000"/>
                </a:solidFill>
                <a:latin typeface="微软雅黑" pitchFamily="34" charset="-122"/>
                <a:ea typeface="微软雅黑" pitchFamily="34" charset="-122"/>
              </a:rPr>
              <a:t>，高分（红）</a:t>
            </a:r>
            <a:r>
              <a:rPr lang="zh-CN" altLang="en-US" dirty="0" smtClean="0">
                <a:latin typeface="微软雅黑" pitchFamily="34" charset="-122"/>
                <a:ea typeface="微软雅黑" pitchFamily="34" charset="-122"/>
              </a:rPr>
              <a:t>将被禁止航行</a:t>
            </a:r>
            <a:endParaRPr lang="en-US" altLang="zh-CN" dirty="0" smtClean="0">
              <a:latin typeface="微软雅黑" pitchFamily="34" charset="-122"/>
              <a:ea typeface="微软雅黑" pitchFamily="34" charset="-122"/>
            </a:endParaRPr>
          </a:p>
        </p:txBody>
      </p:sp>
      <p:sp>
        <p:nvSpPr>
          <p:cNvPr id="32"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计算机辅助下的预审旅客系统</a:t>
            </a:r>
            <a:r>
              <a:rPr lang="en-US" altLang="zh-CN" sz="3200" dirty="0">
                <a:solidFill>
                  <a:schemeClr val="bg1"/>
                </a:solidFill>
                <a:latin typeface="微软雅黑" panose="020B0503020204020204" pitchFamily="34" charset="-122"/>
                <a:ea typeface="微软雅黑" panose="020B0503020204020204" pitchFamily="34" charset="-122"/>
              </a:rPr>
              <a:t>II</a:t>
            </a:r>
          </a:p>
        </p:txBody>
      </p:sp>
    </p:spTree>
    <p:extLst>
      <p:ext uri="{BB962C8B-B14F-4D97-AF65-F5344CB8AC3E}">
        <p14:creationId xmlns:p14="http://schemas.microsoft.com/office/powerpoint/2010/main" val="17403018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78582" y="716540"/>
            <a:ext cx="10896524" cy="1169551"/>
          </a:xfrm>
          <a:prstGeom prst="rect">
            <a:avLst/>
          </a:prstGeom>
        </p:spPr>
        <p:txBody>
          <a:bodyPr wrap="square">
            <a:spAutoFit/>
          </a:bodyPr>
          <a:lstStyle/>
          <a:p>
            <a:pPr algn="just" fontAlgn="base">
              <a:lnSpc>
                <a:spcPts val="2800"/>
              </a:lnSpc>
              <a:spcBef>
                <a:spcPct val="0"/>
              </a:spcBef>
              <a:spcAft>
                <a:spcPct val="0"/>
              </a:spcAft>
            </a:pPr>
            <a:r>
              <a:rPr lang="zh-CN" altLang="en-US" sz="2000" dirty="0" smtClean="0">
                <a:solidFill>
                  <a:prstClr val="black"/>
                </a:solidFill>
                <a:latin typeface="微软雅黑" pitchFamily="34" charset="-122"/>
                <a:ea typeface="微软雅黑" pitchFamily="34" charset="-122"/>
              </a:rPr>
              <a:t>       美国国土安全部和司法部资助了</a:t>
            </a:r>
            <a:r>
              <a:rPr lang="zh-CN" altLang="zh-CN" sz="2000" b="1" dirty="0" smtClean="0">
                <a:solidFill>
                  <a:srgbClr val="C00000"/>
                </a:solidFill>
                <a:latin typeface="微软雅黑" pitchFamily="34" charset="-122"/>
                <a:ea typeface="微软雅黑" pitchFamily="34" charset="-122"/>
              </a:rPr>
              <a:t>反</a:t>
            </a:r>
            <a:r>
              <a:rPr lang="zh-CN" altLang="zh-CN" sz="2000" b="1" dirty="0">
                <a:solidFill>
                  <a:srgbClr val="C00000"/>
                </a:solidFill>
                <a:latin typeface="微软雅黑" pitchFamily="34" charset="-122"/>
                <a:ea typeface="微软雅黑" pitchFamily="34" charset="-122"/>
              </a:rPr>
              <a:t>恐信息交流项目</a:t>
            </a:r>
            <a:r>
              <a:rPr lang="zh-CN" altLang="en-US" sz="2000" b="1" dirty="0">
                <a:solidFill>
                  <a:prstClr val="black"/>
                </a:solidFill>
                <a:latin typeface="微软雅黑" pitchFamily="34" charset="-122"/>
                <a:ea typeface="微软雅黑" pitchFamily="34" charset="-122"/>
              </a:rPr>
              <a:t>（</a:t>
            </a:r>
            <a:r>
              <a:rPr lang="en-US" altLang="zh-CN" sz="2000" dirty="0">
                <a:solidFill>
                  <a:prstClr val="black"/>
                </a:solidFill>
                <a:latin typeface="微软雅黑" pitchFamily="34" charset="-122"/>
                <a:ea typeface="微软雅黑" pitchFamily="34" charset="-122"/>
              </a:rPr>
              <a:t>Multistate </a:t>
            </a:r>
            <a:r>
              <a:rPr lang="en-US" altLang="zh-CN" sz="2000" dirty="0" smtClean="0">
                <a:solidFill>
                  <a:prstClr val="black"/>
                </a:solidFill>
                <a:latin typeface="微软雅黑" pitchFamily="34" charset="-122"/>
                <a:ea typeface="微软雅黑" pitchFamily="34" charset="-122"/>
              </a:rPr>
              <a:t>Anti-Terrorism </a:t>
            </a:r>
            <a:r>
              <a:rPr lang="en-US" altLang="zh-CN" sz="2000" dirty="0">
                <a:solidFill>
                  <a:prstClr val="black"/>
                </a:solidFill>
                <a:latin typeface="微软雅黑" pitchFamily="34" charset="-122"/>
                <a:ea typeface="微软雅黑" pitchFamily="34" charset="-122"/>
              </a:rPr>
              <a:t>Information Exchange</a:t>
            </a:r>
            <a:r>
              <a:rPr lang="zh-CN" altLang="en-US" sz="2000" dirty="0" smtClean="0">
                <a:solidFill>
                  <a:prstClr val="black"/>
                </a:solidFill>
                <a:latin typeface="微软雅黑" pitchFamily="34" charset="-122"/>
                <a:ea typeface="微软雅黑" pitchFamily="34" charset="-122"/>
              </a:rPr>
              <a:t>，</a:t>
            </a:r>
            <a:r>
              <a:rPr lang="en-US" altLang="zh-CN" sz="2000" dirty="0" smtClean="0">
                <a:solidFill>
                  <a:prstClr val="black"/>
                </a:solidFill>
                <a:latin typeface="微软雅黑" pitchFamily="34" charset="-122"/>
                <a:ea typeface="微软雅黑" pitchFamily="34" charset="-122"/>
              </a:rPr>
              <a:t>MATRIX</a:t>
            </a:r>
            <a:r>
              <a:rPr lang="zh-CN" altLang="en-US" sz="2000" dirty="0" smtClean="0">
                <a:solidFill>
                  <a:prstClr val="black"/>
                </a:solidFill>
                <a:latin typeface="微软雅黑" pitchFamily="34" charset="-122"/>
                <a:ea typeface="微软雅黑" pitchFamily="34" charset="-122"/>
              </a:rPr>
              <a:t>）。该项目由</a:t>
            </a:r>
            <a:r>
              <a:rPr lang="zh-CN" altLang="en-US" sz="2000" dirty="0">
                <a:solidFill>
                  <a:prstClr val="black"/>
                </a:solidFill>
                <a:latin typeface="微软雅黑" pitchFamily="34" charset="-122"/>
                <a:ea typeface="微软雅黑" pitchFamily="34" charset="-122"/>
              </a:rPr>
              <a:t>美国佛罗里达州执法厅、佛罗里达的一个研究所</a:t>
            </a:r>
            <a:r>
              <a:rPr lang="en-US" altLang="zh-CN" sz="2000" dirty="0">
                <a:solidFill>
                  <a:prstClr val="black"/>
                </a:solidFill>
                <a:latin typeface="微软雅黑" pitchFamily="34" charset="-122"/>
                <a:ea typeface="微软雅黑" pitchFamily="34" charset="-122"/>
              </a:rPr>
              <a:t>(IIR)</a:t>
            </a:r>
            <a:r>
              <a:rPr lang="zh-CN" altLang="en-US" sz="2000" dirty="0">
                <a:solidFill>
                  <a:prstClr val="black"/>
                </a:solidFill>
                <a:latin typeface="微软雅黑" pitchFamily="34" charset="-122"/>
                <a:ea typeface="微软雅黑" pitchFamily="34" charset="-122"/>
              </a:rPr>
              <a:t>和一家私营公司</a:t>
            </a:r>
            <a:r>
              <a:rPr lang="en-US" altLang="zh-CN" sz="2000" dirty="0">
                <a:solidFill>
                  <a:prstClr val="black"/>
                </a:solidFill>
                <a:latin typeface="微软雅黑" pitchFamily="34" charset="-122"/>
                <a:ea typeface="微软雅黑" pitchFamily="34" charset="-122"/>
              </a:rPr>
              <a:t>(</a:t>
            </a:r>
            <a:r>
              <a:rPr lang="en-US" altLang="zh-CN" sz="2000" dirty="0" err="1">
                <a:solidFill>
                  <a:prstClr val="black"/>
                </a:solidFill>
                <a:latin typeface="微软雅黑" pitchFamily="34" charset="-122"/>
                <a:ea typeface="微软雅黑" pitchFamily="34" charset="-122"/>
              </a:rPr>
              <a:t>Seisint</a:t>
            </a:r>
            <a:r>
              <a:rPr lang="en-US" altLang="zh-CN" sz="2000" dirty="0">
                <a:solidFill>
                  <a:prstClr val="black"/>
                </a:solidFill>
                <a:latin typeface="微软雅黑" pitchFamily="34" charset="-122"/>
                <a:ea typeface="微软雅黑" pitchFamily="34" charset="-122"/>
              </a:rPr>
              <a:t>)</a:t>
            </a:r>
            <a:r>
              <a:rPr lang="zh-CN" altLang="en-US" sz="2000" dirty="0">
                <a:solidFill>
                  <a:prstClr val="black"/>
                </a:solidFill>
                <a:latin typeface="微软雅黑" pitchFamily="34" charset="-122"/>
                <a:ea typeface="微软雅黑" pitchFamily="34" charset="-122"/>
              </a:rPr>
              <a:t>合作</a:t>
            </a:r>
            <a:r>
              <a:rPr lang="zh-CN" altLang="en-US" sz="2000" dirty="0" smtClean="0">
                <a:solidFill>
                  <a:prstClr val="black"/>
                </a:solidFill>
                <a:latin typeface="微软雅黑" pitchFamily="34" charset="-122"/>
                <a:ea typeface="微软雅黑" pitchFamily="34" charset="-122"/>
              </a:rPr>
              <a:t>实施，旨在迅速获得犯罪分子和恐怖嫌犯资料</a:t>
            </a:r>
            <a:endParaRPr lang="zh-CN" altLang="zh-CN" sz="2000" dirty="0">
              <a:solidFill>
                <a:prstClr val="black"/>
              </a:solidFill>
              <a:latin typeface="微软雅黑" pitchFamily="34" charset="-122"/>
              <a:ea typeface="微软雅黑" pitchFamily="34" charset="-122"/>
            </a:endParaRPr>
          </a:p>
        </p:txBody>
      </p:sp>
      <p:sp>
        <p:nvSpPr>
          <p:cNvPr id="9" name="矩形 8"/>
          <p:cNvSpPr/>
          <p:nvPr/>
        </p:nvSpPr>
        <p:spPr>
          <a:xfrm>
            <a:off x="550590" y="5661248"/>
            <a:ext cx="10729193" cy="923330"/>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fontAlgn="base">
              <a:lnSpc>
                <a:spcPct val="150000"/>
              </a:lnSpc>
              <a:spcBef>
                <a:spcPct val="0"/>
              </a:spcBef>
              <a:spcAft>
                <a:spcPct val="0"/>
              </a:spcAft>
            </a:pPr>
            <a:r>
              <a:rPr lang="zh-CN" altLang="en-US" dirty="0">
                <a:solidFill>
                  <a:prstClr val="white"/>
                </a:solidFill>
                <a:latin typeface="微软雅黑" pitchFamily="34" charset="-122"/>
                <a:ea typeface="微软雅黑" pitchFamily="34" charset="-122"/>
              </a:rPr>
              <a:t>       该</a:t>
            </a:r>
            <a:r>
              <a:rPr lang="zh-CN" altLang="en-US" dirty="0" smtClean="0">
                <a:solidFill>
                  <a:prstClr val="white"/>
                </a:solidFill>
                <a:latin typeface="微软雅黑" pitchFamily="34" charset="-122"/>
                <a:ea typeface="微软雅黑" pitchFamily="34" charset="-122"/>
              </a:rPr>
              <a:t>项目始于</a:t>
            </a:r>
            <a:r>
              <a:rPr lang="en-US" altLang="zh-CN" dirty="0" smtClean="0">
                <a:solidFill>
                  <a:prstClr val="white"/>
                </a:solidFill>
                <a:latin typeface="微软雅黑" pitchFamily="34" charset="-122"/>
                <a:ea typeface="微软雅黑" pitchFamily="34" charset="-122"/>
              </a:rPr>
              <a:t>2002</a:t>
            </a:r>
            <a:r>
              <a:rPr lang="zh-CN" altLang="en-US" dirty="0" smtClean="0">
                <a:solidFill>
                  <a:prstClr val="white"/>
                </a:solidFill>
                <a:latin typeface="微软雅黑" pitchFamily="34" charset="-122"/>
                <a:ea typeface="微软雅黑" pitchFamily="34" charset="-122"/>
              </a:rPr>
              <a:t>年，拥有</a:t>
            </a:r>
            <a:r>
              <a:rPr lang="zh-CN" altLang="en-US" dirty="0">
                <a:solidFill>
                  <a:prstClr val="white"/>
                </a:solidFill>
                <a:latin typeface="微软雅黑" pitchFamily="34" charset="-122"/>
                <a:ea typeface="微软雅黑" pitchFamily="34" charset="-122"/>
              </a:rPr>
              <a:t>从数千个不同渠道获得的大约</a:t>
            </a:r>
            <a:r>
              <a:rPr lang="en-US" altLang="zh-CN" dirty="0">
                <a:solidFill>
                  <a:prstClr val="white"/>
                </a:solidFill>
                <a:latin typeface="微软雅黑" pitchFamily="34" charset="-122"/>
                <a:ea typeface="微软雅黑" pitchFamily="34" charset="-122"/>
              </a:rPr>
              <a:t>39</a:t>
            </a:r>
            <a:r>
              <a:rPr lang="zh-CN" altLang="en-US" dirty="0">
                <a:solidFill>
                  <a:prstClr val="white"/>
                </a:solidFill>
                <a:latin typeface="微软雅黑" pitchFamily="34" charset="-122"/>
                <a:ea typeface="微软雅黑" pitchFamily="34" charset="-122"/>
              </a:rPr>
              <a:t>亿条记录。这些记录包含的信息</a:t>
            </a:r>
            <a:r>
              <a:rPr lang="zh-CN" altLang="en-US" b="1" dirty="0">
                <a:solidFill>
                  <a:srgbClr val="FFFF00"/>
                </a:solidFill>
                <a:latin typeface="微软雅黑" pitchFamily="34" charset="-122"/>
                <a:ea typeface="微软雅黑" pitchFamily="34" charset="-122"/>
              </a:rPr>
              <a:t>涉及财产所有权、破产、专业证书和行业执照、机动车驾照、犯罪历史以及其他各种商务信息</a:t>
            </a:r>
            <a:r>
              <a:rPr lang="zh-CN" altLang="en-US" dirty="0">
                <a:solidFill>
                  <a:prstClr val="white"/>
                </a:solidFill>
                <a:latin typeface="微软雅黑" pitchFamily="34" charset="-122"/>
                <a:ea typeface="微软雅黑" pitchFamily="34" charset="-122"/>
              </a:rPr>
              <a:t>等方面</a:t>
            </a:r>
          </a:p>
        </p:txBody>
      </p:sp>
      <p:pic>
        <p:nvPicPr>
          <p:cNvPr id="12" name="图片 11" descr="matrix.jpg"/>
          <p:cNvPicPr>
            <a:picLocks noChangeAspect="1"/>
          </p:cNvPicPr>
          <p:nvPr/>
        </p:nvPicPr>
        <p:blipFill>
          <a:blip r:embed="rId2"/>
          <a:stretch>
            <a:fillRect/>
          </a:stretch>
        </p:blipFill>
        <p:spPr>
          <a:xfrm>
            <a:off x="599490" y="2000241"/>
            <a:ext cx="3568647" cy="34685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矩形 20"/>
          <p:cNvSpPr/>
          <p:nvPr/>
        </p:nvSpPr>
        <p:spPr>
          <a:xfrm>
            <a:off x="4667747" y="2071679"/>
            <a:ext cx="6637684" cy="3272691"/>
          </a:xfrm>
          <a:prstGeom prst="rect">
            <a:avLst/>
          </a:prstGeom>
        </p:spPr>
        <p:txBody>
          <a:bodyPr wrap="square">
            <a:spAutoFit/>
          </a:bodyPr>
          <a:lstStyle/>
          <a:p>
            <a:pPr fontAlgn="base">
              <a:lnSpc>
                <a:spcPts val="2800"/>
              </a:lnSpc>
              <a:spcBef>
                <a:spcPct val="0"/>
              </a:spcBef>
              <a:spcAft>
                <a:spcPts val="600"/>
              </a:spcAft>
              <a:buFont typeface="Wingdings" pitchFamily="2" charset="2"/>
              <a:buChar char="l"/>
            </a:pPr>
            <a:r>
              <a:rPr lang="en-US" altLang="zh-CN" sz="2000" dirty="0" smtClean="0">
                <a:solidFill>
                  <a:prstClr val="black"/>
                </a:solidFill>
                <a:latin typeface="微软雅黑" pitchFamily="34" charset="-122"/>
                <a:ea typeface="微软雅黑" pitchFamily="34" charset="-122"/>
              </a:rPr>
              <a:t>MATRIX</a:t>
            </a:r>
            <a:r>
              <a:rPr lang="zh-CN" altLang="en-US" sz="2000" dirty="0" smtClean="0">
                <a:solidFill>
                  <a:prstClr val="black"/>
                </a:solidFill>
                <a:latin typeface="微软雅黑" pitchFamily="34" charset="-122"/>
                <a:ea typeface="微软雅黑" pitchFamily="34" charset="-122"/>
              </a:rPr>
              <a:t>项目利用统计学方法，把从各州搜集到的个人资料整理、排序，根据恐怖主义高风险因素列出一份</a:t>
            </a:r>
            <a:r>
              <a:rPr lang="en-US" altLang="zh-CN" sz="2000" dirty="0" smtClean="0">
                <a:solidFill>
                  <a:prstClr val="black"/>
                </a:solidFill>
                <a:latin typeface="微软雅黑" pitchFamily="34" charset="-122"/>
                <a:ea typeface="微软雅黑" pitchFamily="34" charset="-122"/>
              </a:rPr>
              <a:t>12</a:t>
            </a:r>
            <a:r>
              <a:rPr lang="zh-CN" altLang="en-US" sz="2000" dirty="0" smtClean="0">
                <a:solidFill>
                  <a:prstClr val="black"/>
                </a:solidFill>
                <a:latin typeface="微软雅黑" pitchFamily="34" charset="-122"/>
                <a:ea typeface="微软雅黑" pitchFamily="34" charset="-122"/>
              </a:rPr>
              <a:t>万名最具恐怖分子潜质的人员名单</a:t>
            </a:r>
          </a:p>
          <a:p>
            <a:pPr fontAlgn="base">
              <a:lnSpc>
                <a:spcPts val="2800"/>
              </a:lnSpc>
              <a:spcBef>
                <a:spcPct val="0"/>
              </a:spcBef>
              <a:spcAft>
                <a:spcPts val="600"/>
              </a:spcAft>
              <a:buFont typeface="Wingdings" pitchFamily="2" charset="2"/>
              <a:buChar char="l"/>
            </a:pPr>
            <a:r>
              <a:rPr lang="zh-CN" altLang="en-US" sz="2000" dirty="0" smtClean="0">
                <a:solidFill>
                  <a:prstClr val="black"/>
                </a:solidFill>
                <a:latin typeface="微软雅黑" pitchFamily="34" charset="-122"/>
                <a:ea typeface="微软雅黑" pitchFamily="34" charset="-122"/>
              </a:rPr>
              <a:t>将名单交给移民与归化局、联邦调查局、特工署和佛罗里达州警署，其中</a:t>
            </a:r>
            <a:r>
              <a:rPr lang="en-US" altLang="zh-CN" sz="2000" dirty="0" smtClean="0">
                <a:solidFill>
                  <a:prstClr val="black"/>
                </a:solidFill>
                <a:latin typeface="微软雅黑" pitchFamily="34" charset="-122"/>
                <a:ea typeface="微软雅黑" pitchFamily="34" charset="-122"/>
              </a:rPr>
              <a:t>80</a:t>
            </a:r>
            <a:r>
              <a:rPr lang="zh-CN" altLang="en-US" sz="2000" dirty="0" smtClean="0">
                <a:solidFill>
                  <a:prstClr val="black"/>
                </a:solidFill>
                <a:latin typeface="微软雅黑" pitchFamily="34" charset="-122"/>
                <a:ea typeface="微软雅黑" pitchFamily="34" charset="-122"/>
              </a:rPr>
              <a:t>个积分最高者中</a:t>
            </a:r>
            <a:endParaRPr lang="en-US" altLang="zh-CN" sz="2000" dirty="0" smtClean="0">
              <a:solidFill>
                <a:prstClr val="black"/>
              </a:solidFill>
              <a:latin typeface="微软雅黑" pitchFamily="34" charset="-122"/>
              <a:ea typeface="微软雅黑" pitchFamily="34" charset="-122"/>
            </a:endParaRPr>
          </a:p>
          <a:p>
            <a:pPr marL="630900" indent="-342900" fontAlgn="base">
              <a:lnSpc>
                <a:spcPts val="2800"/>
              </a:lnSpc>
              <a:spcBef>
                <a:spcPct val="0"/>
              </a:spcBef>
              <a:spcAft>
                <a:spcPts val="600"/>
              </a:spcAft>
              <a:buFont typeface="+mj-lt"/>
              <a:buAutoNum type="alphaLcParenR"/>
            </a:pPr>
            <a:r>
              <a:rPr lang="en-US" altLang="zh-CN" sz="2000" dirty="0" smtClean="0">
                <a:solidFill>
                  <a:prstClr val="black"/>
                </a:solidFill>
                <a:latin typeface="微软雅黑" pitchFamily="34" charset="-122"/>
                <a:ea typeface="微软雅黑" pitchFamily="34" charset="-122"/>
              </a:rPr>
              <a:t>5</a:t>
            </a:r>
            <a:r>
              <a:rPr lang="zh-CN" altLang="en-US" sz="2000" dirty="0" smtClean="0">
                <a:solidFill>
                  <a:prstClr val="black"/>
                </a:solidFill>
                <a:latin typeface="微软雅黑" pitchFamily="34" charset="-122"/>
                <a:ea typeface="微软雅黑" pitchFamily="34" charset="-122"/>
              </a:rPr>
              <a:t>人是</a:t>
            </a:r>
            <a:r>
              <a:rPr lang="en-US" altLang="zh-CN" sz="2000" dirty="0" smtClean="0">
                <a:solidFill>
                  <a:prstClr val="black"/>
                </a:solidFill>
                <a:latin typeface="微软雅黑" pitchFamily="34" charset="-122"/>
                <a:ea typeface="微软雅黑" pitchFamily="34" charset="-122"/>
              </a:rPr>
              <a:t>9·11</a:t>
            </a:r>
            <a:r>
              <a:rPr lang="zh-CN" altLang="en-US" sz="2000" dirty="0" smtClean="0">
                <a:solidFill>
                  <a:prstClr val="black"/>
                </a:solidFill>
                <a:latin typeface="微软雅黑" pitchFamily="34" charset="-122"/>
                <a:ea typeface="微软雅黑" pitchFamily="34" charset="-122"/>
              </a:rPr>
              <a:t>恐怖劫持事件的干案者</a:t>
            </a:r>
            <a:endParaRPr lang="en-US" altLang="zh-CN" sz="2000" dirty="0" smtClean="0">
              <a:solidFill>
                <a:prstClr val="black"/>
              </a:solidFill>
              <a:latin typeface="微软雅黑" pitchFamily="34" charset="-122"/>
              <a:ea typeface="微软雅黑" pitchFamily="34" charset="-122"/>
            </a:endParaRPr>
          </a:p>
          <a:p>
            <a:pPr marL="630900" indent="-342900" fontAlgn="base">
              <a:lnSpc>
                <a:spcPts val="2800"/>
              </a:lnSpc>
              <a:spcBef>
                <a:spcPct val="0"/>
              </a:spcBef>
              <a:spcAft>
                <a:spcPts val="600"/>
              </a:spcAft>
              <a:buFont typeface="+mj-lt"/>
              <a:buAutoNum type="alphaLcParenR"/>
            </a:pPr>
            <a:r>
              <a:rPr lang="en-US" altLang="zh-CN" sz="2000" dirty="0" smtClean="0">
                <a:solidFill>
                  <a:prstClr val="black"/>
                </a:solidFill>
                <a:latin typeface="微软雅黑" pitchFamily="34" charset="-122"/>
                <a:ea typeface="微软雅黑" pitchFamily="34" charset="-122"/>
              </a:rPr>
              <a:t>45</a:t>
            </a:r>
            <a:r>
              <a:rPr lang="zh-CN" altLang="en-US" sz="2000" dirty="0" smtClean="0">
                <a:solidFill>
                  <a:prstClr val="black"/>
                </a:solidFill>
                <a:latin typeface="微软雅黑" pitchFamily="34" charset="-122"/>
                <a:ea typeface="微软雅黑" pitchFamily="34" charset="-122"/>
              </a:rPr>
              <a:t>人正在接受或可能正在接受调查</a:t>
            </a:r>
            <a:endParaRPr lang="en-US" altLang="zh-CN" sz="2000" dirty="0" smtClean="0">
              <a:solidFill>
                <a:prstClr val="black"/>
              </a:solidFill>
              <a:latin typeface="微软雅黑" pitchFamily="34" charset="-122"/>
              <a:ea typeface="微软雅黑" pitchFamily="34" charset="-122"/>
            </a:endParaRPr>
          </a:p>
          <a:p>
            <a:pPr marL="630900" indent="-342900" fontAlgn="base">
              <a:lnSpc>
                <a:spcPts val="2800"/>
              </a:lnSpc>
              <a:spcBef>
                <a:spcPct val="0"/>
              </a:spcBef>
              <a:spcAft>
                <a:spcPts val="600"/>
              </a:spcAft>
              <a:buFont typeface="+mj-lt"/>
              <a:buAutoNum type="alphaLcParenR"/>
            </a:pPr>
            <a:r>
              <a:rPr lang="zh-CN" altLang="en-US" sz="2000" dirty="0" smtClean="0">
                <a:solidFill>
                  <a:prstClr val="black"/>
                </a:solidFill>
                <a:latin typeface="微软雅黑" pitchFamily="34" charset="-122"/>
                <a:ea typeface="微软雅黑" pitchFamily="34" charset="-122"/>
              </a:rPr>
              <a:t>其他</a:t>
            </a:r>
            <a:r>
              <a:rPr lang="en-US" altLang="zh-CN" sz="2000" dirty="0" smtClean="0">
                <a:solidFill>
                  <a:prstClr val="black"/>
                </a:solidFill>
                <a:latin typeface="微软雅黑" pitchFamily="34" charset="-122"/>
                <a:ea typeface="微软雅黑" pitchFamily="34" charset="-122"/>
              </a:rPr>
              <a:t>30</a:t>
            </a:r>
            <a:r>
              <a:rPr lang="zh-CN" altLang="en-US" sz="2000" dirty="0" smtClean="0">
                <a:solidFill>
                  <a:prstClr val="black"/>
                </a:solidFill>
                <a:latin typeface="微软雅黑" pitchFamily="34" charset="-122"/>
                <a:ea typeface="微软雅黑" pitchFamily="34" charset="-122"/>
              </a:rPr>
              <a:t>人联邦调查局称不了解</a:t>
            </a:r>
            <a:endParaRPr lang="en-US" altLang="zh-CN" sz="2000" dirty="0" smtClean="0">
              <a:solidFill>
                <a:prstClr val="black"/>
              </a:solidFill>
              <a:latin typeface="微软雅黑" pitchFamily="34" charset="-122"/>
              <a:ea typeface="微软雅黑" pitchFamily="34" charset="-122"/>
            </a:endParaRPr>
          </a:p>
        </p:txBody>
      </p:sp>
      <p:pic>
        <p:nvPicPr>
          <p:cNvPr id="25" name="图片 24" descr="ST_26_information_1.jpg"/>
          <p:cNvPicPr>
            <a:picLocks noChangeAspect="1"/>
          </p:cNvPicPr>
          <p:nvPr/>
        </p:nvPicPr>
        <p:blipFill>
          <a:blip r:embed="rId3"/>
          <a:stretch>
            <a:fillRect/>
          </a:stretch>
        </p:blipFill>
        <p:spPr>
          <a:xfrm>
            <a:off x="9378362" y="3786190"/>
            <a:ext cx="1748637" cy="1500198"/>
          </a:xfrm>
          <a:prstGeom prst="rect">
            <a:avLst/>
          </a:prstGeom>
        </p:spPr>
      </p:pic>
      <p:sp>
        <p:nvSpPr>
          <p:cNvPr id="10"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反恐信息交流项目</a:t>
            </a:r>
          </a:p>
        </p:txBody>
      </p:sp>
    </p:spTree>
    <p:extLst>
      <p:ext uri="{BB962C8B-B14F-4D97-AF65-F5344CB8AC3E}">
        <p14:creationId xmlns:p14="http://schemas.microsoft.com/office/powerpoint/2010/main" val="13418475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310" y="814312"/>
            <a:ext cx="11038359" cy="810478"/>
          </a:xfrm>
          <a:prstGeom prst="rect">
            <a:avLst/>
          </a:prstGeom>
        </p:spPr>
        <p:txBody>
          <a:bodyPr wrap="square">
            <a:spAutoFit/>
          </a:bodyPr>
          <a:lstStyle/>
          <a:p>
            <a:pPr fontAlgn="base">
              <a:lnSpc>
                <a:spcPts val="2800"/>
              </a:lnSpc>
              <a:spcBef>
                <a:spcPct val="0"/>
              </a:spcBef>
              <a:spcAft>
                <a:spcPct val="0"/>
              </a:spcAft>
            </a:pPr>
            <a:r>
              <a:rPr lang="zh-CN" altLang="en-US" sz="2000" dirty="0" smtClean="0">
                <a:solidFill>
                  <a:srgbClr val="C00000"/>
                </a:solidFill>
                <a:latin typeface="微软雅黑" pitchFamily="34" charset="-122"/>
                <a:ea typeface="微软雅黑" pitchFamily="34" charset="-122"/>
                <a:sym typeface="Wingdings" pitchFamily="2" charset="2"/>
              </a:rPr>
              <a:t>       </a:t>
            </a:r>
            <a:r>
              <a:rPr lang="zh-CN" altLang="en-US" sz="2000" b="1" dirty="0" smtClean="0">
                <a:solidFill>
                  <a:srgbClr val="C00000"/>
                </a:solidFill>
                <a:latin typeface="微软雅黑" pitchFamily="34" charset="-122"/>
                <a:ea typeface="微软雅黑" pitchFamily="34" charset="-122"/>
                <a:sym typeface="Wingdings" pitchFamily="2" charset="2"/>
              </a:rPr>
              <a:t>无界信息（</a:t>
            </a:r>
            <a:r>
              <a:rPr lang="en-US" altLang="zh-CN" sz="2000" b="1" dirty="0" smtClean="0">
                <a:solidFill>
                  <a:srgbClr val="C00000"/>
                </a:solidFill>
                <a:latin typeface="微软雅黑" pitchFamily="34" charset="-122"/>
                <a:ea typeface="微软雅黑" pitchFamily="34" charset="-122"/>
                <a:sym typeface="Wingdings" pitchFamily="2" charset="2"/>
              </a:rPr>
              <a:t>Boundless Information</a:t>
            </a:r>
            <a:r>
              <a:rPr lang="zh-CN" altLang="en-US" sz="2000" b="1" dirty="0" smtClean="0">
                <a:solidFill>
                  <a:srgbClr val="C00000"/>
                </a:solidFill>
                <a:latin typeface="微软雅黑" pitchFamily="34" charset="-122"/>
                <a:ea typeface="微软雅黑" pitchFamily="34" charset="-122"/>
                <a:sym typeface="Wingdings" pitchFamily="2" charset="2"/>
              </a:rPr>
              <a:t>）</a:t>
            </a:r>
            <a:r>
              <a:rPr lang="zh-CN" altLang="en-US" sz="2000" dirty="0" smtClean="0">
                <a:latin typeface="微软雅黑" pitchFamily="34" charset="-122"/>
                <a:ea typeface="微软雅黑" pitchFamily="34" charset="-122"/>
                <a:sym typeface="Wingdings" pitchFamily="2" charset="2"/>
              </a:rPr>
              <a:t>是</a:t>
            </a:r>
            <a:r>
              <a:rPr lang="zh-CN" altLang="en-US" sz="2000" dirty="0" smtClean="0">
                <a:latin typeface="微软雅黑" pitchFamily="34" charset="-122"/>
                <a:ea typeface="微软雅黑" pitchFamily="34" charset="-122"/>
              </a:rPr>
              <a:t>美国国家安全局内部工具，对全球范围内收集的情报元数据做索引和汇总。</a:t>
            </a:r>
            <a:r>
              <a:rPr lang="zh-CN" altLang="en-US" sz="2000" dirty="0" smtClean="0">
                <a:latin typeface="微软雅黑" pitchFamily="34" charset="-122"/>
                <a:ea typeface="微软雅黑" pitchFamily="34" charset="-122"/>
                <a:sym typeface="Wingdings" pitchFamily="2" charset="2"/>
              </a:rPr>
              <a:t>无界信息涉及的网络情报不限于美国本土，更深入到全球各地</a:t>
            </a:r>
            <a:endParaRPr lang="en-US" altLang="zh-CN" sz="2000" dirty="0" smtClean="0">
              <a:latin typeface="微软雅黑" pitchFamily="34" charset="-122"/>
              <a:ea typeface="微软雅黑" pitchFamily="34" charset="-122"/>
              <a:sym typeface="Wingdings" pitchFamily="2" charset="2"/>
            </a:endParaRPr>
          </a:p>
        </p:txBody>
      </p:sp>
      <p:sp>
        <p:nvSpPr>
          <p:cNvPr id="10" name="矩形 9"/>
          <p:cNvSpPr/>
          <p:nvPr/>
        </p:nvSpPr>
        <p:spPr>
          <a:xfrm>
            <a:off x="1384592" y="6000768"/>
            <a:ext cx="4414814" cy="400110"/>
          </a:xfrm>
          <a:prstGeom prst="rect">
            <a:avLst/>
          </a:prstGeom>
        </p:spPr>
        <p:txBody>
          <a:bodyPr wrap="none">
            <a:spAutoFit/>
          </a:bodyPr>
          <a:lstStyle/>
          <a:p>
            <a:r>
              <a:rPr lang="en-US" altLang="zh-CN" sz="2000" b="1" dirty="0" smtClean="0">
                <a:latin typeface="微软雅黑" pitchFamily="34" charset="-122"/>
                <a:ea typeface="微软雅黑" pitchFamily="34" charset="-122"/>
                <a:sym typeface="Wingdings" pitchFamily="2" charset="2"/>
              </a:rPr>
              <a:t>Boundless Information</a:t>
            </a:r>
            <a:r>
              <a:rPr lang="zh-CN" altLang="en-US" sz="2000" b="1" dirty="0" smtClean="0">
                <a:latin typeface="微软雅黑" pitchFamily="34" charset="-122"/>
                <a:ea typeface="微软雅黑" pitchFamily="34" charset="-122"/>
                <a:sym typeface="Wingdings" pitchFamily="2" charset="2"/>
              </a:rPr>
              <a:t>的泄露截图</a:t>
            </a:r>
            <a:endParaRPr lang="zh-CN" altLang="en-US" sz="2000" b="1" dirty="0"/>
          </a:p>
        </p:txBody>
      </p:sp>
      <p:sp>
        <p:nvSpPr>
          <p:cNvPr id="12" name="矩形 11"/>
          <p:cNvSpPr/>
          <p:nvPr/>
        </p:nvSpPr>
        <p:spPr>
          <a:xfrm>
            <a:off x="6452071" y="2803282"/>
            <a:ext cx="4996105" cy="2554545"/>
          </a:xfrm>
          <a:prstGeom prst="rect">
            <a:avLst/>
          </a:prstGeom>
          <a:solidFill>
            <a:schemeClr val="bg1"/>
          </a:solidFill>
        </p:spPr>
        <p:style>
          <a:lnRef idx="1">
            <a:schemeClr val="accent3"/>
          </a:lnRef>
          <a:fillRef idx="2">
            <a:schemeClr val="accent3"/>
          </a:fillRef>
          <a:effectRef idx="1">
            <a:schemeClr val="accent3"/>
          </a:effectRef>
          <a:fontRef idx="minor">
            <a:schemeClr val="dk1"/>
          </a:fontRef>
        </p:style>
        <p:txBody>
          <a:bodyPr wrap="square">
            <a:spAutoFit/>
          </a:bodyPr>
          <a:lstStyle/>
          <a:p>
            <a:pPr algn="just">
              <a:buFont typeface="Wingdings" pitchFamily="2" charset="2"/>
              <a:buChar char="l"/>
            </a:pPr>
            <a:r>
              <a:rPr lang="zh-CN" altLang="en-US" sz="2000" dirty="0" smtClean="0">
                <a:latin typeface="微软雅黑" pitchFamily="34" charset="-122"/>
                <a:ea typeface="微软雅黑" pitchFamily="34" charset="-122"/>
                <a:sym typeface="Wingdings" pitchFamily="2" charset="2"/>
              </a:rPr>
              <a:t>截至</a:t>
            </a:r>
            <a:r>
              <a:rPr lang="en-US" altLang="zh-CN" sz="2000" dirty="0" smtClean="0">
                <a:latin typeface="微软雅黑" pitchFamily="34" charset="-122"/>
                <a:ea typeface="微软雅黑" pitchFamily="34" charset="-122"/>
                <a:sym typeface="Wingdings" pitchFamily="2" charset="2"/>
              </a:rPr>
              <a:t>2013</a:t>
            </a:r>
            <a:r>
              <a:rPr lang="zh-CN" altLang="en-US" sz="2000" dirty="0" smtClean="0">
                <a:latin typeface="微软雅黑" pitchFamily="34" charset="-122"/>
                <a:ea typeface="微软雅黑" pitchFamily="34" charset="-122"/>
                <a:sym typeface="Wingdings" pitchFamily="2" charset="2"/>
              </a:rPr>
              <a:t>年</a:t>
            </a:r>
            <a:r>
              <a:rPr lang="en-US" altLang="zh-CN" sz="2000" dirty="0" smtClean="0">
                <a:latin typeface="微软雅黑" pitchFamily="34" charset="-122"/>
                <a:ea typeface="微软雅黑" pitchFamily="34" charset="-122"/>
                <a:sym typeface="Wingdings" pitchFamily="2" charset="2"/>
              </a:rPr>
              <a:t>3</a:t>
            </a:r>
            <a:r>
              <a:rPr lang="zh-CN" altLang="en-US" sz="2000" dirty="0" smtClean="0">
                <a:latin typeface="微软雅黑" pitchFamily="34" charset="-122"/>
                <a:ea typeface="微软雅黑" pitchFamily="34" charset="-122"/>
                <a:sym typeface="Wingdings" pitchFamily="2" charset="2"/>
              </a:rPr>
              <a:t>月末的</a:t>
            </a:r>
            <a:r>
              <a:rPr lang="en-US" altLang="zh-CN" sz="2000" dirty="0" smtClean="0">
                <a:latin typeface="微软雅黑" pitchFamily="34" charset="-122"/>
                <a:ea typeface="微软雅黑" pitchFamily="34" charset="-122"/>
                <a:sym typeface="Wingdings" pitchFamily="2" charset="2"/>
              </a:rPr>
              <a:t>1</a:t>
            </a:r>
            <a:r>
              <a:rPr lang="zh-CN" altLang="en-US" sz="2000" dirty="0" smtClean="0">
                <a:latin typeface="微软雅黑" pitchFamily="34" charset="-122"/>
                <a:ea typeface="微软雅黑" pitchFamily="34" charset="-122"/>
                <a:sym typeface="Wingdings" pitchFamily="2" charset="2"/>
              </a:rPr>
              <a:t>个月内，</a:t>
            </a:r>
            <a:r>
              <a:rPr lang="en-US" altLang="zh-CN" sz="2000" dirty="0" smtClean="0">
                <a:latin typeface="微软雅黑" pitchFamily="34" charset="-122"/>
                <a:ea typeface="微软雅黑" pitchFamily="34" charset="-122"/>
                <a:sym typeface="Wingdings" pitchFamily="2" charset="2"/>
              </a:rPr>
              <a:t>NSA</a:t>
            </a:r>
            <a:r>
              <a:rPr lang="zh-CN" altLang="en-US" sz="2000" dirty="0" smtClean="0">
                <a:latin typeface="微软雅黑" pitchFamily="34" charset="-122"/>
                <a:ea typeface="微软雅黑" pitchFamily="34" charset="-122"/>
                <a:sym typeface="Wingdings" pitchFamily="2" charset="2"/>
              </a:rPr>
              <a:t>收集美国本国信息</a:t>
            </a:r>
            <a:r>
              <a:rPr lang="en-US" altLang="zh-CN" sz="2000" dirty="0" smtClean="0">
                <a:latin typeface="微软雅黑" pitchFamily="34" charset="-122"/>
                <a:ea typeface="微软雅黑" pitchFamily="34" charset="-122"/>
                <a:sym typeface="Wingdings" pitchFamily="2" charset="2"/>
              </a:rPr>
              <a:t>30</a:t>
            </a:r>
            <a:r>
              <a:rPr lang="zh-CN" altLang="en-US" sz="2000" dirty="0" smtClean="0">
                <a:latin typeface="微软雅黑" pitchFamily="34" charset="-122"/>
                <a:ea typeface="微软雅黑" pitchFamily="34" charset="-122"/>
                <a:sym typeface="Wingdings" pitchFamily="2" charset="2"/>
              </a:rPr>
              <a:t>亿条，全球范围内信息</a:t>
            </a:r>
            <a:r>
              <a:rPr lang="en-US" altLang="zh-CN" sz="2000" dirty="0" smtClean="0">
                <a:latin typeface="微软雅黑" pitchFamily="34" charset="-122"/>
                <a:ea typeface="微软雅黑" pitchFamily="34" charset="-122"/>
                <a:sym typeface="Wingdings" pitchFamily="2" charset="2"/>
              </a:rPr>
              <a:t>970</a:t>
            </a:r>
            <a:r>
              <a:rPr lang="zh-CN" altLang="en-US" sz="2000" dirty="0" smtClean="0">
                <a:latin typeface="微软雅黑" pitchFamily="34" charset="-122"/>
                <a:ea typeface="微软雅黑" pitchFamily="34" charset="-122"/>
                <a:sym typeface="Wingdings" pitchFamily="2" charset="2"/>
              </a:rPr>
              <a:t>亿条，其中</a:t>
            </a:r>
            <a:r>
              <a:rPr lang="zh-CN" altLang="en-US" sz="2000" dirty="0" smtClean="0">
                <a:solidFill>
                  <a:srgbClr val="FF0000"/>
                </a:solidFill>
                <a:latin typeface="微软雅黑" pitchFamily="34" charset="-122"/>
                <a:ea typeface="微软雅黑" pitchFamily="34" charset="-122"/>
                <a:sym typeface="Wingdings" pitchFamily="2" charset="2"/>
              </a:rPr>
              <a:t>伊朗、巴基斯坦、约旦、埃及和印度的情报最多</a:t>
            </a:r>
            <a:endParaRPr lang="en-US" altLang="zh-CN" sz="2000" dirty="0" smtClean="0">
              <a:solidFill>
                <a:srgbClr val="FF0000"/>
              </a:solidFill>
              <a:latin typeface="微软雅黑" pitchFamily="34" charset="-122"/>
              <a:ea typeface="微软雅黑" pitchFamily="34" charset="-122"/>
              <a:sym typeface="Wingdings" pitchFamily="2" charset="2"/>
            </a:endParaRPr>
          </a:p>
          <a:p>
            <a:endParaRPr lang="en-US" altLang="zh-CN" sz="2000" dirty="0" smtClean="0">
              <a:latin typeface="微软雅黑" pitchFamily="34" charset="-122"/>
              <a:ea typeface="微软雅黑" pitchFamily="34" charset="-122"/>
              <a:sym typeface="Wingdings" pitchFamily="2" charset="2"/>
            </a:endParaRPr>
          </a:p>
          <a:p>
            <a:pPr>
              <a:buFont typeface="Wingdings" pitchFamily="2" charset="2"/>
              <a:buChar char="l"/>
            </a:pPr>
            <a:r>
              <a:rPr lang="zh-CN" altLang="en-US" sz="2000" dirty="0" smtClean="0">
                <a:latin typeface="微软雅黑" pitchFamily="34" charset="-122"/>
                <a:ea typeface="微软雅黑" pitchFamily="34" charset="-122"/>
                <a:sym typeface="Wingdings" pitchFamily="2" charset="2"/>
              </a:rPr>
              <a:t>无界信息主要包含关键元数据，通讯的所有</a:t>
            </a:r>
            <a:r>
              <a:rPr lang="en-US" altLang="zh-CN" sz="2000" dirty="0" smtClean="0">
                <a:latin typeface="微软雅黑" pitchFamily="34" charset="-122"/>
                <a:ea typeface="微软雅黑" pitchFamily="34" charset="-122"/>
                <a:sym typeface="Wingdings" pitchFamily="2" charset="2"/>
              </a:rPr>
              <a:t>IP</a:t>
            </a:r>
            <a:r>
              <a:rPr lang="zh-CN" altLang="en-US" sz="2000" dirty="0" smtClean="0">
                <a:latin typeface="微软雅黑" pitchFamily="34" charset="-122"/>
                <a:ea typeface="微软雅黑" pitchFamily="34" charset="-122"/>
                <a:sym typeface="Wingdings" pitchFamily="2" charset="2"/>
              </a:rPr>
              <a:t>地址（可帮助确认进行通讯双方的地理位置），而非邮件或电话通讯的内容本身</a:t>
            </a:r>
          </a:p>
        </p:txBody>
      </p:sp>
      <p:sp>
        <p:nvSpPr>
          <p:cNvPr id="13" name="矩形 12"/>
          <p:cNvSpPr/>
          <p:nvPr/>
        </p:nvSpPr>
        <p:spPr>
          <a:xfrm>
            <a:off x="670863" y="1885882"/>
            <a:ext cx="10705941" cy="400110"/>
          </a:xfrm>
          <a:prstGeom prst="rect">
            <a:avLst/>
          </a:prstGeom>
        </p:spPr>
        <p:txBody>
          <a:bodyPr wrap="square">
            <a:spAutoFit/>
          </a:bodyPr>
          <a:lstStyle/>
          <a:p>
            <a:r>
              <a:rPr lang="zh-CN" altLang="en-US" sz="2000" b="1" dirty="0" smtClean="0">
                <a:latin typeface="微软雅黑" pitchFamily="34" charset="-122"/>
                <a:ea typeface="微软雅黑" pitchFamily="34" charset="-122"/>
                <a:sym typeface="Wingdings" pitchFamily="2" charset="2"/>
              </a:rPr>
              <a:t>颜色标注</a:t>
            </a:r>
            <a:r>
              <a:rPr lang="en-US" altLang="zh-CN" sz="2000" b="1" dirty="0" smtClean="0">
                <a:latin typeface="微软雅黑" pitchFamily="34" charset="-122"/>
                <a:ea typeface="微软雅黑" pitchFamily="34" charset="-122"/>
                <a:sym typeface="Wingdings" pitchFamily="2" charset="2"/>
              </a:rPr>
              <a:t>NSA</a:t>
            </a:r>
            <a:r>
              <a:rPr lang="zh-CN" altLang="en-US" sz="2000" b="1" dirty="0" smtClean="0">
                <a:latin typeface="微软雅黑" pitchFamily="34" charset="-122"/>
                <a:ea typeface="微软雅黑" pitchFamily="34" charset="-122"/>
                <a:sym typeface="Wingdings" pitchFamily="2" charset="2"/>
              </a:rPr>
              <a:t>掌握该地区的数据量。</a:t>
            </a:r>
            <a:r>
              <a:rPr lang="zh-CN" altLang="en-US" sz="2000" b="1" dirty="0" smtClean="0">
                <a:solidFill>
                  <a:srgbClr val="00B050"/>
                </a:solidFill>
                <a:latin typeface="微软雅黑" pitchFamily="34" charset="-122"/>
                <a:ea typeface="微软雅黑" pitchFamily="34" charset="-122"/>
                <a:sym typeface="Wingdings" pitchFamily="2" charset="2"/>
              </a:rPr>
              <a:t>绿色表示较少</a:t>
            </a:r>
            <a:r>
              <a:rPr lang="zh-CN" altLang="en-US" sz="2000" b="1" dirty="0" smtClean="0">
                <a:latin typeface="微软雅黑" pitchFamily="34" charset="-122"/>
                <a:ea typeface="微软雅黑" pitchFamily="34" charset="-122"/>
                <a:sym typeface="Wingdings" pitchFamily="2" charset="2"/>
              </a:rPr>
              <a:t>，</a:t>
            </a:r>
            <a:r>
              <a:rPr lang="zh-CN" altLang="en-US" sz="2000" b="1" dirty="0" smtClean="0">
                <a:solidFill>
                  <a:srgbClr val="FFC000"/>
                </a:solidFill>
                <a:latin typeface="微软雅黑" pitchFamily="34" charset="-122"/>
                <a:ea typeface="微软雅黑" pitchFamily="34" charset="-122"/>
                <a:sym typeface="Wingdings" pitchFamily="2" charset="2"/>
              </a:rPr>
              <a:t>黄色次之</a:t>
            </a:r>
            <a:r>
              <a:rPr lang="zh-CN" altLang="en-US" sz="2000" b="1" dirty="0" smtClean="0">
                <a:latin typeface="微软雅黑" pitchFamily="34" charset="-122"/>
                <a:ea typeface="微软雅黑" pitchFamily="34" charset="-122"/>
                <a:sym typeface="Wingdings" pitchFamily="2" charset="2"/>
              </a:rPr>
              <a:t>，</a:t>
            </a:r>
            <a:r>
              <a:rPr lang="zh-CN" altLang="en-US" sz="2000" b="1" dirty="0" smtClean="0">
                <a:solidFill>
                  <a:schemeClr val="accent6">
                    <a:lumMod val="75000"/>
                  </a:schemeClr>
                </a:solidFill>
                <a:latin typeface="微软雅黑" pitchFamily="34" charset="-122"/>
                <a:ea typeface="微软雅黑" pitchFamily="34" charset="-122"/>
                <a:sym typeface="Wingdings" pitchFamily="2" charset="2"/>
              </a:rPr>
              <a:t>橙色稍多</a:t>
            </a:r>
            <a:r>
              <a:rPr lang="zh-CN" altLang="en-US" sz="2000" b="1" dirty="0" smtClean="0">
                <a:latin typeface="微软雅黑" pitchFamily="34" charset="-122"/>
                <a:ea typeface="微软雅黑" pitchFamily="34" charset="-122"/>
                <a:sym typeface="Wingdings" pitchFamily="2" charset="2"/>
              </a:rPr>
              <a:t>，</a:t>
            </a:r>
            <a:r>
              <a:rPr lang="zh-CN" altLang="en-US" sz="2000" b="1" dirty="0" smtClean="0">
                <a:solidFill>
                  <a:srgbClr val="FF0000"/>
                </a:solidFill>
                <a:latin typeface="微软雅黑" pitchFamily="34" charset="-122"/>
                <a:ea typeface="微软雅黑" pitchFamily="34" charset="-122"/>
                <a:sym typeface="Wingdings" pitchFamily="2" charset="2"/>
              </a:rPr>
              <a:t>红色最多</a:t>
            </a:r>
            <a:endParaRPr lang="zh-CN" altLang="en-US" sz="2000" b="1" dirty="0">
              <a:solidFill>
                <a:srgbClr val="FF0000"/>
              </a:solidFill>
            </a:endParaRPr>
          </a:p>
        </p:txBody>
      </p:sp>
      <p:pic>
        <p:nvPicPr>
          <p:cNvPr id="14" name="图片 13" descr="boundless-heatmap-008.jpg"/>
          <p:cNvPicPr>
            <a:picLocks noChangeAspect="1"/>
          </p:cNvPicPr>
          <p:nvPr/>
        </p:nvPicPr>
        <p:blipFill>
          <a:blip r:embed="rId2"/>
          <a:stretch>
            <a:fillRect/>
          </a:stretch>
        </p:blipFill>
        <p:spPr>
          <a:xfrm>
            <a:off x="742235" y="2500307"/>
            <a:ext cx="5424344" cy="3257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美国重大项目</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无界信息</a:t>
            </a:r>
          </a:p>
          <a:p>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89335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420835" y="1124746"/>
            <a:ext cx="11290995" cy="2489975"/>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marL="342866" indent="-342866" eaLnBrk="0" hangingPunct="0">
              <a:lnSpc>
                <a:spcPct val="150000"/>
              </a:lnSpc>
              <a:spcBef>
                <a:spcPts val="600"/>
              </a:spcBef>
              <a:buClr>
                <a:srgbClr val="C00000"/>
              </a:buClr>
              <a:buSzPct val="80000"/>
              <a:buFont typeface="Marlett" pitchFamily="2" charset="2"/>
              <a:buChar char="g"/>
            </a:pPr>
            <a:r>
              <a:rPr lang="zh-CN" altLang="en-US" sz="2000" b="1" kern="0" dirty="0" smtClean="0">
                <a:solidFill>
                  <a:srgbClr val="C00000"/>
                </a:solidFill>
                <a:latin typeface="微软雅黑" pitchFamily="34" charset="-122"/>
                <a:ea typeface="微软雅黑" pitchFamily="34" charset="-122"/>
                <a:cs typeface="Arial" pitchFamily="34" charset="0"/>
              </a:rPr>
              <a:t>法律保障</a:t>
            </a:r>
            <a:r>
              <a:rPr lang="zh-CN" altLang="en-US" sz="2000" b="1" kern="0" dirty="0" smtClean="0">
                <a:solidFill>
                  <a:schemeClr val="tx1"/>
                </a:solidFill>
                <a:latin typeface="微软雅黑" pitchFamily="34" charset="-122"/>
                <a:ea typeface="微软雅黑" pitchFamily="34" charset="-122"/>
                <a:cs typeface="Arial" pitchFamily="34" charset="0"/>
              </a:rPr>
              <a:t>：  制定相关法律，为数据</a:t>
            </a:r>
            <a:r>
              <a:rPr lang="zh-CN" altLang="en-US" sz="2000" b="1" kern="0" dirty="0">
                <a:solidFill>
                  <a:schemeClr val="tx1"/>
                </a:solidFill>
                <a:latin typeface="微软雅黑" pitchFamily="34" charset="-122"/>
                <a:ea typeface="微软雅黑" pitchFamily="34" charset="-122"/>
                <a:cs typeface="Arial" pitchFamily="34" charset="0"/>
              </a:rPr>
              <a:t>收集</a:t>
            </a:r>
            <a:r>
              <a:rPr lang="zh-CN" altLang="en-US" sz="2000" b="1" kern="0" dirty="0" smtClean="0">
                <a:solidFill>
                  <a:schemeClr val="tx1"/>
                </a:solidFill>
                <a:latin typeface="微软雅黑" pitchFamily="34" charset="-122"/>
                <a:ea typeface="微软雅黑" pitchFamily="34" charset="-122"/>
                <a:cs typeface="Arial" pitchFamily="34" charset="0"/>
              </a:rPr>
              <a:t>和监视提供法律支撑和依据</a:t>
            </a:r>
            <a:endParaRPr lang="en-US" altLang="zh-CN" sz="2000" b="1" kern="0" dirty="0" smtClean="0">
              <a:solidFill>
                <a:schemeClr val="tx1"/>
              </a:solidFill>
              <a:latin typeface="微软雅黑" pitchFamily="34" charset="-122"/>
              <a:ea typeface="微软雅黑" pitchFamily="34" charset="-122"/>
              <a:cs typeface="Arial" pitchFamily="34" charset="0"/>
            </a:endParaRPr>
          </a:p>
          <a:p>
            <a:pPr marL="342866" indent="-342866" eaLnBrk="0" hangingPunct="0">
              <a:lnSpc>
                <a:spcPct val="150000"/>
              </a:lnSpc>
              <a:spcBef>
                <a:spcPts val="600"/>
              </a:spcBef>
              <a:buClr>
                <a:srgbClr val="C00000"/>
              </a:buClr>
              <a:buSzPct val="80000"/>
              <a:buFont typeface="Marlett" pitchFamily="2" charset="2"/>
              <a:buChar char="g"/>
            </a:pPr>
            <a:r>
              <a:rPr lang="zh-CN" altLang="en-US" sz="2000" b="1" kern="0" dirty="0" smtClean="0">
                <a:solidFill>
                  <a:srgbClr val="C00000"/>
                </a:solidFill>
                <a:latin typeface="微软雅黑" pitchFamily="34" charset="-122"/>
                <a:ea typeface="微软雅黑" pitchFamily="34" charset="-122"/>
                <a:cs typeface="Arial" pitchFamily="34" charset="0"/>
              </a:rPr>
              <a:t>以人为焦点</a:t>
            </a:r>
            <a:r>
              <a:rPr lang="zh-CN" altLang="en-US" sz="2000" b="1" kern="0" dirty="0" smtClean="0">
                <a:solidFill>
                  <a:schemeClr val="tx1"/>
                </a:solidFill>
                <a:latin typeface="微软雅黑" pitchFamily="34" charset="-122"/>
                <a:ea typeface="微软雅黑" pitchFamily="34" charset="-122"/>
                <a:cs typeface="Arial" pitchFamily="34" charset="0"/>
              </a:rPr>
              <a:t>：</a:t>
            </a:r>
            <a:r>
              <a:rPr lang="zh-CN" altLang="en-US" sz="2000" b="1" kern="0" dirty="0">
                <a:solidFill>
                  <a:schemeClr val="tx1"/>
                </a:solidFill>
                <a:latin typeface="微软雅黑" pitchFamily="34" charset="-122"/>
                <a:ea typeface="微软雅黑" pitchFamily="34" charset="-122"/>
                <a:cs typeface="Arial" pitchFamily="34" charset="0"/>
              </a:rPr>
              <a:t>虚实</a:t>
            </a:r>
            <a:r>
              <a:rPr lang="zh-CN" altLang="en-US" sz="2000" b="1" kern="0" dirty="0" smtClean="0">
                <a:solidFill>
                  <a:schemeClr val="tx1"/>
                </a:solidFill>
                <a:latin typeface="微软雅黑" pitchFamily="34" charset="-122"/>
                <a:ea typeface="微软雅黑" pitchFamily="34" charset="-122"/>
                <a:cs typeface="Arial" pitchFamily="34" charset="0"/>
              </a:rPr>
              <a:t>结合，全面收集人的存在痕迹和联系信息，关注人物</a:t>
            </a:r>
            <a:r>
              <a:rPr lang="zh-CN" altLang="en-US" sz="2000" b="1" kern="0" dirty="0">
                <a:solidFill>
                  <a:schemeClr val="tx1"/>
                </a:solidFill>
                <a:latin typeface="微软雅黑" pitchFamily="34" charset="-122"/>
                <a:ea typeface="微软雅黑" pitchFamily="34" charset="-122"/>
                <a:cs typeface="Arial" pitchFamily="34" charset="0"/>
              </a:rPr>
              <a:t>或事件间联系</a:t>
            </a:r>
            <a:r>
              <a:rPr lang="zh-CN" altLang="en-US" sz="2000" b="1" kern="0" dirty="0" smtClean="0">
                <a:solidFill>
                  <a:schemeClr val="tx1"/>
                </a:solidFill>
                <a:latin typeface="微软雅黑" pitchFamily="34" charset="-122"/>
                <a:ea typeface="微软雅黑" pitchFamily="34" charset="-122"/>
                <a:cs typeface="Arial" pitchFamily="34" charset="0"/>
              </a:rPr>
              <a:t>链</a:t>
            </a:r>
            <a:endParaRPr lang="en-US" altLang="zh-CN" sz="2000" b="1" kern="0" dirty="0" smtClean="0">
              <a:solidFill>
                <a:schemeClr val="tx1"/>
              </a:solidFill>
              <a:latin typeface="微软雅黑" pitchFamily="34" charset="-122"/>
              <a:ea typeface="微软雅黑" pitchFamily="34" charset="-122"/>
              <a:cs typeface="Arial" pitchFamily="34" charset="0"/>
            </a:endParaRPr>
          </a:p>
          <a:p>
            <a:pPr marL="342866" indent="-342866" eaLnBrk="0" hangingPunct="0">
              <a:lnSpc>
                <a:spcPct val="150000"/>
              </a:lnSpc>
              <a:spcBef>
                <a:spcPts val="600"/>
              </a:spcBef>
              <a:buClr>
                <a:srgbClr val="C00000"/>
              </a:buClr>
              <a:buSzPct val="80000"/>
              <a:buFont typeface="Marlett" pitchFamily="2" charset="2"/>
              <a:buChar char="g"/>
            </a:pPr>
            <a:r>
              <a:rPr lang="zh-CN" altLang="en-US" sz="2000" b="1" kern="0" dirty="0" smtClean="0">
                <a:solidFill>
                  <a:srgbClr val="C00000"/>
                </a:solidFill>
                <a:latin typeface="微软雅黑" pitchFamily="34" charset="-122"/>
                <a:ea typeface="微软雅黑" pitchFamily="34" charset="-122"/>
                <a:cs typeface="Arial" pitchFamily="34" charset="0"/>
              </a:rPr>
              <a:t>高技术手段</a:t>
            </a:r>
            <a:r>
              <a:rPr lang="zh-CN" altLang="en-US" sz="2000" b="1" kern="0" dirty="0" smtClean="0">
                <a:solidFill>
                  <a:schemeClr val="tx1"/>
                </a:solidFill>
                <a:latin typeface="微软雅黑" pitchFamily="34" charset="-122"/>
                <a:ea typeface="微软雅黑" pitchFamily="34" charset="-122"/>
                <a:cs typeface="Arial" pitchFamily="34" charset="0"/>
              </a:rPr>
              <a:t>：关注元数据采集，及大数据存储、分析和挖掘技术</a:t>
            </a:r>
            <a:endParaRPr lang="en-US" altLang="zh-CN" sz="2000" b="1" kern="0" dirty="0" smtClean="0">
              <a:solidFill>
                <a:schemeClr val="tx1"/>
              </a:solidFill>
              <a:latin typeface="微软雅黑" pitchFamily="34" charset="-122"/>
              <a:ea typeface="微软雅黑" pitchFamily="34" charset="-122"/>
              <a:cs typeface="Arial" pitchFamily="34" charset="0"/>
            </a:endParaRPr>
          </a:p>
          <a:p>
            <a:pPr marL="342866" indent="-342866" eaLnBrk="0" hangingPunct="0">
              <a:lnSpc>
                <a:spcPct val="150000"/>
              </a:lnSpc>
              <a:spcBef>
                <a:spcPts val="600"/>
              </a:spcBef>
              <a:buClr>
                <a:srgbClr val="C00000"/>
              </a:buClr>
              <a:buSzPct val="80000"/>
              <a:buFont typeface="Marlett" pitchFamily="2" charset="2"/>
              <a:buChar char="g"/>
            </a:pPr>
            <a:r>
              <a:rPr lang="zh-CN" altLang="en-US" sz="2000" b="1" kern="0" dirty="0" smtClean="0">
                <a:solidFill>
                  <a:srgbClr val="C00000"/>
                </a:solidFill>
                <a:latin typeface="微软雅黑" pitchFamily="34" charset="-122"/>
                <a:ea typeface="微软雅黑" pitchFamily="34" charset="-122"/>
                <a:cs typeface="Arial" pitchFamily="34" charset="0"/>
              </a:rPr>
              <a:t>国际合作</a:t>
            </a:r>
            <a:r>
              <a:rPr lang="zh-CN" altLang="en-US" sz="2000" b="1" kern="0" dirty="0" smtClean="0">
                <a:solidFill>
                  <a:schemeClr val="tx1"/>
                </a:solidFill>
                <a:latin typeface="微软雅黑" pitchFamily="34" charset="-122"/>
                <a:ea typeface="微软雅黑" pitchFamily="34" charset="-122"/>
                <a:cs typeface="Arial" pitchFamily="34" charset="0"/>
              </a:rPr>
              <a:t>：   加强国内</a:t>
            </a:r>
            <a:r>
              <a:rPr lang="en-US" altLang="zh-CN" sz="2000" b="1" kern="0" dirty="0" smtClean="0">
                <a:solidFill>
                  <a:schemeClr val="tx1"/>
                </a:solidFill>
                <a:latin typeface="微软雅黑" pitchFamily="34" charset="-122"/>
                <a:ea typeface="微软雅黑" pitchFamily="34" charset="-122"/>
                <a:cs typeface="Arial" pitchFamily="34" charset="0"/>
              </a:rPr>
              <a:t>+</a:t>
            </a:r>
            <a:r>
              <a:rPr lang="zh-CN" altLang="en-US" sz="2000" b="1" kern="0" dirty="0" smtClean="0">
                <a:solidFill>
                  <a:schemeClr val="tx1"/>
                </a:solidFill>
                <a:latin typeface="微软雅黑" pitchFamily="34" charset="-122"/>
                <a:ea typeface="微软雅黑" pitchFamily="34" charset="-122"/>
                <a:cs typeface="Arial" pitchFamily="34" charset="0"/>
              </a:rPr>
              <a:t>国外信息关联和验证，打击反恐势力的国际勾连</a:t>
            </a:r>
            <a:endParaRPr lang="en-US" altLang="zh-CN" sz="2000" b="1" kern="0" dirty="0" smtClean="0">
              <a:solidFill>
                <a:schemeClr val="tx1"/>
              </a:solidFill>
              <a:latin typeface="微软雅黑" pitchFamily="34" charset="-122"/>
              <a:ea typeface="微软雅黑" pitchFamily="34" charset="-122"/>
              <a:cs typeface="Arial" pitchFamily="34" charset="0"/>
            </a:endParaRPr>
          </a:p>
        </p:txBody>
      </p:sp>
      <p:sp>
        <p:nvSpPr>
          <p:cNvPr id="15" name="矩形 14"/>
          <p:cNvSpPr/>
          <p:nvPr/>
        </p:nvSpPr>
        <p:spPr>
          <a:xfrm>
            <a:off x="1" y="6261013"/>
            <a:ext cx="12190413" cy="9001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pic>
        <p:nvPicPr>
          <p:cNvPr id="17" name="Picture 2" descr="314e251f95cad1c8c5e29c977d3e6709c93d5120.jpg (450×299)"/>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4371" y="4192456"/>
            <a:ext cx="2540235" cy="1837235"/>
          </a:xfrm>
          <a:prstGeom prst="rect">
            <a:avLst/>
          </a:prstGeom>
          <a:noFill/>
          <a:ln w="19050">
            <a:solidFill>
              <a:schemeClr val="accent6">
                <a:lumMod val="50000"/>
              </a:schemeClr>
            </a:solidFill>
            <a:prstDash val="dash"/>
          </a:ln>
          <a:extLst>
            <a:ext uri="{909E8E84-426E-40DD-AFC4-6F175D3DCCD1}">
              <a14:hiddenFill xmlns:a14="http://schemas.microsoft.com/office/drawing/2010/main">
                <a:solidFill>
                  <a:srgbClr val="FFFFFF"/>
                </a:solidFill>
              </a14:hiddenFill>
            </a:ext>
          </a:extLst>
        </p:spPr>
      </p:pic>
      <p:pic>
        <p:nvPicPr>
          <p:cNvPr id="18" name="Picture 4" descr="http://img.cf8.com.cn/uploadfile/2014/0523/20140523024616656.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03499" y="4192458"/>
            <a:ext cx="2537881" cy="1837235"/>
          </a:xfrm>
          <a:prstGeom prst="rect">
            <a:avLst/>
          </a:prstGeom>
          <a:noFill/>
          <a:ln w="19050">
            <a:solidFill>
              <a:schemeClr val="accent6">
                <a:lumMod val="50000"/>
              </a:schemeClr>
            </a:solidFill>
            <a:prstDash val="dash"/>
          </a:ln>
          <a:extLst>
            <a:ext uri="{909E8E84-426E-40DD-AFC4-6F175D3DCCD1}">
              <a14:hiddenFill xmlns:a14="http://schemas.microsoft.com/office/drawing/2010/main">
                <a:solidFill>
                  <a:srgbClr val="FFFFFF"/>
                </a:solidFill>
              </a14:hiddenFill>
            </a:ext>
          </a:extLst>
        </p:spPr>
      </p:pic>
      <p:pic>
        <p:nvPicPr>
          <p:cNvPr id="19" name="图片 19"/>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00273" y="4192460"/>
            <a:ext cx="2614785" cy="1837235"/>
          </a:xfrm>
          <a:prstGeom prst="rect">
            <a:avLst/>
          </a:prstGeom>
          <a:noFill/>
          <a:ln w="19050">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pic>
      <p:pic>
        <p:nvPicPr>
          <p:cNvPr id="20" name="Picture 5"/>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173949" y="4192456"/>
            <a:ext cx="2537881" cy="1837235"/>
          </a:xfrm>
          <a:prstGeom prst="rect">
            <a:avLst/>
          </a:prstGeom>
          <a:noFill/>
          <a:ln w="19050">
            <a:solidFill>
              <a:srgbClr val="000000"/>
            </a:solid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smtClean="0">
                <a:solidFill>
                  <a:schemeClr val="bg1"/>
                </a:solidFill>
                <a:latin typeface="微软雅黑" panose="020B0503020204020204" pitchFamily="34" charset="-122"/>
                <a:ea typeface="微软雅黑" panose="020B0503020204020204" pitchFamily="34" charset="-122"/>
              </a:rPr>
              <a:t>启示</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655624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17"/>
          <p:cNvSpPr>
            <a:spLocks noChangeArrowheads="1"/>
          </p:cNvSpPr>
          <p:nvPr/>
        </p:nvSpPr>
        <p:spPr bwMode="auto">
          <a:xfrm>
            <a:off x="5546257" y="1493168"/>
            <a:ext cx="4266771" cy="4672136"/>
          </a:xfrm>
          <a:prstGeom prst="roundRect">
            <a:avLst>
              <a:gd name="adj" fmla="val 7315"/>
            </a:avLst>
          </a:prstGeom>
          <a:noFill/>
          <a:ln w="19050" cap="rnd">
            <a:solidFill>
              <a:srgbClr val="FFFF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956341" y="4941168"/>
            <a:ext cx="3366772" cy="682195"/>
            <a:chOff x="5987614" y="2145626"/>
            <a:chExt cx="2880000" cy="427036"/>
          </a:xfrm>
        </p:grpSpPr>
        <p:grpSp>
          <p:nvGrpSpPr>
            <p:cNvPr id="40" name="Group 14"/>
            <p:cNvGrpSpPr>
              <a:grpSpLocks/>
            </p:cNvGrpSpPr>
            <p:nvPr/>
          </p:nvGrpSpPr>
          <p:grpSpPr bwMode="auto">
            <a:xfrm>
              <a:off x="5987614" y="2145626"/>
              <a:ext cx="2880000" cy="427036"/>
              <a:chOff x="1161" y="1572"/>
              <a:chExt cx="3206" cy="338"/>
            </a:xfrm>
          </p:grpSpPr>
          <p:sp>
            <p:nvSpPr>
              <p:cNvPr id="42" name="AutoShape 15"/>
              <p:cNvSpPr>
                <a:spLocks noChangeArrowheads="1"/>
              </p:cNvSpPr>
              <p:nvPr/>
            </p:nvSpPr>
            <p:spPr bwMode="gray">
              <a:xfrm>
                <a:off x="1161" y="1572"/>
                <a:ext cx="3206" cy="338"/>
              </a:xfrm>
              <a:prstGeom prst="roundRect">
                <a:avLst>
                  <a:gd name="adj" fmla="val 16667"/>
                </a:avLst>
              </a:prstGeom>
              <a:solidFill>
                <a:srgbClr val="0099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43" name="AutoShape 16"/>
              <p:cNvSpPr>
                <a:spLocks noChangeArrowheads="1"/>
              </p:cNvSpPr>
              <p:nvPr/>
            </p:nvSpPr>
            <p:spPr bwMode="gray">
              <a:xfrm>
                <a:off x="1171" y="1578"/>
                <a:ext cx="3187" cy="152"/>
              </a:xfrm>
              <a:prstGeom prst="roundRect">
                <a:avLst>
                  <a:gd name="adj" fmla="val 28356"/>
                </a:avLst>
              </a:prstGeom>
              <a:gradFill rotWithShape="1">
                <a:gsLst>
                  <a:gs pos="0">
                    <a:srgbClr val="FFFFFF">
                      <a:alpha val="70000"/>
                    </a:srgbClr>
                  </a:gs>
                  <a:gs pos="100000">
                    <a:srgbClr val="009999">
                      <a:alpha val="70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grpSp>
        <p:sp>
          <p:nvSpPr>
            <p:cNvPr id="41" name="AutoShape 23"/>
            <p:cNvSpPr>
              <a:spLocks noChangeArrowheads="1"/>
            </p:cNvSpPr>
            <p:nvPr/>
          </p:nvSpPr>
          <p:spPr bwMode="gray">
            <a:xfrm>
              <a:off x="5987614" y="2165648"/>
              <a:ext cx="2880000" cy="381000"/>
            </a:xfrm>
            <a:prstGeom prst="roundRect">
              <a:avLst>
                <a:gd name="adj" fmla="val 7574"/>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8575" cap="rnd">
                  <a:solidFill>
                    <a:schemeClr val="bg2"/>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 typeface="Wingdings" pitchFamily="2" charset="2"/>
                <a:buNone/>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智慧搜索</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endParaRPr>
            </a:p>
          </p:txBody>
        </p:sp>
      </p:grpSp>
      <p:grpSp>
        <p:nvGrpSpPr>
          <p:cNvPr id="24" name="组合 23"/>
          <p:cNvGrpSpPr/>
          <p:nvPr/>
        </p:nvGrpSpPr>
        <p:grpSpPr>
          <a:xfrm>
            <a:off x="5955817" y="2458768"/>
            <a:ext cx="3366772" cy="682200"/>
            <a:chOff x="5987614" y="3289993"/>
            <a:chExt cx="2880000" cy="427039"/>
          </a:xfrm>
        </p:grpSpPr>
        <p:grpSp>
          <p:nvGrpSpPr>
            <p:cNvPr id="25" name="Group 2"/>
            <p:cNvGrpSpPr>
              <a:grpSpLocks/>
            </p:cNvGrpSpPr>
            <p:nvPr/>
          </p:nvGrpSpPr>
          <p:grpSpPr bwMode="auto">
            <a:xfrm>
              <a:off x="5987614" y="3289993"/>
              <a:ext cx="2880000" cy="427039"/>
              <a:chOff x="1161" y="1572"/>
              <a:chExt cx="3206" cy="338"/>
            </a:xfrm>
          </p:grpSpPr>
          <p:sp>
            <p:nvSpPr>
              <p:cNvPr id="27" name="AutoShape 3"/>
              <p:cNvSpPr>
                <a:spLocks noChangeArrowheads="1"/>
              </p:cNvSpPr>
              <p:nvPr/>
            </p:nvSpPr>
            <p:spPr bwMode="gray">
              <a:xfrm>
                <a:off x="1161" y="1572"/>
                <a:ext cx="3206" cy="338"/>
              </a:xfrm>
              <a:prstGeom prst="roundRect">
                <a:avLst>
                  <a:gd name="adj" fmla="val 16667"/>
                </a:avLst>
              </a:prstGeom>
              <a:solidFill>
                <a:srgbClr val="4177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28" name="AutoShape 4"/>
              <p:cNvSpPr>
                <a:spLocks noChangeArrowheads="1"/>
              </p:cNvSpPr>
              <p:nvPr/>
            </p:nvSpPr>
            <p:spPr bwMode="gray">
              <a:xfrm>
                <a:off x="1171" y="1578"/>
                <a:ext cx="3187" cy="152"/>
              </a:xfrm>
              <a:prstGeom prst="roundRect">
                <a:avLst>
                  <a:gd name="adj" fmla="val 28356"/>
                </a:avLst>
              </a:prstGeom>
              <a:gradFill rotWithShape="1">
                <a:gsLst>
                  <a:gs pos="0">
                    <a:srgbClr val="FFFFFF">
                      <a:alpha val="70000"/>
                    </a:srgbClr>
                  </a:gs>
                  <a:gs pos="100000">
                    <a:srgbClr val="417799">
                      <a:alpha val="70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grpSp>
        <p:sp>
          <p:nvSpPr>
            <p:cNvPr id="26" name="AutoShape 19"/>
            <p:cNvSpPr>
              <a:spLocks noChangeArrowheads="1"/>
            </p:cNvSpPr>
            <p:nvPr/>
          </p:nvSpPr>
          <p:spPr bwMode="gray">
            <a:xfrm>
              <a:off x="5987614" y="3317776"/>
              <a:ext cx="2880000" cy="381000"/>
            </a:xfrm>
            <a:prstGeom prst="roundRect">
              <a:avLst>
                <a:gd name="adj" fmla="val 7574"/>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cap="rnd">
                  <a:solidFill>
                    <a:schemeClr val="bg2"/>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 typeface="Wingdings" pitchFamily="2" charset="2"/>
                <a:buNone/>
              </a:pPr>
              <a:r>
                <a:rPr lang="zh-CN" altLang="en-US" sz="2800" b="1" dirty="0" smtClean="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案例分析</a:t>
              </a:r>
              <a:endParaRPr lang="zh-CN" altLang="en-US" sz="2800" b="1" dirty="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endParaRPr>
            </a:p>
          </p:txBody>
        </p:sp>
      </p:grpSp>
      <p:grpSp>
        <p:nvGrpSpPr>
          <p:cNvPr id="35" name="组合 34"/>
          <p:cNvGrpSpPr/>
          <p:nvPr/>
        </p:nvGrpSpPr>
        <p:grpSpPr>
          <a:xfrm>
            <a:off x="5946365" y="3699968"/>
            <a:ext cx="3366772" cy="682200"/>
            <a:chOff x="5987614" y="3289993"/>
            <a:chExt cx="2880000" cy="427039"/>
          </a:xfrm>
        </p:grpSpPr>
        <p:grpSp>
          <p:nvGrpSpPr>
            <p:cNvPr id="36" name="Group 2"/>
            <p:cNvGrpSpPr>
              <a:grpSpLocks/>
            </p:cNvGrpSpPr>
            <p:nvPr/>
          </p:nvGrpSpPr>
          <p:grpSpPr bwMode="auto">
            <a:xfrm>
              <a:off x="5987614" y="3289993"/>
              <a:ext cx="2880000" cy="427039"/>
              <a:chOff x="1161" y="1572"/>
              <a:chExt cx="3206" cy="338"/>
            </a:xfrm>
          </p:grpSpPr>
          <p:sp>
            <p:nvSpPr>
              <p:cNvPr id="38" name="AutoShape 3"/>
              <p:cNvSpPr>
                <a:spLocks noChangeArrowheads="1"/>
              </p:cNvSpPr>
              <p:nvPr/>
            </p:nvSpPr>
            <p:spPr bwMode="gray">
              <a:xfrm>
                <a:off x="1161" y="1572"/>
                <a:ext cx="3206" cy="338"/>
              </a:xfrm>
              <a:prstGeom prst="roundRect">
                <a:avLst>
                  <a:gd name="adj" fmla="val 16667"/>
                </a:avLst>
              </a:prstGeom>
              <a:solidFill>
                <a:srgbClr val="4177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39" name="AutoShape 4"/>
              <p:cNvSpPr>
                <a:spLocks noChangeArrowheads="1"/>
              </p:cNvSpPr>
              <p:nvPr/>
            </p:nvSpPr>
            <p:spPr bwMode="gray">
              <a:xfrm>
                <a:off x="1171" y="1578"/>
                <a:ext cx="3187" cy="152"/>
              </a:xfrm>
              <a:prstGeom prst="roundRect">
                <a:avLst>
                  <a:gd name="adj" fmla="val 28356"/>
                </a:avLst>
              </a:prstGeom>
              <a:gradFill rotWithShape="1">
                <a:gsLst>
                  <a:gs pos="0">
                    <a:srgbClr val="FFFFFF">
                      <a:alpha val="70000"/>
                    </a:srgbClr>
                  </a:gs>
                  <a:gs pos="100000">
                    <a:srgbClr val="417799">
                      <a:alpha val="70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grpSp>
        <p:sp>
          <p:nvSpPr>
            <p:cNvPr id="37" name="AutoShape 19"/>
            <p:cNvSpPr>
              <a:spLocks noChangeArrowheads="1"/>
            </p:cNvSpPr>
            <p:nvPr/>
          </p:nvSpPr>
          <p:spPr bwMode="gray">
            <a:xfrm>
              <a:off x="5987614" y="3317776"/>
              <a:ext cx="2880000" cy="381000"/>
            </a:xfrm>
            <a:prstGeom prst="roundRect">
              <a:avLst>
                <a:gd name="adj" fmla="val 7574"/>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cap="rnd">
                  <a:solidFill>
                    <a:schemeClr val="bg2"/>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 typeface="Wingdings" pitchFamily="2" charset="2"/>
                <a:buNone/>
              </a:pPr>
              <a:r>
                <a:rPr lang="zh-CN" altLang="en-US" sz="2800" b="1" dirty="0" smtClean="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美国反恐</a:t>
              </a:r>
              <a:endParaRPr lang="zh-CN" altLang="en-US" sz="2800" b="1" dirty="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endParaRPr>
            </a:p>
          </p:txBody>
        </p:sp>
      </p:grpSp>
    </p:spTree>
    <p:extLst>
      <p:ext uri="{BB962C8B-B14F-4D97-AF65-F5344CB8AC3E}">
        <p14:creationId xmlns:p14="http://schemas.microsoft.com/office/powerpoint/2010/main" val="4745561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饼形 41"/>
          <p:cNvSpPr/>
          <p:nvPr/>
        </p:nvSpPr>
        <p:spPr>
          <a:xfrm rot="10800000">
            <a:off x="1167593" y="1609364"/>
            <a:ext cx="10112189" cy="5204011"/>
          </a:xfrm>
          <a:prstGeom prst="pie">
            <a:avLst>
              <a:gd name="adj1" fmla="val 5911962"/>
              <a:gd name="adj2" fmla="val 16728985"/>
            </a:avLst>
          </a:prstGeom>
          <a:ln w="25400">
            <a:prstDash val="dash"/>
          </a:ln>
        </p:spPr>
        <p:style>
          <a:lnRef idx="1">
            <a:schemeClr val="accent3"/>
          </a:lnRef>
          <a:fillRef idx="2">
            <a:schemeClr val="accent3"/>
          </a:fillRef>
          <a:effectRef idx="1">
            <a:schemeClr val="accent3"/>
          </a:effectRef>
          <a:fontRef idx="minor">
            <a:schemeClr val="dk1"/>
          </a:fontRef>
        </p:style>
        <p:txBody>
          <a:bodyPr lIns="91431" tIns="45715" rIns="91431" bIns="45715" rtlCol="0" anchor="ctr"/>
          <a:lstStyle/>
          <a:p>
            <a:pPr algn="ctr" defTabSz="914309" fontAlgn="auto">
              <a:spcBef>
                <a:spcPts val="0"/>
              </a:spcBef>
              <a:spcAft>
                <a:spcPts val="0"/>
              </a:spcAft>
              <a:defRPr/>
            </a:pPr>
            <a:endParaRPr lang="zh-CN" altLang="en-US" sz="1900" kern="0">
              <a:solidFill>
                <a:prstClr val="black"/>
              </a:solidFill>
              <a:latin typeface=""/>
            </a:endParaRPr>
          </a:p>
        </p:txBody>
      </p:sp>
      <p:sp>
        <p:nvSpPr>
          <p:cNvPr id="41" name="饼形 40"/>
          <p:cNvSpPr/>
          <p:nvPr/>
        </p:nvSpPr>
        <p:spPr>
          <a:xfrm>
            <a:off x="1163110" y="1609363"/>
            <a:ext cx="10112189" cy="5204011"/>
          </a:xfrm>
          <a:prstGeom prst="pie">
            <a:avLst>
              <a:gd name="adj1" fmla="val 5911962"/>
              <a:gd name="adj2" fmla="val 16728985"/>
            </a:avLst>
          </a:prstGeom>
          <a:ln w="28575"/>
        </p:spPr>
        <p:style>
          <a:lnRef idx="1">
            <a:schemeClr val="accent5"/>
          </a:lnRef>
          <a:fillRef idx="3">
            <a:schemeClr val="accent5"/>
          </a:fillRef>
          <a:effectRef idx="2">
            <a:schemeClr val="accent5"/>
          </a:effectRef>
          <a:fontRef idx="minor">
            <a:schemeClr val="lt1"/>
          </a:fontRef>
        </p:style>
        <p:txBody>
          <a:bodyPr lIns="91431" tIns="45715" rIns="91431" bIns="45715" rtlCol="0" anchor="ctr"/>
          <a:lstStyle/>
          <a:p>
            <a:pPr algn="ctr" defTabSz="914309" fontAlgn="auto">
              <a:spcBef>
                <a:spcPts val="0"/>
              </a:spcBef>
              <a:spcAft>
                <a:spcPts val="0"/>
              </a:spcAft>
              <a:defRPr/>
            </a:pPr>
            <a:endParaRPr lang="zh-CN" altLang="en-US" sz="1900" kern="0">
              <a:solidFill>
                <a:prstClr val="black"/>
              </a:solidFill>
              <a:latin typeface=""/>
            </a:endParaRPr>
          </a:p>
        </p:txBody>
      </p:sp>
      <p:sp>
        <p:nvSpPr>
          <p:cNvPr id="43" name="椭圆 42"/>
          <p:cNvSpPr/>
          <p:nvPr/>
        </p:nvSpPr>
        <p:spPr>
          <a:xfrm>
            <a:off x="2183459" y="2307720"/>
            <a:ext cx="8189259" cy="3707796"/>
          </a:xfrm>
          <a:prstGeom prst="ellipse">
            <a:avLst/>
          </a:prstGeom>
          <a:solidFill>
            <a:srgbClr val="FFC000"/>
          </a:solidFill>
          <a:ln w="25400" cap="flat" cmpd="sng" algn="ctr">
            <a:noFill/>
            <a:prstDash val="solid"/>
          </a:ln>
          <a:effectLst/>
        </p:spPr>
        <p:txBody>
          <a:bodyPr lIns="91431" tIns="45715" rIns="91431" bIns="45715" rtlCol="0" anchor="ctr"/>
          <a:lstStyle/>
          <a:p>
            <a:pPr algn="ctr" defTabSz="914309" fontAlgn="auto">
              <a:spcBef>
                <a:spcPts val="0"/>
              </a:spcBef>
              <a:spcAft>
                <a:spcPts val="0"/>
              </a:spcAft>
              <a:defRPr/>
            </a:pPr>
            <a:endParaRPr lang="zh-CN" altLang="en-US" sz="1900" kern="0">
              <a:solidFill>
                <a:prstClr val="white"/>
              </a:solidFill>
              <a:latin typeface=""/>
            </a:endParaRPr>
          </a:p>
        </p:txBody>
      </p:sp>
      <p:pic>
        <p:nvPicPr>
          <p:cNvPr id="44"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92890" y="3131368"/>
            <a:ext cx="1312035" cy="1080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46177" y="4221088"/>
            <a:ext cx="1546713" cy="11475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 name="Picture 6"/>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4757334" y="3131368"/>
            <a:ext cx="1488764" cy="1080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7" name="Picture 7"/>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278089" y="4232151"/>
            <a:ext cx="1326836" cy="11375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矩形 49"/>
          <p:cNvSpPr/>
          <p:nvPr/>
        </p:nvSpPr>
        <p:spPr>
          <a:xfrm>
            <a:off x="5013499" y="1758197"/>
            <a:ext cx="1415754" cy="461655"/>
          </a:xfrm>
          <a:prstGeom prst="rect">
            <a:avLst/>
          </a:prstGeom>
        </p:spPr>
        <p:txBody>
          <a:bodyPr wrap="none" lIns="91431" tIns="45715" rIns="91431" bIns="45715">
            <a:spAutoFit/>
          </a:bodyPr>
          <a:lstStyle/>
          <a:p>
            <a:pPr fontAlgn="auto">
              <a:spcBef>
                <a:spcPts val="0"/>
              </a:spcBef>
              <a:spcAft>
                <a:spcPts val="0"/>
              </a:spcAft>
            </a:pPr>
            <a:r>
              <a:rPr lang="zh-CN" altLang="en-US" sz="2400" b="1" dirty="0" smtClean="0">
                <a:solidFill>
                  <a:srgbClr val="FFFF00"/>
                </a:solidFill>
                <a:latin typeface="微软雅黑" panose="020B0503020204020204" pitchFamily="34" charset="-122"/>
                <a:ea typeface="微软雅黑" panose="020B0503020204020204" pitchFamily="34" charset="-122"/>
              </a:rPr>
              <a:t>现实</a:t>
            </a:r>
            <a:r>
              <a:rPr lang="zh-CN" altLang="en-US" sz="2400" b="1" dirty="0">
                <a:solidFill>
                  <a:srgbClr val="FFFF00"/>
                </a:solidFill>
                <a:latin typeface="微软雅黑" panose="020B0503020204020204" pitchFamily="34" charset="-122"/>
                <a:ea typeface="微软雅黑" panose="020B0503020204020204" pitchFamily="34" charset="-122"/>
              </a:rPr>
              <a:t>空间</a:t>
            </a:r>
            <a:endParaRPr lang="zh-CN" altLang="en-US" sz="2400" dirty="0">
              <a:solidFill>
                <a:srgbClr val="FFFF00"/>
              </a:solidFill>
              <a:latin typeface=""/>
            </a:endParaRPr>
          </a:p>
        </p:txBody>
      </p:sp>
      <p:pic>
        <p:nvPicPr>
          <p:cNvPr id="51" name="Picture 8"/>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852704" y="5211168"/>
            <a:ext cx="688624"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1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074187" y="3495547"/>
            <a:ext cx="540000"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1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449303" y="2754359"/>
            <a:ext cx="589091"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 name="Picture 21"/>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411168" y="3024359"/>
            <a:ext cx="433636"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 name="Picture 22"/>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816028" y="3891618"/>
            <a:ext cx="666819"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3" name="Picture 24"/>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2971040" y="2441861"/>
            <a:ext cx="1361739"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26"/>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3535853" y="5303645"/>
            <a:ext cx="569589"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27"/>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487310" y="4794871"/>
            <a:ext cx="525405"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28"/>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4689169" y="5671343"/>
            <a:ext cx="584328" cy="54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9" name="弧形 68"/>
          <p:cNvSpPr/>
          <p:nvPr/>
        </p:nvSpPr>
        <p:spPr>
          <a:xfrm>
            <a:off x="3983701" y="2227634"/>
            <a:ext cx="4588777" cy="754227"/>
          </a:xfrm>
          <a:prstGeom prst="arc">
            <a:avLst>
              <a:gd name="adj1" fmla="val 11364762"/>
              <a:gd name="adj2" fmla="val 21219654"/>
            </a:avLst>
          </a:prstGeom>
          <a:noFill/>
          <a:ln w="22225" cap="flat" cmpd="sng" algn="ctr">
            <a:solidFill>
              <a:sysClr val="windowText" lastClr="000000"/>
            </a:solidFill>
            <a:prstDash val="sysDot"/>
          </a:ln>
          <a:effectLst/>
        </p:spPr>
        <p:txBody>
          <a:bodyPr lIns="91431" tIns="45715" rIns="91431" bIns="45715" rtlCol="0" anchor="ctr"/>
          <a:lstStyle/>
          <a:p>
            <a:pPr algn="ctr" defTabSz="914309" fontAlgn="auto">
              <a:spcBef>
                <a:spcPts val="0"/>
              </a:spcBef>
              <a:spcAft>
                <a:spcPts val="0"/>
              </a:spcAft>
              <a:defRPr/>
            </a:pPr>
            <a:endParaRPr lang="zh-CN" altLang="en-US" sz="1900" kern="0">
              <a:solidFill>
                <a:prstClr val="black"/>
              </a:solidFill>
              <a:latin typeface=""/>
            </a:endParaRPr>
          </a:p>
        </p:txBody>
      </p:sp>
      <p:sp>
        <p:nvSpPr>
          <p:cNvPr id="72" name="闪电形 71"/>
          <p:cNvSpPr/>
          <p:nvPr/>
        </p:nvSpPr>
        <p:spPr>
          <a:xfrm rot="10231858">
            <a:off x="4761301" y="2405381"/>
            <a:ext cx="504397" cy="781901"/>
          </a:xfrm>
          <a:prstGeom prst="lightningBolt">
            <a:avLst/>
          </a:prstGeom>
          <a:gradFill>
            <a:gsLst>
              <a:gs pos="0">
                <a:srgbClr val="03D4A8"/>
              </a:gs>
              <a:gs pos="25000">
                <a:srgbClr val="21D6E0"/>
              </a:gs>
              <a:gs pos="75000">
                <a:srgbClr val="0087E6"/>
              </a:gs>
              <a:gs pos="100000">
                <a:srgbClr val="005CBF"/>
              </a:gs>
            </a:gsLst>
            <a:lin ang="5400000" scaled="0"/>
          </a:gradFill>
          <a:ln w="25400" cap="flat" cmpd="sng" algn="ctr">
            <a:noFill/>
            <a:prstDash val="solid"/>
          </a:ln>
          <a:effectLst/>
        </p:spPr>
        <p:txBody>
          <a:bodyPr lIns="91431" tIns="45715" rIns="91431" bIns="45715" rtlCol="0" anchor="ctr"/>
          <a:lstStyle/>
          <a:p>
            <a:pPr algn="ctr" defTabSz="914309" fontAlgn="auto">
              <a:spcBef>
                <a:spcPts val="0"/>
              </a:spcBef>
              <a:spcAft>
                <a:spcPts val="0"/>
              </a:spcAft>
              <a:defRPr/>
            </a:pPr>
            <a:endParaRPr lang="zh-CN" altLang="en-US" sz="1900" kern="0">
              <a:solidFill>
                <a:prstClr val="white"/>
              </a:solidFill>
              <a:latin typeface=""/>
            </a:endParaRPr>
          </a:p>
        </p:txBody>
      </p:sp>
      <p:sp>
        <p:nvSpPr>
          <p:cNvPr id="73" name="闪电形 72"/>
          <p:cNvSpPr/>
          <p:nvPr/>
        </p:nvSpPr>
        <p:spPr>
          <a:xfrm rot="15624249">
            <a:off x="7360595" y="2405385"/>
            <a:ext cx="565777" cy="877051"/>
          </a:xfrm>
          <a:prstGeom prst="lightningBolt">
            <a:avLst/>
          </a:prstGeom>
          <a:gradFill>
            <a:gsLst>
              <a:gs pos="0">
                <a:srgbClr val="03D4A8"/>
              </a:gs>
              <a:gs pos="25000">
                <a:srgbClr val="21D6E0"/>
              </a:gs>
              <a:gs pos="75000">
                <a:srgbClr val="0087E6"/>
              </a:gs>
              <a:gs pos="100000">
                <a:srgbClr val="005CBF"/>
              </a:gs>
            </a:gsLst>
            <a:lin ang="5400000" scaled="0"/>
          </a:gradFill>
          <a:ln w="25400" cap="flat" cmpd="sng" algn="ctr">
            <a:noFill/>
            <a:prstDash val="solid"/>
          </a:ln>
          <a:effectLst/>
        </p:spPr>
        <p:txBody>
          <a:bodyPr lIns="91431" tIns="45715" rIns="91431" bIns="45715" rtlCol="0" anchor="ctr"/>
          <a:lstStyle/>
          <a:p>
            <a:pPr algn="ctr" defTabSz="914309" fontAlgn="auto">
              <a:spcBef>
                <a:spcPts val="0"/>
              </a:spcBef>
              <a:spcAft>
                <a:spcPts val="0"/>
              </a:spcAft>
              <a:defRPr/>
            </a:pPr>
            <a:endParaRPr lang="zh-CN" altLang="en-US" sz="1900" kern="0">
              <a:solidFill>
                <a:prstClr val="white"/>
              </a:solidFill>
              <a:latin typeface=""/>
            </a:endParaRPr>
          </a:p>
        </p:txBody>
      </p:sp>
      <p:pic>
        <p:nvPicPr>
          <p:cNvPr id="80" name="图片 79"/>
          <p:cNvPicPr>
            <a:picLocks noChangeAspect="1"/>
          </p:cNvPicPr>
          <p:nvPr/>
        </p:nvPicPr>
        <p:blipFill rotWithShape="1">
          <a:blip r:embed="rId15" cstate="print">
            <a:extLst>
              <a:ext uri="{BEBA8EAE-BF5A-486C-A8C5-ECC9F3942E4B}">
                <a14:imgProps xmlns:a14="http://schemas.microsoft.com/office/drawing/2010/main">
                  <a14:imgLayer r:embed="rId16">
                    <a14:imgEffect>
                      <a14:backgroundRemoval t="3250" b="90000" l="22000" r="81833"/>
                    </a14:imgEffect>
                  </a14:imgLayer>
                </a14:imgProps>
              </a:ext>
              <a:ext uri="{28A0092B-C50C-407E-A947-70E740481C1C}">
                <a14:useLocalDpi xmlns:a14="http://schemas.microsoft.com/office/drawing/2010/main"/>
              </a:ext>
            </a:extLst>
          </a:blip>
          <a:srcRect l="17798" r="10722"/>
          <a:stretch/>
        </p:blipFill>
        <p:spPr>
          <a:xfrm>
            <a:off x="8533917" y="2309734"/>
            <a:ext cx="821067" cy="723679"/>
          </a:xfrm>
          <a:prstGeom prst="rect">
            <a:avLst/>
          </a:prstGeom>
        </p:spPr>
      </p:pic>
      <p:pic>
        <p:nvPicPr>
          <p:cNvPr id="81" name="图片 80"/>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37308" b="61538" l="14667" r="40444">
                        <a14:foregroundMark x1="16222" y1="48077" x2="16222" y2="48077"/>
                        <a14:foregroundMark x1="22667" y1="58077" x2="22667" y2="58077"/>
                        <a14:foregroundMark x1="36889" y1="46154" x2="36889" y2="46154"/>
                        <a14:foregroundMark x1="19778" y1="40385" x2="24000" y2="40000"/>
                        <a14:foregroundMark x1="21111" y1="47692" x2="21111" y2="47692"/>
                        <a14:foregroundMark x1="22222" y1="47692" x2="22222" y2="47692"/>
                        <a14:foregroundMark x1="16000" y1="55385" x2="18667" y2="58462"/>
                        <a14:foregroundMark x1="23778" y1="59231" x2="26889" y2="56154"/>
                        <a14:foregroundMark x1="27556" y1="55769" x2="29556" y2="58462"/>
                        <a14:foregroundMark x1="32000" y1="51154" x2="32000" y2="51154"/>
                        <a14:foregroundMark x1="31778" y1="48462" x2="31778" y2="48462"/>
                        <a14:foregroundMark x1="31556" y1="46923" x2="31556" y2="45769"/>
                        <a14:foregroundMark x1="31556" y1="45000" x2="31556" y2="45000"/>
                        <a14:foregroundMark x1="32667" y1="43077" x2="32667" y2="43077"/>
                        <a14:foregroundMark x1="32222" y1="41154" x2="32222" y2="41154"/>
                        <a14:foregroundMark x1="32222" y1="39615" x2="32222" y2="39615"/>
                        <a14:foregroundMark x1="35333" y1="58077" x2="35333" y2="58077"/>
                        <a14:foregroundMark x1="37111" y1="56538" x2="37111" y2="56538"/>
                      </a14:backgroundRemoval>
                    </a14:imgEffect>
                  </a14:imgLayer>
                </a14:imgProps>
              </a:ext>
              <a:ext uri="{28A0092B-C50C-407E-A947-70E740481C1C}">
                <a14:useLocalDpi xmlns:a14="http://schemas.microsoft.com/office/drawing/2010/main"/>
              </a:ext>
            </a:extLst>
          </a:blip>
          <a:srcRect l="11999" t="34316" r="59173" b="35081"/>
          <a:stretch/>
        </p:blipFill>
        <p:spPr>
          <a:xfrm>
            <a:off x="9449303" y="4372621"/>
            <a:ext cx="1340308" cy="616622"/>
          </a:xfrm>
          <a:prstGeom prst="rect">
            <a:avLst/>
          </a:prstGeom>
        </p:spPr>
      </p:pic>
      <p:sp>
        <p:nvSpPr>
          <p:cNvPr id="35" name="矩形 34"/>
          <p:cNvSpPr/>
          <p:nvPr/>
        </p:nvSpPr>
        <p:spPr>
          <a:xfrm>
            <a:off x="6721470" y="1758196"/>
            <a:ext cx="1415754" cy="461655"/>
          </a:xfrm>
          <a:prstGeom prst="rect">
            <a:avLst/>
          </a:prstGeom>
        </p:spPr>
        <p:txBody>
          <a:bodyPr wrap="none" lIns="91431" tIns="45715" rIns="91431" bIns="45715">
            <a:spAutoFit/>
          </a:bodyPr>
          <a:lstStyle/>
          <a:p>
            <a:pPr fontAlgn="auto">
              <a:spcBef>
                <a:spcPts val="0"/>
              </a:spcBef>
              <a:spcAft>
                <a:spcPts val="0"/>
              </a:spcAft>
            </a:pPr>
            <a:r>
              <a:rPr lang="zh-CN" altLang="en-US" sz="2400" b="1" dirty="0" smtClean="0">
                <a:solidFill>
                  <a:srgbClr val="C00000"/>
                </a:solidFill>
                <a:latin typeface="微软雅黑" panose="020B0503020204020204" pitchFamily="34" charset="-122"/>
                <a:ea typeface="微软雅黑" panose="020B0503020204020204" pitchFamily="34" charset="-122"/>
              </a:rPr>
              <a:t>虚拟空间</a:t>
            </a:r>
            <a:endParaRPr lang="zh-CN" altLang="en-US" sz="2400" dirty="0">
              <a:solidFill>
                <a:srgbClr val="C00000"/>
              </a:solidFill>
              <a:latin typeface=""/>
            </a:endParaRPr>
          </a:p>
        </p:txBody>
      </p:sp>
      <p:sp>
        <p:nvSpPr>
          <p:cNvPr id="36" name="椭圆 35"/>
          <p:cNvSpPr/>
          <p:nvPr/>
        </p:nvSpPr>
        <p:spPr>
          <a:xfrm>
            <a:off x="8005379" y="2293906"/>
            <a:ext cx="268941" cy="268941"/>
          </a:xfrm>
          <a:prstGeom prst="ellipse">
            <a:avLst/>
          </a:prstGeom>
          <a:solidFill>
            <a:srgbClr val="FF0000"/>
          </a:solidFill>
          <a:ln w="25400" cap="flat" cmpd="sng" algn="ctr">
            <a:noFill/>
            <a:prstDash val="solid"/>
          </a:ln>
          <a:effectLst/>
        </p:spPr>
        <p:txBody>
          <a:bodyPr lIns="91431" tIns="45715" rIns="91431" bIns="45715" rtlCol="0" anchor="ctr"/>
          <a:lstStyle/>
          <a:p>
            <a:pPr algn="ctr" defTabSz="914309" fontAlgn="auto">
              <a:spcBef>
                <a:spcPts val="0"/>
              </a:spcBef>
              <a:spcAft>
                <a:spcPts val="0"/>
              </a:spcAft>
              <a:defRPr/>
            </a:pPr>
            <a:endParaRPr lang="zh-CN" altLang="en-US" sz="1900" kern="0">
              <a:solidFill>
                <a:prstClr val="white"/>
              </a:solidFill>
              <a:latin typeface=""/>
            </a:endParaRPr>
          </a:p>
        </p:txBody>
      </p:sp>
      <p:sp>
        <p:nvSpPr>
          <p:cNvPr id="37" name="椭圆 36"/>
          <p:cNvSpPr/>
          <p:nvPr/>
        </p:nvSpPr>
        <p:spPr>
          <a:xfrm>
            <a:off x="4512730" y="2222939"/>
            <a:ext cx="268941" cy="268941"/>
          </a:xfrm>
          <a:prstGeom prst="ellipse">
            <a:avLst/>
          </a:prstGeom>
          <a:solidFill>
            <a:srgbClr val="FF0000"/>
          </a:solidFill>
          <a:ln w="25400" cap="flat" cmpd="sng" algn="ctr">
            <a:noFill/>
            <a:prstDash val="solid"/>
          </a:ln>
          <a:effectLst/>
        </p:spPr>
        <p:txBody>
          <a:bodyPr lIns="91431" tIns="45715" rIns="91431" bIns="45715" rtlCol="0" anchor="ctr"/>
          <a:lstStyle/>
          <a:p>
            <a:pPr algn="ctr" defTabSz="914309" fontAlgn="auto">
              <a:spcBef>
                <a:spcPts val="0"/>
              </a:spcBef>
              <a:spcAft>
                <a:spcPts val="0"/>
              </a:spcAft>
              <a:defRPr/>
            </a:pPr>
            <a:endParaRPr lang="zh-CN" altLang="en-US" sz="1900" kern="0">
              <a:solidFill>
                <a:prstClr val="white"/>
              </a:solidFill>
              <a:latin typeface=""/>
            </a:endParaRPr>
          </a:p>
        </p:txBody>
      </p:sp>
      <p:sp>
        <p:nvSpPr>
          <p:cNvPr id="48" name="圆角矩形标注 47"/>
          <p:cNvSpPr/>
          <p:nvPr/>
        </p:nvSpPr>
        <p:spPr>
          <a:xfrm>
            <a:off x="7895579" y="934573"/>
            <a:ext cx="2097742" cy="566573"/>
          </a:xfrm>
          <a:prstGeom prst="wedgeRoundRectCallout">
            <a:avLst>
              <a:gd name="adj1" fmla="val -38924"/>
              <a:gd name="adj2" fmla="val 194647"/>
              <a:gd name="adj3" fmla="val 16667"/>
            </a:avLst>
          </a:prstGeom>
          <a:ln/>
        </p:spPr>
        <p:style>
          <a:lnRef idx="3">
            <a:schemeClr val="lt1"/>
          </a:lnRef>
          <a:fillRef idx="1">
            <a:schemeClr val="accent6"/>
          </a:fillRef>
          <a:effectRef idx="1">
            <a:schemeClr val="accent6"/>
          </a:effectRef>
          <a:fontRef idx="minor">
            <a:schemeClr val="lt1"/>
          </a:fontRef>
        </p:style>
        <p:txBody>
          <a:bodyPr lIns="91431" tIns="45715" rIns="91431" bIns="45715" rtlCol="0" anchor="ctr"/>
          <a:lstStyle/>
          <a:p>
            <a:pPr algn="ctr" defTabSz="914309" fontAlgn="auto">
              <a:spcBef>
                <a:spcPts val="0"/>
              </a:spcBef>
              <a:spcAft>
                <a:spcPts val="0"/>
              </a:spcAft>
              <a:defRPr/>
            </a:pPr>
            <a:r>
              <a:rPr lang="zh-CN" altLang="en-US" sz="2000" b="1" kern="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联系就有信息</a:t>
            </a:r>
          </a:p>
        </p:txBody>
      </p:sp>
      <p:sp>
        <p:nvSpPr>
          <p:cNvPr id="53" name="圆角矩形标注 52"/>
          <p:cNvSpPr/>
          <p:nvPr/>
        </p:nvSpPr>
        <p:spPr>
          <a:xfrm>
            <a:off x="2888617" y="926208"/>
            <a:ext cx="2097742" cy="566573"/>
          </a:xfrm>
          <a:prstGeom prst="wedgeRoundRectCallout">
            <a:avLst>
              <a:gd name="adj1" fmla="val 31483"/>
              <a:gd name="adj2" fmla="val 168509"/>
              <a:gd name="adj3" fmla="val 16667"/>
            </a:avLst>
          </a:prstGeom>
          <a:ln/>
        </p:spPr>
        <p:style>
          <a:lnRef idx="3">
            <a:schemeClr val="lt1"/>
          </a:lnRef>
          <a:fillRef idx="1">
            <a:schemeClr val="accent6"/>
          </a:fillRef>
          <a:effectRef idx="1">
            <a:schemeClr val="accent6"/>
          </a:effectRef>
          <a:fontRef idx="minor">
            <a:schemeClr val="lt1"/>
          </a:fontRef>
        </p:style>
        <p:txBody>
          <a:bodyPr lIns="91431" tIns="45715" rIns="91431" bIns="45715" rtlCol="0" anchor="ctr"/>
          <a:lstStyle/>
          <a:p>
            <a:pPr algn="ctr" defTabSz="914309" fontAlgn="auto">
              <a:spcBef>
                <a:spcPts val="0"/>
              </a:spcBef>
              <a:spcAft>
                <a:spcPts val="0"/>
              </a:spcAft>
              <a:defRPr/>
            </a:pPr>
            <a:r>
              <a:rPr lang="zh-CN" altLang="en-US" sz="2000" b="1" kern="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存在就有痕迹</a:t>
            </a:r>
            <a:endParaRPr lang="zh-CN" altLang="en-US" sz="2000" b="1" kern="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3" name="标题 11"/>
          <p:cNvSpPr txBox="1">
            <a:spLocks/>
          </p:cNvSpPr>
          <p:nvPr/>
        </p:nvSpPr>
        <p:spPr>
          <a:xfrm>
            <a:off x="406574" y="-1035496"/>
            <a:ext cx="10971372" cy="720725"/>
          </a:xfrm>
          <a:prstGeom prst="rect">
            <a:avLst/>
          </a:prstGeom>
        </p:spPr>
        <p:txBody>
          <a:bodyPr lIns="91431" tIns="45715" rIns="91431" bIns="45715"/>
          <a:lstStyle>
            <a:defPPr>
              <a:defRPr lang="zh-CN"/>
            </a:defPPr>
            <a:lvl1pPr eaLnBrk="0" hangingPunct="0">
              <a:defRPr sz="2600" b="1">
                <a:latin typeface="微软雅黑" panose="020B0503020204020204" pitchFamily="34" charset="-122"/>
                <a:ea typeface="微软雅黑" panose="020B0503020204020204" pitchFamily="34" charset="-122"/>
                <a:cs typeface="+mj-cs"/>
              </a:defRPr>
            </a:lvl1pPr>
          </a:lstStyle>
          <a:p>
            <a:endParaRPr lang="zh-CN" altLang="en-US" sz="3200" dirty="0">
              <a:solidFill>
                <a:schemeClr val="bg1"/>
              </a:solidFill>
            </a:endParaRPr>
          </a:p>
        </p:txBody>
      </p:sp>
      <p:pic>
        <p:nvPicPr>
          <p:cNvPr id="34" name="图片 33"/>
          <p:cNvPicPr>
            <a:picLocks noChangeAspect="1"/>
          </p:cNvPicPr>
          <p:nvPr/>
        </p:nvPicPr>
        <p:blipFill>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604925" y="5369685"/>
            <a:ext cx="934787" cy="934787"/>
          </a:xfrm>
          <a:prstGeom prst="rect">
            <a:avLst/>
          </a:prstGeom>
        </p:spPr>
      </p:pic>
      <p:pic>
        <p:nvPicPr>
          <p:cNvPr id="39" name="图片 38"/>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464027" y="5712816"/>
            <a:ext cx="605400" cy="605400"/>
          </a:xfrm>
          <a:prstGeom prst="rect">
            <a:avLst/>
          </a:prstGeom>
        </p:spPr>
      </p:pic>
      <p:sp>
        <p:nvSpPr>
          <p:cNvPr id="38"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smtClean="0">
                <a:solidFill>
                  <a:schemeClr val="bg1"/>
                </a:solidFill>
                <a:latin typeface="微软雅黑" panose="020B0503020204020204" pitchFamily="34" charset="-122"/>
                <a:ea typeface="微软雅黑" panose="020B0503020204020204" pitchFamily="34" charset="-122"/>
              </a:rPr>
              <a:t>存在</a:t>
            </a:r>
            <a:r>
              <a:rPr lang="zh-CN" altLang="en-US" sz="3200" dirty="0">
                <a:solidFill>
                  <a:schemeClr val="bg1"/>
                </a:solidFill>
                <a:latin typeface="微软雅黑" panose="020B0503020204020204" pitchFamily="34" charset="-122"/>
                <a:ea typeface="微软雅黑" panose="020B0503020204020204" pitchFamily="34" charset="-122"/>
              </a:rPr>
              <a:t>就有痕迹，联系就有信息</a:t>
            </a:r>
          </a:p>
          <a:p>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8065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smtClean="0">
                <a:solidFill>
                  <a:schemeClr val="bg1"/>
                </a:solidFill>
                <a:latin typeface="微软雅黑" panose="020B0503020204020204" pitchFamily="34" charset="-122"/>
                <a:ea typeface="微软雅黑" panose="020B0503020204020204" pitchFamily="34" charset="-122"/>
              </a:rPr>
              <a:t>首长指示</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1270671" y="1155594"/>
            <a:ext cx="9289031" cy="4801314"/>
          </a:xfrm>
          <a:prstGeom prst="rect">
            <a:avLst/>
          </a:prstGeom>
        </p:spPr>
        <p:txBody>
          <a:bodyPr wrap="square">
            <a:spAutoFit/>
          </a:bodyPr>
          <a:lstStyle/>
          <a:p>
            <a:pPr algn="just">
              <a:lnSpc>
                <a:spcPct val="150000"/>
              </a:lnSpc>
              <a:spcAft>
                <a:spcPts val="0"/>
              </a:spcAft>
              <a:tabLst>
                <a:tab pos="1071563" algn="l"/>
              </a:tabLst>
            </a:pPr>
            <a:r>
              <a:rPr lang="zh-CN" altLang="en-US" sz="2400" b="1" dirty="0" smtClean="0">
                <a:solidFill>
                  <a:srgbClr val="002060"/>
                </a:solidFill>
                <a:latin typeface="幼圆" panose="02010509060101010101" pitchFamily="49" charset="-122"/>
                <a:ea typeface="幼圆" panose="02010509060101010101" pitchFamily="49" charset="-122"/>
              </a:rPr>
              <a:t>       </a:t>
            </a:r>
            <a:r>
              <a:rPr lang="zh-CN" altLang="en-US" sz="2000" b="1" dirty="0" smtClean="0">
                <a:solidFill>
                  <a:srgbClr val="002060"/>
                </a:solidFill>
                <a:latin typeface="幼圆" panose="02010509060101010101" pitchFamily="49" charset="-122"/>
                <a:ea typeface="幼圆" panose="02010509060101010101" pitchFamily="49" charset="-122"/>
              </a:rPr>
              <a:t>“反</a:t>
            </a:r>
            <a:r>
              <a:rPr lang="zh-CN" altLang="en-US" sz="2000" b="1" dirty="0">
                <a:solidFill>
                  <a:srgbClr val="002060"/>
                </a:solidFill>
                <a:latin typeface="幼圆" panose="02010509060101010101" pitchFamily="49" charset="-122"/>
                <a:ea typeface="幼圆" panose="02010509060101010101" pitchFamily="49" charset="-122"/>
              </a:rPr>
              <a:t>恐怖斗争情报是关键。要有千里眼、顺风耳，预警在先，先发制敌。近来发生的一些暴力恐怖事件，事先都有征兆、有苗头、有迹象，问题在于内幕性、预警性、行动性情报十分缺乏。对敌斗争，两眼一抹黑是不行的。要把情报工作作为核心能力来抓，形成专兼结合、专群结合的情报工作格局，加强情报沟通、汇总、研判，善于从蛛丝马迹中发现可疑线索，从纷繁复杂的表象中洞察秋毫，做到敌动我知、未动先知。对暴力恐怖活动，我们的情报工作总体还是薄弱。要善于运用大数据技术开展反恐怖斗争，对海量数据进行对比和关联，将看似毫无联系、混乱无序的数据转化成直观的可视化的信息，努力发现暴力恐怖活动的动向</a:t>
            </a:r>
            <a:r>
              <a:rPr lang="zh-CN" altLang="en-US" sz="2000" b="1" dirty="0" smtClean="0">
                <a:solidFill>
                  <a:srgbClr val="002060"/>
                </a:solidFill>
                <a:latin typeface="幼圆" panose="02010509060101010101" pitchFamily="49" charset="-122"/>
                <a:ea typeface="幼圆" panose="02010509060101010101" pitchFamily="49" charset="-122"/>
              </a:rPr>
              <a:t>，</a:t>
            </a:r>
            <a:r>
              <a:rPr lang="zh-CN" altLang="en-US" sz="2000" b="1" dirty="0" smtClean="0">
                <a:solidFill>
                  <a:srgbClr val="C00000"/>
                </a:solidFill>
                <a:latin typeface="幼圆" panose="02010509060101010101" pitchFamily="49" charset="-122"/>
                <a:ea typeface="幼圆" panose="02010509060101010101" pitchFamily="49" charset="-122"/>
              </a:rPr>
              <a:t>力争</a:t>
            </a:r>
            <a:r>
              <a:rPr lang="zh-CN" altLang="en-US" sz="2000" b="1" dirty="0">
                <a:solidFill>
                  <a:srgbClr val="C00000"/>
                </a:solidFill>
                <a:latin typeface="幼圆" panose="02010509060101010101" pitchFamily="49" charset="-122"/>
                <a:ea typeface="幼圆" panose="02010509060101010101" pitchFamily="49" charset="-122"/>
              </a:rPr>
              <a:t>把恐怖活动消灭在萌芽状态</a:t>
            </a:r>
            <a:r>
              <a:rPr lang="zh-CN" altLang="en-US" sz="2000" b="1" dirty="0">
                <a:solidFill>
                  <a:srgbClr val="002060"/>
                </a:solidFill>
                <a:latin typeface="幼圆" panose="02010509060101010101" pitchFamily="49" charset="-122"/>
                <a:ea typeface="幼圆" panose="02010509060101010101" pitchFamily="49" charset="-122"/>
              </a:rPr>
              <a:t>。”</a:t>
            </a:r>
            <a:endParaRPr lang="en-US" altLang="zh-CN" sz="2000" b="1" dirty="0">
              <a:solidFill>
                <a:srgbClr val="002060"/>
              </a:solidFill>
              <a:latin typeface="幼圆" panose="02010509060101010101" pitchFamily="49" charset="-122"/>
              <a:ea typeface="幼圆" panose="02010509060101010101" pitchFamily="49" charset="-122"/>
            </a:endParaRPr>
          </a:p>
          <a:p>
            <a:pPr algn="just">
              <a:lnSpc>
                <a:spcPct val="150000"/>
              </a:lnSpc>
              <a:spcAft>
                <a:spcPts val="0"/>
              </a:spcAft>
              <a:tabLst>
                <a:tab pos="1071563" algn="l"/>
              </a:tabLst>
            </a:pPr>
            <a:endParaRPr lang="zh-CN" altLang="zh-CN" sz="2000" b="1" dirty="0">
              <a:solidFill>
                <a:srgbClr val="002060"/>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0058387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标注 16"/>
          <p:cNvSpPr/>
          <p:nvPr/>
        </p:nvSpPr>
        <p:spPr>
          <a:xfrm>
            <a:off x="1071581" y="1249803"/>
            <a:ext cx="4176463" cy="3835381"/>
          </a:xfrm>
          <a:prstGeom prst="wedgeRectCallout">
            <a:avLst>
              <a:gd name="adj1" fmla="val -16895"/>
              <a:gd name="adj2" fmla="val -50219"/>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FF0000"/>
              </a:buClr>
              <a:buSzPct val="80000"/>
              <a:defRPr/>
            </a:pPr>
            <a:r>
              <a:rPr lang="en-US" altLang="zh-CN" b="1" kern="0" dirty="0" smtClean="0">
                <a:solidFill>
                  <a:schemeClr val="tx1"/>
                </a:solidFill>
                <a:latin typeface="微软雅黑" pitchFamily="34" charset="-122"/>
                <a:ea typeface="微软雅黑" pitchFamily="34" charset="-122"/>
                <a:cs typeface="Arial" pitchFamily="34" charset="0"/>
                <a:sym typeface="黑体" pitchFamily="2" charset="-122"/>
              </a:rPr>
              <a:t>2014</a:t>
            </a:r>
            <a:r>
              <a:rPr lang="zh-CN" altLang="en-US" b="1" kern="0" dirty="0" smtClean="0">
                <a:solidFill>
                  <a:schemeClr val="tx1"/>
                </a:solidFill>
                <a:latin typeface="微软雅黑" pitchFamily="34" charset="-122"/>
                <a:ea typeface="微软雅黑" pitchFamily="34" charset="-122"/>
                <a:cs typeface="Arial" pitchFamily="34" charset="0"/>
                <a:sym typeface="黑体" pitchFamily="2" charset="-122"/>
              </a:rPr>
              <a:t>年</a:t>
            </a:r>
            <a:r>
              <a:rPr lang="en-US" altLang="zh-CN" b="1" kern="0" dirty="0" smtClean="0">
                <a:solidFill>
                  <a:schemeClr val="tx1"/>
                </a:solidFill>
                <a:latin typeface="微软雅黑" pitchFamily="34" charset="-122"/>
                <a:ea typeface="微软雅黑" pitchFamily="34" charset="-122"/>
                <a:cs typeface="Arial" pitchFamily="34" charset="0"/>
                <a:sym typeface="黑体" pitchFamily="2" charset="-122"/>
              </a:rPr>
              <a:t>3</a:t>
            </a:r>
            <a:r>
              <a:rPr lang="zh-CN" altLang="en-US" b="1" kern="0" dirty="0" smtClean="0">
                <a:solidFill>
                  <a:schemeClr val="tx1"/>
                </a:solidFill>
                <a:latin typeface="微软雅黑" pitchFamily="34" charset="-122"/>
                <a:ea typeface="微软雅黑" pitchFamily="34" charset="-122"/>
                <a:cs typeface="Arial" pitchFamily="34" charset="0"/>
                <a:sym typeface="黑体" pitchFamily="2" charset="-122"/>
              </a:rPr>
              <a:t>月</a:t>
            </a:r>
            <a:r>
              <a:rPr lang="en-US" altLang="zh-CN" b="1" kern="0" dirty="0" smtClean="0">
                <a:solidFill>
                  <a:schemeClr val="tx1"/>
                </a:solidFill>
                <a:latin typeface="微软雅黑" pitchFamily="34" charset="-122"/>
                <a:ea typeface="微软雅黑" pitchFamily="34" charset="-122"/>
                <a:cs typeface="Arial" pitchFamily="34" charset="0"/>
                <a:sym typeface="黑体" pitchFamily="2" charset="-122"/>
              </a:rPr>
              <a:t>8</a:t>
            </a:r>
            <a:r>
              <a:rPr lang="zh-CN" altLang="en-US" b="1" kern="0" dirty="0" smtClean="0">
                <a:solidFill>
                  <a:schemeClr val="tx1"/>
                </a:solidFill>
                <a:latin typeface="微软雅黑" pitchFamily="34" charset="-122"/>
                <a:ea typeface="微软雅黑" pitchFamily="34" charset="-122"/>
                <a:cs typeface="Arial" pitchFamily="34" charset="0"/>
                <a:sym typeface="黑体" pitchFamily="2" charset="-122"/>
              </a:rPr>
              <a:t>日 </a:t>
            </a:r>
            <a:r>
              <a:rPr lang="en-US" altLang="zh-CN" b="1" kern="0" dirty="0" smtClean="0">
                <a:solidFill>
                  <a:srgbClr val="0070C0"/>
                </a:solidFill>
                <a:latin typeface="微软雅黑" pitchFamily="34" charset="-122"/>
                <a:ea typeface="微软雅黑" pitchFamily="34" charset="-122"/>
                <a:cs typeface="Arial" pitchFamily="34" charset="0"/>
                <a:sym typeface="黑体" pitchFamily="2" charset="-122"/>
              </a:rPr>
              <a:t>00</a:t>
            </a:r>
            <a:r>
              <a:rPr lang="zh-CN" altLang="en-US" b="1" kern="0" dirty="0" smtClean="0">
                <a:solidFill>
                  <a:srgbClr val="0070C0"/>
                </a:solidFill>
                <a:latin typeface="微软雅黑" pitchFamily="34" charset="-122"/>
                <a:ea typeface="微软雅黑" pitchFamily="34" charset="-122"/>
                <a:cs typeface="Arial" pitchFamily="34" charset="0"/>
                <a:sym typeface="黑体" pitchFamily="2" charset="-122"/>
              </a:rPr>
              <a:t>：</a:t>
            </a:r>
            <a:r>
              <a:rPr lang="en-US" altLang="zh-CN" b="1" kern="0" dirty="0" smtClean="0">
                <a:solidFill>
                  <a:srgbClr val="0070C0"/>
                </a:solidFill>
                <a:latin typeface="微软雅黑" pitchFamily="34" charset="-122"/>
                <a:ea typeface="微软雅黑" pitchFamily="34" charset="-122"/>
                <a:cs typeface="Arial" pitchFamily="34" charset="0"/>
                <a:sym typeface="黑体" pitchFamily="2" charset="-122"/>
              </a:rPr>
              <a:t>42     </a:t>
            </a:r>
            <a:r>
              <a:rPr lang="zh-CN" altLang="en-US" b="1" kern="0" dirty="0" smtClean="0">
                <a:solidFill>
                  <a:srgbClr val="C00000"/>
                </a:solidFill>
                <a:latin typeface="微软雅黑" pitchFamily="34" charset="-122"/>
                <a:ea typeface="微软雅黑" pitchFamily="34" charset="-122"/>
                <a:cs typeface="Arial" pitchFamily="34" charset="0"/>
                <a:sym typeface="黑体" pitchFamily="2" charset="-122"/>
              </a:rPr>
              <a:t>起飞</a:t>
            </a:r>
            <a:endParaRPr lang="en-US" altLang="zh-CN" b="1" kern="0" dirty="0" smtClean="0">
              <a:solidFill>
                <a:srgbClr val="C00000"/>
              </a:solidFill>
              <a:latin typeface="微软雅黑" pitchFamily="34" charset="-122"/>
              <a:ea typeface="微软雅黑" pitchFamily="34" charset="-122"/>
              <a:cs typeface="Arial" pitchFamily="34" charset="0"/>
              <a:sym typeface="黑体" pitchFamily="2" charset="-122"/>
            </a:endParaRPr>
          </a:p>
          <a:p>
            <a:pPr eaLnBrk="0" hangingPunct="0">
              <a:lnSpc>
                <a:spcPct val="150000"/>
              </a:lnSpc>
              <a:spcBef>
                <a:spcPts val="600"/>
              </a:spcBef>
              <a:buClr>
                <a:srgbClr val="FF0000"/>
              </a:buClr>
              <a:buSzPct val="80000"/>
              <a:defRPr/>
            </a:pP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2014</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年</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3</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月</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8</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日 </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01</a:t>
            </a:r>
            <a:r>
              <a:rPr lang="zh-CN" altLang="en-US" b="1" kern="0" dirty="0">
                <a:solidFill>
                  <a:srgbClr val="0070C0"/>
                </a:solidFill>
                <a:latin typeface="微软雅黑" pitchFamily="34" charset="-122"/>
                <a:ea typeface="微软雅黑" pitchFamily="34" charset="-122"/>
                <a:cs typeface="Arial" pitchFamily="34" charset="0"/>
                <a:sym typeface="黑体" pitchFamily="2" charset="-122"/>
              </a:rPr>
              <a:t>：</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20   </a:t>
            </a:r>
            <a:r>
              <a:rPr lang="en-US" altLang="zh-CN" b="1" kern="0" dirty="0" smtClean="0">
                <a:solidFill>
                  <a:srgbClr val="0070C0"/>
                </a:solidFill>
                <a:latin typeface="微软雅黑" pitchFamily="34" charset="-122"/>
                <a:ea typeface="微软雅黑" pitchFamily="34" charset="-122"/>
                <a:cs typeface="Arial" pitchFamily="34" charset="0"/>
                <a:sym typeface="黑体" pitchFamily="2" charset="-122"/>
              </a:rPr>
              <a:t>  </a:t>
            </a:r>
            <a:r>
              <a:rPr lang="zh-CN" altLang="en-US" b="1" kern="0" dirty="0">
                <a:solidFill>
                  <a:srgbClr val="C00000"/>
                </a:solidFill>
                <a:latin typeface="微软雅黑" pitchFamily="34" charset="-122"/>
                <a:ea typeface="微软雅黑" pitchFamily="34" charset="-122"/>
                <a:cs typeface="Arial" pitchFamily="34" charset="0"/>
                <a:sym typeface="黑体" pitchFamily="2" charset="-122"/>
              </a:rPr>
              <a:t>失去信号</a:t>
            </a:r>
            <a:endParaRPr lang="en-US" altLang="zh-CN" b="1" kern="0" dirty="0">
              <a:solidFill>
                <a:srgbClr val="C00000"/>
              </a:solidFill>
              <a:latin typeface="微软雅黑" pitchFamily="34" charset="-122"/>
              <a:ea typeface="微软雅黑" pitchFamily="34" charset="-122"/>
              <a:cs typeface="Arial" pitchFamily="34" charset="0"/>
              <a:sym typeface="黑体" pitchFamily="2" charset="-122"/>
            </a:endParaRPr>
          </a:p>
          <a:p>
            <a:pPr eaLnBrk="0" hangingPunct="0">
              <a:lnSpc>
                <a:spcPct val="150000"/>
              </a:lnSpc>
              <a:spcBef>
                <a:spcPts val="600"/>
              </a:spcBef>
              <a:buClr>
                <a:srgbClr val="FF0000"/>
              </a:buClr>
              <a:buSzPct val="80000"/>
              <a:defRPr/>
            </a:pP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2014</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年</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3</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月</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8</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日 </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06</a:t>
            </a:r>
            <a:r>
              <a:rPr lang="zh-CN" altLang="en-US" b="1" kern="0" dirty="0">
                <a:solidFill>
                  <a:srgbClr val="0070C0"/>
                </a:solidFill>
                <a:latin typeface="微软雅黑" pitchFamily="34" charset="-122"/>
                <a:ea typeface="微软雅黑" pitchFamily="34" charset="-122"/>
                <a:cs typeface="Arial" pitchFamily="34" charset="0"/>
                <a:sym typeface="黑体" pitchFamily="2" charset="-122"/>
              </a:rPr>
              <a:t>：</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30    </a:t>
            </a:r>
            <a:r>
              <a:rPr lang="en-US" altLang="zh-CN" b="1" kern="0" dirty="0" smtClean="0">
                <a:solidFill>
                  <a:srgbClr val="0070C0"/>
                </a:solidFill>
                <a:latin typeface="微软雅黑" pitchFamily="34" charset="-122"/>
                <a:ea typeface="微软雅黑" pitchFamily="34" charset="-122"/>
                <a:cs typeface="Arial" pitchFamily="34" charset="0"/>
                <a:sym typeface="黑体" pitchFamily="2" charset="-122"/>
              </a:rPr>
              <a:t> </a:t>
            </a:r>
            <a:r>
              <a:rPr lang="zh-CN" altLang="en-US" b="1" kern="0" dirty="0" smtClean="0">
                <a:solidFill>
                  <a:srgbClr val="C00000"/>
                </a:solidFill>
                <a:latin typeface="微软雅黑" pitchFamily="34" charset="-122"/>
                <a:ea typeface="微软雅黑" pitchFamily="34" charset="-122"/>
                <a:cs typeface="Arial" pitchFamily="34" charset="0"/>
                <a:sym typeface="黑体" pitchFamily="2" charset="-122"/>
              </a:rPr>
              <a:t>未</a:t>
            </a:r>
            <a:r>
              <a:rPr lang="zh-CN" altLang="en-US" b="1" kern="0" dirty="0">
                <a:solidFill>
                  <a:srgbClr val="C00000"/>
                </a:solidFill>
                <a:latin typeface="微软雅黑" pitchFamily="34" charset="-122"/>
                <a:ea typeface="微软雅黑" pitchFamily="34" charset="-122"/>
                <a:cs typeface="Arial" pitchFamily="34" charset="0"/>
                <a:sym typeface="黑体" pitchFamily="2" charset="-122"/>
              </a:rPr>
              <a:t>到达</a:t>
            </a:r>
            <a:endParaRPr lang="en-US" altLang="zh-CN" b="1" kern="0" dirty="0">
              <a:solidFill>
                <a:srgbClr val="C00000"/>
              </a:solidFill>
              <a:latin typeface="微软雅黑" pitchFamily="34" charset="-122"/>
              <a:ea typeface="微软雅黑" pitchFamily="34" charset="-122"/>
              <a:cs typeface="Arial" pitchFamily="34" charset="0"/>
              <a:sym typeface="黑体" pitchFamily="2" charset="-122"/>
            </a:endParaRPr>
          </a:p>
          <a:p>
            <a:pPr eaLnBrk="0" hangingPunct="0">
              <a:lnSpc>
                <a:spcPct val="150000"/>
              </a:lnSpc>
              <a:spcBef>
                <a:spcPts val="600"/>
              </a:spcBef>
              <a:buClr>
                <a:srgbClr val="FF0000"/>
              </a:buClr>
              <a:buSzPct val="80000"/>
              <a:defRPr/>
            </a:pP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2014</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年</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3</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月</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8</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日 </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09</a:t>
            </a:r>
            <a:r>
              <a:rPr lang="zh-CN" altLang="en-US" b="1" kern="0" dirty="0">
                <a:solidFill>
                  <a:srgbClr val="0070C0"/>
                </a:solidFill>
                <a:latin typeface="微软雅黑" pitchFamily="34" charset="-122"/>
                <a:ea typeface="微软雅黑" pitchFamily="34" charset="-122"/>
                <a:cs typeface="Arial" pitchFamily="34" charset="0"/>
                <a:sym typeface="黑体" pitchFamily="2" charset="-122"/>
              </a:rPr>
              <a:t>：</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00   </a:t>
            </a:r>
            <a:r>
              <a:rPr lang="en-US" altLang="zh-CN" b="1" kern="0" dirty="0" smtClean="0">
                <a:solidFill>
                  <a:srgbClr val="0070C0"/>
                </a:solidFill>
                <a:latin typeface="微软雅黑" pitchFamily="34" charset="-122"/>
                <a:ea typeface="微软雅黑" pitchFamily="34" charset="-122"/>
                <a:cs typeface="Arial" pitchFamily="34" charset="0"/>
                <a:sym typeface="黑体" pitchFamily="2" charset="-122"/>
              </a:rPr>
              <a:t>  </a:t>
            </a:r>
            <a:r>
              <a:rPr lang="zh-CN" altLang="en-US" b="1" kern="0" dirty="0">
                <a:solidFill>
                  <a:srgbClr val="C00000"/>
                </a:solidFill>
                <a:latin typeface="微软雅黑" pitchFamily="34" charset="-122"/>
                <a:ea typeface="微软雅黑" pitchFamily="34" charset="-122"/>
                <a:cs typeface="Arial" pitchFamily="34" charset="0"/>
                <a:sym typeface="黑体" pitchFamily="2" charset="-122"/>
              </a:rPr>
              <a:t>航油耗尽</a:t>
            </a:r>
            <a:endParaRPr lang="en-US" altLang="zh-CN" b="1" kern="0" dirty="0">
              <a:solidFill>
                <a:srgbClr val="C00000"/>
              </a:solidFill>
              <a:latin typeface="微软雅黑" pitchFamily="34" charset="-122"/>
              <a:ea typeface="微软雅黑" pitchFamily="34" charset="-122"/>
              <a:cs typeface="Arial" pitchFamily="34" charset="0"/>
              <a:sym typeface="黑体" pitchFamily="2" charset="-122"/>
            </a:endParaRPr>
          </a:p>
          <a:p>
            <a:pPr eaLnBrk="0" hangingPunct="0">
              <a:lnSpc>
                <a:spcPct val="150000"/>
              </a:lnSpc>
              <a:spcBef>
                <a:spcPts val="600"/>
              </a:spcBef>
              <a:buClr>
                <a:srgbClr val="FF0000"/>
              </a:buClr>
              <a:buSzPct val="80000"/>
              <a:defRPr/>
            </a:pP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2014</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年</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3</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月</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8</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日 </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10</a:t>
            </a:r>
            <a:r>
              <a:rPr lang="zh-CN" altLang="en-US" b="1" kern="0" dirty="0">
                <a:solidFill>
                  <a:srgbClr val="0070C0"/>
                </a:solidFill>
                <a:latin typeface="微软雅黑" pitchFamily="34" charset="-122"/>
                <a:ea typeface="微软雅黑" pitchFamily="34" charset="-122"/>
                <a:cs typeface="Arial" pitchFamily="34" charset="0"/>
                <a:sym typeface="黑体" pitchFamily="2" charset="-122"/>
              </a:rPr>
              <a:t>：</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30    </a:t>
            </a:r>
            <a:r>
              <a:rPr lang="en-US" altLang="zh-CN" b="1" kern="0" dirty="0" smtClean="0">
                <a:solidFill>
                  <a:srgbClr val="0070C0"/>
                </a:solidFill>
                <a:latin typeface="微软雅黑" pitchFamily="34" charset="-122"/>
                <a:ea typeface="微软雅黑" pitchFamily="34" charset="-122"/>
                <a:cs typeface="Arial" pitchFamily="34" charset="0"/>
                <a:sym typeface="黑体" pitchFamily="2" charset="-122"/>
              </a:rPr>
              <a:t> </a:t>
            </a:r>
            <a:r>
              <a:rPr lang="zh-CN" altLang="en-US" b="1" kern="0" dirty="0" smtClean="0">
                <a:solidFill>
                  <a:srgbClr val="C00000"/>
                </a:solidFill>
                <a:latin typeface="微软雅黑" pitchFamily="34" charset="-122"/>
                <a:ea typeface="微软雅黑" pitchFamily="34" charset="-122"/>
                <a:cs typeface="Arial" pitchFamily="34" charset="0"/>
                <a:sym typeface="黑体" pitchFamily="2" charset="-122"/>
              </a:rPr>
              <a:t>一级</a:t>
            </a:r>
            <a:r>
              <a:rPr lang="zh-CN" altLang="en-US" b="1" kern="0" dirty="0">
                <a:solidFill>
                  <a:srgbClr val="C00000"/>
                </a:solidFill>
                <a:latin typeface="微软雅黑" pitchFamily="34" charset="-122"/>
                <a:ea typeface="微软雅黑" pitchFamily="34" charset="-122"/>
                <a:cs typeface="Arial" pitchFamily="34" charset="0"/>
                <a:sym typeface="黑体" pitchFamily="2" charset="-122"/>
              </a:rPr>
              <a:t>应急</a:t>
            </a:r>
            <a:endParaRPr lang="en-US" altLang="zh-CN" b="1" kern="0" dirty="0">
              <a:solidFill>
                <a:srgbClr val="C00000"/>
              </a:solidFill>
              <a:latin typeface="微软雅黑" pitchFamily="34" charset="-122"/>
              <a:ea typeface="微软雅黑" pitchFamily="34" charset="-122"/>
              <a:cs typeface="Arial" pitchFamily="34" charset="0"/>
              <a:sym typeface="黑体" pitchFamily="2" charset="-122"/>
            </a:endParaRPr>
          </a:p>
          <a:p>
            <a:pPr eaLnBrk="0" hangingPunct="0">
              <a:lnSpc>
                <a:spcPct val="150000"/>
              </a:lnSpc>
              <a:spcBef>
                <a:spcPts val="600"/>
              </a:spcBef>
              <a:buClr>
                <a:srgbClr val="FF0000"/>
              </a:buClr>
              <a:buSzPct val="80000"/>
              <a:defRPr/>
            </a:pP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2014</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年</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3</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月</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8</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日 </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12</a:t>
            </a:r>
            <a:r>
              <a:rPr lang="zh-CN" altLang="en-US" b="1" kern="0" dirty="0">
                <a:solidFill>
                  <a:srgbClr val="0070C0"/>
                </a:solidFill>
                <a:latin typeface="微软雅黑" pitchFamily="34" charset="-122"/>
                <a:ea typeface="微软雅黑" pitchFamily="34" charset="-122"/>
                <a:cs typeface="Arial" pitchFamily="34" charset="0"/>
                <a:sym typeface="黑体" pitchFamily="2" charset="-122"/>
              </a:rPr>
              <a:t>：</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28    </a:t>
            </a:r>
            <a:r>
              <a:rPr lang="en-US" altLang="zh-CN" b="1" kern="0" dirty="0" smtClean="0">
                <a:solidFill>
                  <a:srgbClr val="0070C0"/>
                </a:solidFill>
                <a:latin typeface="微软雅黑" pitchFamily="34" charset="-122"/>
                <a:ea typeface="微软雅黑" pitchFamily="34" charset="-122"/>
                <a:cs typeface="Arial" pitchFamily="34" charset="0"/>
                <a:sym typeface="黑体" pitchFamily="2" charset="-122"/>
              </a:rPr>
              <a:t> </a:t>
            </a:r>
            <a:r>
              <a:rPr lang="zh-CN" altLang="en-US" b="1" kern="0" dirty="0" smtClean="0">
                <a:solidFill>
                  <a:srgbClr val="C00000"/>
                </a:solidFill>
                <a:latin typeface="微软雅黑" pitchFamily="34" charset="-122"/>
                <a:ea typeface="微软雅黑" pitchFamily="34" charset="-122"/>
                <a:cs typeface="Arial" pitchFamily="34" charset="0"/>
                <a:sym typeface="黑体" pitchFamily="2" charset="-122"/>
              </a:rPr>
              <a:t>总理</a:t>
            </a:r>
            <a:r>
              <a:rPr lang="zh-CN" altLang="en-US" b="1" kern="0" dirty="0">
                <a:solidFill>
                  <a:srgbClr val="C00000"/>
                </a:solidFill>
                <a:latin typeface="微软雅黑" pitchFamily="34" charset="-122"/>
                <a:ea typeface="微软雅黑" pitchFamily="34" charset="-122"/>
                <a:cs typeface="Arial" pitchFamily="34" charset="0"/>
                <a:sym typeface="黑体" pitchFamily="2" charset="-122"/>
              </a:rPr>
              <a:t>批示</a:t>
            </a:r>
            <a:endParaRPr lang="en-US" altLang="zh-CN" b="1" kern="0" dirty="0">
              <a:solidFill>
                <a:srgbClr val="C00000"/>
              </a:solidFill>
              <a:latin typeface="微软雅黑" pitchFamily="34" charset="-122"/>
              <a:ea typeface="微软雅黑" pitchFamily="34" charset="-122"/>
              <a:cs typeface="Arial" pitchFamily="34" charset="0"/>
              <a:sym typeface="黑体" pitchFamily="2" charset="-122"/>
            </a:endParaRPr>
          </a:p>
          <a:p>
            <a:pPr eaLnBrk="0" hangingPunct="0">
              <a:lnSpc>
                <a:spcPct val="150000"/>
              </a:lnSpc>
              <a:spcBef>
                <a:spcPts val="600"/>
              </a:spcBef>
              <a:buClr>
                <a:srgbClr val="FF0000"/>
              </a:buClr>
              <a:buSzPct val="80000"/>
              <a:defRPr/>
            </a:pP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2014</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年</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3</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月</a:t>
            </a: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8</a:t>
            </a:r>
            <a:r>
              <a:rPr lang="zh-CN" altLang="en-US" b="1" kern="0" dirty="0">
                <a:solidFill>
                  <a:schemeClr val="tx1"/>
                </a:solidFill>
                <a:latin typeface="微软雅黑" pitchFamily="34" charset="-122"/>
                <a:ea typeface="微软雅黑" pitchFamily="34" charset="-122"/>
                <a:cs typeface="Arial" pitchFamily="34" charset="0"/>
                <a:sym typeface="黑体" pitchFamily="2" charset="-122"/>
              </a:rPr>
              <a:t>日 </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14</a:t>
            </a:r>
            <a:r>
              <a:rPr lang="zh-CN" altLang="en-US" b="1" kern="0" dirty="0">
                <a:solidFill>
                  <a:srgbClr val="0070C0"/>
                </a:solidFill>
                <a:latin typeface="微软雅黑" pitchFamily="34" charset="-122"/>
                <a:ea typeface="微软雅黑" pitchFamily="34" charset="-122"/>
                <a:cs typeface="Arial" pitchFamily="34" charset="0"/>
                <a:sym typeface="黑体" pitchFamily="2" charset="-122"/>
              </a:rPr>
              <a:t>：</a:t>
            </a:r>
            <a:r>
              <a:rPr lang="en-US" altLang="zh-CN" b="1" kern="0" dirty="0">
                <a:solidFill>
                  <a:srgbClr val="0070C0"/>
                </a:solidFill>
                <a:latin typeface="微软雅黑" pitchFamily="34" charset="-122"/>
                <a:ea typeface="微软雅黑" pitchFamily="34" charset="-122"/>
                <a:cs typeface="Arial" pitchFamily="34" charset="0"/>
                <a:sym typeface="黑体" pitchFamily="2" charset="-122"/>
              </a:rPr>
              <a:t>47    </a:t>
            </a:r>
            <a:r>
              <a:rPr lang="en-US" altLang="zh-CN" b="1" kern="0" dirty="0" smtClean="0">
                <a:solidFill>
                  <a:srgbClr val="0070C0"/>
                </a:solidFill>
                <a:latin typeface="微软雅黑" pitchFamily="34" charset="-122"/>
                <a:ea typeface="微软雅黑" pitchFamily="34" charset="-122"/>
                <a:cs typeface="Arial" pitchFamily="34" charset="0"/>
                <a:sym typeface="黑体" pitchFamily="2" charset="-122"/>
              </a:rPr>
              <a:t> </a:t>
            </a:r>
            <a:r>
              <a:rPr lang="zh-CN" altLang="en-US" b="1" kern="0" dirty="0">
                <a:solidFill>
                  <a:srgbClr val="C00000"/>
                </a:solidFill>
                <a:latin typeface="微软雅黑" pitchFamily="34" charset="-122"/>
                <a:ea typeface="微软雅黑" pitchFamily="34" charset="-122"/>
                <a:cs typeface="Arial" pitchFamily="34" charset="0"/>
                <a:sym typeface="黑体" pitchFamily="2" charset="-122"/>
              </a:rPr>
              <a:t>总书记指</a:t>
            </a:r>
            <a:r>
              <a:rPr lang="zh-CN" altLang="en-US" b="1" kern="0" dirty="0" smtClean="0">
                <a:solidFill>
                  <a:srgbClr val="C00000"/>
                </a:solidFill>
                <a:latin typeface="微软雅黑" pitchFamily="34" charset="-122"/>
                <a:ea typeface="微软雅黑" pitchFamily="34" charset="-122"/>
                <a:cs typeface="Arial" pitchFamily="34" charset="0"/>
                <a:sym typeface="黑体" pitchFamily="2" charset="-122"/>
              </a:rPr>
              <a:t>示</a:t>
            </a:r>
            <a:endParaRPr lang="en-US" altLang="zh-CN" b="1" kern="0" dirty="0" smtClean="0">
              <a:solidFill>
                <a:srgbClr val="C00000"/>
              </a:solidFill>
              <a:latin typeface="微软雅黑" pitchFamily="34" charset="-122"/>
              <a:ea typeface="微软雅黑" pitchFamily="34" charset="-122"/>
              <a:cs typeface="Arial" pitchFamily="34" charset="0"/>
              <a:sym typeface="黑体" pitchFamily="2" charset="-122"/>
            </a:endParaRPr>
          </a:p>
          <a:p>
            <a:pPr algn="ctr" eaLnBrk="0" hangingPunct="0">
              <a:lnSpc>
                <a:spcPct val="150000"/>
              </a:lnSpc>
              <a:spcBef>
                <a:spcPts val="0"/>
              </a:spcBef>
              <a:buClr>
                <a:srgbClr val="FF0000"/>
              </a:buClr>
              <a:buSzPct val="80000"/>
              <a:defRPr/>
            </a:pPr>
            <a:r>
              <a:rPr lang="en-US" altLang="zh-CN" b="1" kern="0" dirty="0">
                <a:solidFill>
                  <a:schemeClr val="tx1"/>
                </a:solidFill>
                <a:latin typeface="微软雅黑" pitchFamily="34" charset="-122"/>
                <a:ea typeface="微软雅黑" pitchFamily="34" charset="-122"/>
                <a:cs typeface="Arial" pitchFamily="34" charset="0"/>
                <a:sym typeface="黑体" pitchFamily="2" charset="-122"/>
              </a:rPr>
              <a:t>…………</a:t>
            </a:r>
          </a:p>
        </p:txBody>
      </p:sp>
      <p:sp>
        <p:nvSpPr>
          <p:cNvPr id="18" name="矩形 17"/>
          <p:cNvSpPr/>
          <p:nvPr/>
        </p:nvSpPr>
        <p:spPr>
          <a:xfrm>
            <a:off x="1069362" y="5294557"/>
            <a:ext cx="4172028" cy="776362"/>
          </a:xfrm>
          <a:prstGeom prst="rect">
            <a:avLst/>
          </a:prstGeom>
        </p:spPr>
        <p:txBody>
          <a:bodyPr wrap="square" lIns="37335" tIns="18667" rIns="37335" bIns="18667">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2400" b="1" kern="0" dirty="0">
                <a:solidFill>
                  <a:schemeClr val="tx1">
                    <a:lumMod val="65000"/>
                    <a:lumOff val="35000"/>
                  </a:schemeClr>
                </a:solidFill>
                <a:latin typeface="微软雅黑" pitchFamily="34" charset="-122"/>
                <a:ea typeface="微软雅黑" pitchFamily="34" charset="-122"/>
                <a:cs typeface="Arial" pitchFamily="34" charset="0"/>
              </a:rPr>
              <a:t>26</a:t>
            </a:r>
            <a:r>
              <a:rPr lang="zh-CN" altLang="en-US" sz="2400" b="1" kern="0" dirty="0">
                <a:solidFill>
                  <a:schemeClr val="tx1">
                    <a:lumMod val="65000"/>
                    <a:lumOff val="35000"/>
                  </a:schemeClr>
                </a:solidFill>
                <a:latin typeface="微软雅黑" pitchFamily="34" charset="-122"/>
                <a:ea typeface="微软雅黑" pitchFamily="34" charset="-122"/>
                <a:cs typeface="Arial" pitchFamily="34" charset="0"/>
              </a:rPr>
              <a:t>国力量联合搜救</a:t>
            </a:r>
          </a:p>
          <a:p>
            <a:pPr algn="ctr"/>
            <a:r>
              <a:rPr lang="zh-CN" altLang="en-US" sz="2400" b="1" kern="0" dirty="0" smtClean="0">
                <a:solidFill>
                  <a:schemeClr val="tx1">
                    <a:lumMod val="65000"/>
                    <a:lumOff val="35000"/>
                  </a:schemeClr>
                </a:solidFill>
                <a:latin typeface="微软雅黑" pitchFamily="34" charset="-122"/>
                <a:ea typeface="微软雅黑" pitchFamily="34" charset="-122"/>
                <a:cs typeface="Arial" pitchFamily="34" charset="0"/>
              </a:rPr>
              <a:t>至今仍下落不明</a:t>
            </a:r>
            <a:endParaRPr lang="zh-CN" altLang="en-US" sz="2400" b="1" kern="0" dirty="0">
              <a:solidFill>
                <a:schemeClr val="tx1">
                  <a:lumMod val="65000"/>
                  <a:lumOff val="35000"/>
                </a:schemeClr>
              </a:solidFill>
              <a:latin typeface="微软雅黑" pitchFamily="34" charset="-122"/>
              <a:ea typeface="微软雅黑" pitchFamily="34" charset="-122"/>
              <a:cs typeface="Arial" pitchFamily="34" charset="0"/>
            </a:endParaRPr>
          </a:p>
        </p:txBody>
      </p:sp>
      <p:grpSp>
        <p:nvGrpSpPr>
          <p:cNvPr id="20" name="组合 19"/>
          <p:cNvGrpSpPr/>
          <p:nvPr/>
        </p:nvGrpSpPr>
        <p:grpSpPr>
          <a:xfrm>
            <a:off x="5735166" y="1249802"/>
            <a:ext cx="5580144" cy="3475341"/>
            <a:chOff x="3280270" y="2636810"/>
            <a:chExt cx="3099186" cy="2142000"/>
          </a:xfrm>
        </p:grpSpPr>
        <p:pic>
          <p:nvPicPr>
            <p:cNvPr id="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0270" y="2636810"/>
              <a:ext cx="3095664" cy="21420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8769" y="2636810"/>
              <a:ext cx="1320687" cy="792942"/>
            </a:xfrm>
            <a:prstGeom prst="rect">
              <a:avLst/>
            </a:prstGeom>
            <a:ln>
              <a:noFill/>
            </a:ln>
            <a:effectLst>
              <a:softEdge rad="112500"/>
            </a:effectLst>
          </p:spPr>
        </p:pic>
      </p:grpSp>
      <p:sp>
        <p:nvSpPr>
          <p:cNvPr id="24" name="矩形 23"/>
          <p:cNvSpPr/>
          <p:nvPr/>
        </p:nvSpPr>
        <p:spPr>
          <a:xfrm>
            <a:off x="7318037" y="4930079"/>
            <a:ext cx="3136115" cy="553998"/>
          </a:xfrm>
          <a:prstGeom prst="rect">
            <a:avLst/>
          </a:prstGeom>
        </p:spPr>
        <p:txBody>
          <a:bodyPr wrap="none">
            <a:spAutoFit/>
          </a:bodyPr>
          <a:lstStyle/>
          <a:p>
            <a:pPr marL="85725" lvl="1" indent="1588" fontAlgn="auto">
              <a:lnSpc>
                <a:spcPct val="150000"/>
              </a:lnSpc>
              <a:buClr>
                <a:srgbClr val="4F81BD"/>
              </a:buClr>
              <a:defRPr/>
            </a:pPr>
            <a:r>
              <a:rPr lang="zh-CN" altLang="en-US" sz="2000" b="1" dirty="0">
                <a:solidFill>
                  <a:srgbClr val="FF0000"/>
                </a:solidFill>
                <a:latin typeface="微软雅黑" panose="020B0503020204020204" pitchFamily="34" charset="-122"/>
                <a:ea typeface="微软雅黑" panose="020B0503020204020204" pitchFamily="34" charset="-122"/>
              </a:rPr>
              <a:t>实体</a:t>
            </a:r>
            <a:r>
              <a:rPr lang="zh-CN" altLang="en-US" sz="2000" b="1" dirty="0">
                <a:solidFill>
                  <a:srgbClr val="002060"/>
                </a:solidFill>
                <a:latin typeface="微软雅黑" panose="020B0503020204020204" pitchFamily="34" charset="-122"/>
                <a:ea typeface="微软雅黑" panose="020B0503020204020204" pitchFamily="34" charset="-122"/>
              </a:rPr>
              <a:t>空间</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可观察</a:t>
            </a:r>
            <a:r>
              <a:rPr lang="zh-CN" altLang="en-US" sz="2000" b="1" dirty="0">
                <a:solidFill>
                  <a:srgbClr val="FF0000"/>
                </a:solidFill>
                <a:latin typeface="微软雅黑" panose="020B0503020204020204" pitchFamily="34" charset="-122"/>
                <a:ea typeface="微软雅黑" panose="020B0503020204020204" pitchFamily="34" charset="-122"/>
              </a:rPr>
              <a:t>痕迹</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25" name="矩形 24"/>
          <p:cNvSpPr/>
          <p:nvPr/>
        </p:nvSpPr>
        <p:spPr>
          <a:xfrm>
            <a:off x="7304045" y="5467300"/>
            <a:ext cx="3182344" cy="553988"/>
          </a:xfrm>
          <a:prstGeom prst="rect">
            <a:avLst/>
          </a:prstGeom>
        </p:spPr>
        <p:txBody>
          <a:bodyPr wrap="square" lIns="91431" tIns="45715" rIns="91431" bIns="45715">
            <a:spAutoFit/>
          </a:bodyPr>
          <a:lstStyle/>
          <a:p>
            <a:pPr marL="85725" lvl="1" indent="1588" fontAlgn="auto">
              <a:lnSpc>
                <a:spcPct val="150000"/>
              </a:lnSpc>
              <a:buClr>
                <a:srgbClr val="4F81BD"/>
              </a:buClr>
              <a:defRPr/>
            </a:pPr>
            <a:r>
              <a:rPr lang="zh-CN" altLang="en-US" sz="2000" b="1" dirty="0">
                <a:solidFill>
                  <a:srgbClr val="FF0000"/>
                </a:solidFill>
                <a:latin typeface="微软雅黑" panose="020B0503020204020204" pitchFamily="34" charset="-122"/>
                <a:ea typeface="微软雅黑" panose="020B0503020204020204" pitchFamily="34" charset="-122"/>
              </a:rPr>
              <a:t>虚拟</a:t>
            </a:r>
            <a:r>
              <a:rPr lang="zh-CN" altLang="en-US" sz="2000" b="1" dirty="0">
                <a:solidFill>
                  <a:srgbClr val="002060"/>
                </a:solidFill>
                <a:latin typeface="微软雅黑" panose="020B0503020204020204" pitchFamily="34" charset="-122"/>
                <a:ea typeface="微软雅黑" panose="020B0503020204020204" pitchFamily="34" charset="-122"/>
              </a:rPr>
              <a:t>空间</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可搜索</a:t>
            </a:r>
            <a:r>
              <a:rPr lang="zh-CN" altLang="en-US" sz="2000" b="1" dirty="0">
                <a:solidFill>
                  <a:srgbClr val="FF0000"/>
                </a:solidFill>
                <a:latin typeface="微软雅黑" panose="020B0503020204020204" pitchFamily="34" charset="-122"/>
                <a:ea typeface="微软雅黑" panose="020B0503020204020204" pitchFamily="34" charset="-122"/>
              </a:rPr>
              <a:t>信息</a:t>
            </a:r>
            <a:endParaRPr lang="en-US" altLang="zh-CN" sz="2000" b="1" dirty="0">
              <a:solidFill>
                <a:srgbClr val="FF0000"/>
              </a:solidFill>
              <a:latin typeface="微软雅黑" panose="020B0503020204020204" pitchFamily="34" charset="-122"/>
              <a:ea typeface="微软雅黑" panose="020B0503020204020204" pitchFamily="34" charset="-122"/>
            </a:endParaRPr>
          </a:p>
        </p:txBody>
      </p:sp>
      <p:sp>
        <p:nvSpPr>
          <p:cNvPr id="12"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en-US" altLang="zh-CN" sz="3200" dirty="0">
                <a:solidFill>
                  <a:schemeClr val="bg1"/>
                </a:solidFill>
                <a:latin typeface="微软雅黑" panose="020B0503020204020204" pitchFamily="34" charset="-122"/>
                <a:ea typeface="微软雅黑" panose="020B0503020204020204" pitchFamily="34" charset="-122"/>
              </a:rPr>
              <a:t>MH370</a:t>
            </a:r>
            <a:r>
              <a:rPr lang="zh-CN" altLang="en-US" sz="3200" dirty="0">
                <a:solidFill>
                  <a:schemeClr val="bg1"/>
                </a:solidFill>
                <a:latin typeface="微软雅黑" panose="020B0503020204020204" pitchFamily="34" charset="-122"/>
                <a:ea typeface="微软雅黑" panose="020B0503020204020204" pitchFamily="34" charset="-122"/>
              </a:rPr>
              <a:t>去哪儿了？</a:t>
            </a:r>
          </a:p>
        </p:txBody>
      </p:sp>
    </p:spTree>
    <p:extLst>
      <p:ext uri="{BB962C8B-B14F-4D97-AF65-F5344CB8AC3E}">
        <p14:creationId xmlns:p14="http://schemas.microsoft.com/office/powerpoint/2010/main" val="6215727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socialradar-660x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790" y="1159682"/>
            <a:ext cx="6286500" cy="49212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8222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rot="18260341">
            <a:off x="471537" y="3480639"/>
            <a:ext cx="3743971" cy="3389971"/>
          </a:xfrm>
          <a:prstGeom prst="rect">
            <a:avLst/>
          </a:prstGeom>
        </p:spPr>
      </p:pic>
      <p:pic>
        <p:nvPicPr>
          <p:cNvPr id="49" name="Picture 4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926854" y="2440425"/>
            <a:ext cx="5359740" cy="22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pic>
      <p:sp>
        <p:nvSpPr>
          <p:cNvPr id="76" name="椭圆 75"/>
          <p:cNvSpPr/>
          <p:nvPr/>
        </p:nvSpPr>
        <p:spPr>
          <a:xfrm>
            <a:off x="1710820" y="1988840"/>
            <a:ext cx="2983975" cy="1094433"/>
          </a:xfrm>
          <a:prstGeom prst="ellipse">
            <a:avLst/>
          </a:prstGeom>
          <a:noFill/>
          <a:ln>
            <a:prstDash val="dash"/>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rot="12044567">
            <a:off x="6632938" y="4239159"/>
            <a:ext cx="5988795" cy="3050973"/>
          </a:xfrm>
          <a:prstGeom prst="rect">
            <a:avLst/>
          </a:prstGeom>
        </p:spPr>
      </p:pic>
      <p:sp>
        <p:nvSpPr>
          <p:cNvPr id="12" name="矩形 11"/>
          <p:cNvSpPr/>
          <p:nvPr/>
        </p:nvSpPr>
        <p:spPr>
          <a:xfrm>
            <a:off x="6469456" y="5549170"/>
            <a:ext cx="953986" cy="400110"/>
          </a:xfrm>
          <a:prstGeom prst="rect">
            <a:avLst/>
          </a:prstGeom>
          <a:solidFill>
            <a:schemeClr val="bg1"/>
          </a:solidFill>
          <a:ln>
            <a:solidFill>
              <a:schemeClr val="bg2">
                <a:lumMod val="50000"/>
              </a:schemeClr>
            </a:solidFill>
          </a:ln>
        </p:spPr>
        <p:txBody>
          <a:bodyPr wrap="square">
            <a:spAutoFit/>
          </a:bodyPr>
          <a:lstStyle/>
          <a:p>
            <a:pPr algn="ctr">
              <a:spcBef>
                <a:spcPts val="1200"/>
              </a:spcBef>
              <a:spcAft>
                <a:spcPts val="600"/>
              </a:spcAft>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存在</a:t>
            </a:r>
          </a:p>
        </p:txBody>
      </p:sp>
      <p:sp>
        <p:nvSpPr>
          <p:cNvPr id="13" name="矩形 12"/>
          <p:cNvSpPr/>
          <p:nvPr/>
        </p:nvSpPr>
        <p:spPr>
          <a:xfrm>
            <a:off x="4871607" y="5552544"/>
            <a:ext cx="953986" cy="400110"/>
          </a:xfrm>
          <a:prstGeom prst="rect">
            <a:avLst/>
          </a:prstGeom>
          <a:solidFill>
            <a:schemeClr val="tx1"/>
          </a:solidFill>
          <a:ln>
            <a:solidFill>
              <a:schemeClr val="bg2">
                <a:lumMod val="50000"/>
              </a:schemeClr>
            </a:solidFill>
          </a:ln>
        </p:spPr>
        <p:txBody>
          <a:bodyPr wrap="square">
            <a:spAutoFit/>
          </a:bodyPr>
          <a:lstStyle/>
          <a:p>
            <a:pPr algn="ctr">
              <a:spcBef>
                <a:spcPts val="1200"/>
              </a:spcBef>
              <a:spcAft>
                <a:spcPts val="600"/>
              </a:spcAft>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联系</a:t>
            </a:r>
            <a:endParaRPr lang="zh-CN" altLang="en-US"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7" name="图示 26"/>
          <p:cNvGraphicFramePr/>
          <p:nvPr>
            <p:extLst>
              <p:ext uri="{D42A27DB-BD31-4B8C-83A1-F6EECF244321}">
                <p14:modId xmlns:p14="http://schemas.microsoft.com/office/powerpoint/2010/main" val="3204318179"/>
              </p:ext>
            </p:extLst>
          </p:nvPr>
        </p:nvGraphicFramePr>
        <p:xfrm>
          <a:off x="7175326" y="4024601"/>
          <a:ext cx="4799908" cy="28607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3" name="矩形 32"/>
          <p:cNvSpPr/>
          <p:nvPr/>
        </p:nvSpPr>
        <p:spPr>
          <a:xfrm>
            <a:off x="7343034" y="1418000"/>
            <a:ext cx="3288676" cy="1938992"/>
          </a:xfrm>
          <a:prstGeom prst="rect">
            <a:avLst/>
          </a:prstGeom>
        </p:spPr>
        <p:txBody>
          <a:bodyPr wrap="square">
            <a:spAutoFit/>
          </a:bodyPr>
          <a:lstStyle/>
          <a:p>
            <a:pPr>
              <a:lnSpc>
                <a:spcPct val="150000"/>
              </a:lnSpc>
            </a:pPr>
            <a:r>
              <a:rPr kumimoji="1" lang="zh-CN" altLang="en-US" sz="1600" b="1" dirty="0">
                <a:solidFill>
                  <a:srgbClr val="002060"/>
                </a:solidFill>
                <a:latin typeface="微软雅黑"/>
                <a:ea typeface="微软雅黑"/>
                <a:cs typeface="微软雅黑"/>
              </a:rPr>
              <a:t>（</a:t>
            </a:r>
            <a:r>
              <a:rPr kumimoji="1" lang="zh-CN" altLang="en-US" sz="1600" b="1" dirty="0" smtClean="0">
                <a:solidFill>
                  <a:srgbClr val="002060"/>
                </a:solidFill>
                <a:latin typeface="微软雅黑"/>
                <a:ea typeface="微软雅黑"/>
                <a:cs typeface="微软雅黑"/>
              </a:rPr>
              <a:t>将在</a:t>
            </a:r>
            <a:r>
              <a:rPr kumimoji="1" lang="zh-CN" altLang="en-US" sz="1600" b="1" dirty="0">
                <a:solidFill>
                  <a:srgbClr val="002060"/>
                </a:solidFill>
                <a:latin typeface="微软雅黑"/>
                <a:ea typeface="微软雅黑"/>
                <a:cs typeface="微软雅黑"/>
              </a:rPr>
              <a:t>）</a:t>
            </a:r>
            <a:r>
              <a:rPr kumimoji="1" lang="zh-CN" altLang="en-US" sz="1600" b="1" dirty="0" smtClean="0">
                <a:solidFill>
                  <a:srgbClr val="002060"/>
                </a:solidFill>
                <a:latin typeface="微软雅黑"/>
                <a:ea typeface="微软雅黑"/>
                <a:cs typeface="微软雅黑"/>
              </a:rPr>
              <a:t>何时（</a:t>
            </a:r>
            <a:r>
              <a:rPr kumimoji="1" lang="en-US" altLang="zh-CN" sz="1600" b="1" dirty="0">
                <a:solidFill>
                  <a:srgbClr val="002060"/>
                </a:solidFill>
                <a:latin typeface="微软雅黑"/>
                <a:ea typeface="微软雅黑"/>
                <a:cs typeface="微软雅黑"/>
              </a:rPr>
              <a:t>when</a:t>
            </a:r>
            <a:r>
              <a:rPr kumimoji="1" lang="zh-CN" altLang="en-US" sz="1600" b="1" dirty="0" smtClean="0">
                <a:solidFill>
                  <a:srgbClr val="002060"/>
                </a:solidFill>
                <a:latin typeface="微软雅黑"/>
                <a:ea typeface="微软雅黑"/>
                <a:cs typeface="微软雅黑"/>
              </a:rPr>
              <a:t>）</a:t>
            </a:r>
            <a:endParaRPr kumimoji="1" lang="en-US" altLang="zh-CN" sz="1600" b="1" dirty="0" smtClean="0">
              <a:solidFill>
                <a:srgbClr val="002060"/>
              </a:solidFill>
              <a:latin typeface="微软雅黑"/>
              <a:ea typeface="微软雅黑"/>
              <a:cs typeface="微软雅黑"/>
            </a:endParaRPr>
          </a:p>
          <a:p>
            <a:pPr>
              <a:lnSpc>
                <a:spcPct val="150000"/>
              </a:lnSpc>
            </a:pPr>
            <a:r>
              <a:rPr kumimoji="1" lang="zh-CN" altLang="en-US" sz="1600" b="1" dirty="0" smtClean="0">
                <a:solidFill>
                  <a:srgbClr val="002060"/>
                </a:solidFill>
                <a:latin typeface="微软雅黑"/>
                <a:ea typeface="微软雅黑"/>
                <a:cs typeface="微软雅黑"/>
              </a:rPr>
              <a:t>（将在）何地（</a:t>
            </a:r>
            <a:r>
              <a:rPr kumimoji="1" lang="en-US" altLang="zh-CN" sz="1600" b="1" dirty="0">
                <a:solidFill>
                  <a:srgbClr val="002060"/>
                </a:solidFill>
                <a:latin typeface="微软雅黑"/>
                <a:ea typeface="微软雅黑"/>
                <a:cs typeface="微软雅黑"/>
              </a:rPr>
              <a:t>where</a:t>
            </a:r>
            <a:r>
              <a:rPr kumimoji="1" lang="zh-CN" altLang="en-US" sz="1600" b="1" dirty="0" smtClean="0">
                <a:solidFill>
                  <a:srgbClr val="002060"/>
                </a:solidFill>
                <a:latin typeface="微软雅黑"/>
                <a:ea typeface="微软雅黑"/>
                <a:cs typeface="微软雅黑"/>
              </a:rPr>
              <a:t>）</a:t>
            </a:r>
            <a:endParaRPr kumimoji="1" lang="en-US" altLang="zh-CN" sz="1600" b="1" dirty="0" smtClean="0">
              <a:solidFill>
                <a:srgbClr val="002060"/>
              </a:solidFill>
              <a:latin typeface="微软雅黑"/>
              <a:ea typeface="微软雅黑"/>
              <a:cs typeface="微软雅黑"/>
            </a:endParaRPr>
          </a:p>
          <a:p>
            <a:pPr>
              <a:lnSpc>
                <a:spcPct val="150000"/>
              </a:lnSpc>
            </a:pPr>
            <a:r>
              <a:rPr kumimoji="1" lang="zh-CN" altLang="en-US" sz="1600" b="1" dirty="0" smtClean="0">
                <a:solidFill>
                  <a:srgbClr val="002060"/>
                </a:solidFill>
                <a:latin typeface="微软雅黑"/>
                <a:ea typeface="微软雅黑"/>
                <a:cs typeface="微软雅黑"/>
              </a:rPr>
              <a:t>（将会）和谁（</a:t>
            </a:r>
            <a:r>
              <a:rPr kumimoji="1" lang="en-US" altLang="zh-CN" sz="1600" b="1" dirty="0">
                <a:solidFill>
                  <a:srgbClr val="002060"/>
                </a:solidFill>
                <a:latin typeface="微软雅黑"/>
                <a:ea typeface="微软雅黑"/>
                <a:cs typeface="微软雅黑"/>
              </a:rPr>
              <a:t>who</a:t>
            </a:r>
            <a:r>
              <a:rPr kumimoji="1" lang="zh-CN" altLang="en-US" sz="1600" b="1" dirty="0" smtClean="0">
                <a:solidFill>
                  <a:srgbClr val="002060"/>
                </a:solidFill>
                <a:latin typeface="微软雅黑"/>
                <a:ea typeface="微软雅黑"/>
                <a:cs typeface="微软雅黑"/>
              </a:rPr>
              <a:t>）</a:t>
            </a:r>
            <a:endParaRPr kumimoji="1" lang="en-US" altLang="zh-CN" sz="1600" b="1" dirty="0" smtClean="0">
              <a:solidFill>
                <a:srgbClr val="002060"/>
              </a:solidFill>
              <a:latin typeface="微软雅黑"/>
              <a:ea typeface="微软雅黑"/>
              <a:cs typeface="微软雅黑"/>
            </a:endParaRPr>
          </a:p>
          <a:p>
            <a:pPr>
              <a:lnSpc>
                <a:spcPct val="150000"/>
              </a:lnSpc>
            </a:pPr>
            <a:r>
              <a:rPr kumimoji="1" lang="zh-CN" altLang="en-US" sz="1600" b="1" dirty="0" smtClean="0">
                <a:solidFill>
                  <a:srgbClr val="002060"/>
                </a:solidFill>
                <a:latin typeface="微软雅黑"/>
                <a:ea typeface="微软雅黑"/>
                <a:cs typeface="微软雅黑"/>
              </a:rPr>
              <a:t>（</a:t>
            </a:r>
            <a:r>
              <a:rPr kumimoji="1" lang="zh-CN" altLang="en-US" sz="1600" b="1" dirty="0">
                <a:solidFill>
                  <a:srgbClr val="002060"/>
                </a:solidFill>
                <a:latin typeface="微软雅黑"/>
                <a:ea typeface="微软雅黑"/>
                <a:cs typeface="微软雅黑"/>
              </a:rPr>
              <a:t>将会）</a:t>
            </a:r>
            <a:r>
              <a:rPr kumimoji="1" lang="zh-CN" altLang="en-US" sz="1600" b="1" dirty="0" smtClean="0">
                <a:solidFill>
                  <a:srgbClr val="002060"/>
                </a:solidFill>
                <a:latin typeface="微软雅黑"/>
                <a:ea typeface="微软雅黑"/>
                <a:cs typeface="微软雅黑"/>
              </a:rPr>
              <a:t>发生什么</a:t>
            </a:r>
            <a:r>
              <a:rPr kumimoji="1" lang="zh-CN" altLang="en-US" sz="1600" b="1" dirty="0">
                <a:solidFill>
                  <a:srgbClr val="002060"/>
                </a:solidFill>
                <a:latin typeface="微软雅黑"/>
                <a:ea typeface="微软雅黑"/>
                <a:cs typeface="微软雅黑"/>
              </a:rPr>
              <a:t>联系</a:t>
            </a:r>
            <a:r>
              <a:rPr kumimoji="1" lang="zh-CN" altLang="en-US" sz="1600" b="1" dirty="0" smtClean="0">
                <a:solidFill>
                  <a:srgbClr val="002060"/>
                </a:solidFill>
                <a:latin typeface="微软雅黑"/>
                <a:ea typeface="微软雅黑"/>
                <a:cs typeface="微软雅黑"/>
              </a:rPr>
              <a:t>（</a:t>
            </a:r>
            <a:r>
              <a:rPr kumimoji="1" lang="en-US" altLang="zh-CN" sz="1600" b="1" dirty="0">
                <a:solidFill>
                  <a:srgbClr val="002060"/>
                </a:solidFill>
                <a:latin typeface="微软雅黑"/>
                <a:ea typeface="微软雅黑"/>
                <a:cs typeface="微软雅黑"/>
              </a:rPr>
              <a:t>what</a:t>
            </a:r>
            <a:r>
              <a:rPr kumimoji="1" lang="zh-CN" altLang="en-US" sz="1600" b="1" dirty="0" smtClean="0">
                <a:solidFill>
                  <a:srgbClr val="002060"/>
                </a:solidFill>
                <a:latin typeface="微软雅黑"/>
                <a:ea typeface="微软雅黑"/>
                <a:cs typeface="微软雅黑"/>
              </a:rPr>
              <a:t>）</a:t>
            </a:r>
            <a:endParaRPr kumimoji="1" lang="en-US" altLang="zh-CN" sz="1600" b="1" dirty="0" smtClean="0">
              <a:solidFill>
                <a:srgbClr val="002060"/>
              </a:solidFill>
              <a:latin typeface="微软雅黑"/>
              <a:ea typeface="微软雅黑"/>
              <a:cs typeface="微软雅黑"/>
            </a:endParaRPr>
          </a:p>
          <a:p>
            <a:pPr>
              <a:lnSpc>
                <a:spcPct val="150000"/>
              </a:lnSpc>
            </a:pPr>
            <a:r>
              <a:rPr kumimoji="1" lang="zh-CN" altLang="en-US" sz="1600" b="1" dirty="0" smtClean="0">
                <a:solidFill>
                  <a:srgbClr val="002060"/>
                </a:solidFill>
                <a:latin typeface="微软雅黑"/>
                <a:ea typeface="微软雅黑"/>
                <a:cs typeface="微软雅黑"/>
              </a:rPr>
              <a:t>（</a:t>
            </a:r>
            <a:r>
              <a:rPr kumimoji="1" lang="zh-CN" altLang="en-US" sz="1600" b="1" dirty="0">
                <a:solidFill>
                  <a:srgbClr val="002060"/>
                </a:solidFill>
                <a:latin typeface="微软雅黑"/>
                <a:ea typeface="微软雅黑"/>
                <a:cs typeface="微软雅黑"/>
              </a:rPr>
              <a:t>将会</a:t>
            </a:r>
            <a:r>
              <a:rPr kumimoji="1" lang="zh-CN" altLang="en-US" sz="1600" b="1" dirty="0" smtClean="0">
                <a:solidFill>
                  <a:srgbClr val="002060"/>
                </a:solidFill>
                <a:latin typeface="微软雅黑"/>
                <a:ea typeface="微软雅黑"/>
                <a:cs typeface="微软雅黑"/>
              </a:rPr>
              <a:t>）有何企图（</a:t>
            </a:r>
            <a:r>
              <a:rPr kumimoji="1" lang="en-US" altLang="zh-CN" sz="1600" b="1" dirty="0">
                <a:solidFill>
                  <a:srgbClr val="002060"/>
                </a:solidFill>
                <a:latin typeface="微软雅黑"/>
                <a:ea typeface="微软雅黑"/>
                <a:cs typeface="微软雅黑"/>
              </a:rPr>
              <a:t>how</a:t>
            </a:r>
            <a:r>
              <a:rPr kumimoji="1" lang="zh-CN" altLang="en-US" sz="1600" b="1" dirty="0">
                <a:solidFill>
                  <a:srgbClr val="002060"/>
                </a:solidFill>
                <a:latin typeface="微软雅黑"/>
                <a:ea typeface="微软雅黑"/>
                <a:cs typeface="微软雅黑"/>
              </a:rPr>
              <a:t>）</a:t>
            </a:r>
            <a:endParaRPr kumimoji="1" lang="en-US" altLang="zh-CN" sz="1600" b="1" dirty="0">
              <a:solidFill>
                <a:srgbClr val="002060"/>
              </a:solidFill>
              <a:latin typeface="微软雅黑"/>
              <a:ea typeface="微软雅黑"/>
              <a:cs typeface="微软雅黑"/>
            </a:endParaRPr>
          </a:p>
        </p:txBody>
      </p:sp>
      <p:sp>
        <p:nvSpPr>
          <p:cNvPr id="14" name="TextBox 13"/>
          <p:cNvSpPr txBox="1"/>
          <p:nvPr/>
        </p:nvSpPr>
        <p:spPr>
          <a:xfrm>
            <a:off x="8183438" y="4854059"/>
            <a:ext cx="1152128" cy="2031325"/>
          </a:xfrm>
          <a:prstGeom prst="rect">
            <a:avLst/>
          </a:prstGeom>
          <a:noFill/>
        </p:spPr>
        <p:txBody>
          <a:bodyPr wrap="square" rtlCol="0">
            <a:spAutoFit/>
          </a:bodyPr>
          <a:lstStyle/>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姓名</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a:solidFill>
                  <a:schemeClr val="bg1"/>
                </a:solidFill>
                <a:latin typeface="微软雅黑" pitchFamily="34" charset="-122"/>
                <a:ea typeface="微软雅黑" pitchFamily="34" charset="-122"/>
              </a:rPr>
              <a:t>性别</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年龄</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民族</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籍贯</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指纹</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a:solidFill>
                  <a:schemeClr val="bg1"/>
                </a:solidFill>
                <a:latin typeface="微软雅黑" pitchFamily="34" charset="-122"/>
                <a:ea typeface="微软雅黑" pitchFamily="34" charset="-122"/>
              </a:rPr>
              <a:t>血型</a:t>
            </a:r>
            <a:endParaRPr lang="en-US" altLang="zh-CN" sz="1400" b="1" dirty="0" smtClean="0">
              <a:solidFill>
                <a:schemeClr val="bg1"/>
              </a:solidFill>
              <a:latin typeface="微软雅黑" pitchFamily="34" charset="-122"/>
              <a:ea typeface="微软雅黑" pitchFamily="34" charset="-122"/>
            </a:endParaRPr>
          </a:p>
          <a:p>
            <a:pPr marL="285750" indent="-285750">
              <a:buFont typeface="Wingdings" pitchFamily="2" charset="2"/>
              <a:buChar char="l"/>
            </a:pPr>
            <a:endParaRPr lang="en-US" altLang="zh-CN" sz="1400" b="1" dirty="0" smtClean="0">
              <a:solidFill>
                <a:schemeClr val="bg1"/>
              </a:solidFill>
              <a:latin typeface="微软雅黑" pitchFamily="34" charset="-122"/>
              <a:ea typeface="微软雅黑" pitchFamily="34" charset="-122"/>
            </a:endParaRPr>
          </a:p>
          <a:p>
            <a:pPr marL="285750" indent="-285750">
              <a:buFont typeface="Wingdings" pitchFamily="2" charset="2"/>
              <a:buChar char="l"/>
            </a:pPr>
            <a:endParaRPr lang="zh-CN" altLang="en-US" sz="1400" b="1" dirty="0">
              <a:solidFill>
                <a:schemeClr val="bg1"/>
              </a:solidFill>
              <a:latin typeface="微软雅黑" pitchFamily="34" charset="-122"/>
              <a:ea typeface="微软雅黑" pitchFamily="34" charset="-122"/>
            </a:endParaRPr>
          </a:p>
        </p:txBody>
      </p:sp>
      <p:sp>
        <p:nvSpPr>
          <p:cNvPr id="23" name="TextBox 22"/>
          <p:cNvSpPr txBox="1"/>
          <p:nvPr/>
        </p:nvSpPr>
        <p:spPr>
          <a:xfrm>
            <a:off x="10055646" y="4869160"/>
            <a:ext cx="1584176" cy="2031325"/>
          </a:xfrm>
          <a:prstGeom prst="rect">
            <a:avLst/>
          </a:prstGeom>
          <a:noFill/>
        </p:spPr>
        <p:txBody>
          <a:bodyPr wrap="square" rtlCol="0">
            <a:spAutoFit/>
          </a:bodyPr>
          <a:lstStyle/>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工作地址</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酒店记录</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出入境记录</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a:solidFill>
                  <a:schemeClr val="bg1"/>
                </a:solidFill>
                <a:latin typeface="微软雅黑" pitchFamily="34" charset="-122"/>
                <a:ea typeface="微软雅黑" pitchFamily="34" charset="-122"/>
              </a:rPr>
              <a:t>收费站</a:t>
            </a:r>
            <a:r>
              <a:rPr lang="zh-CN" altLang="en-US" sz="1400" b="1" dirty="0" smtClean="0">
                <a:solidFill>
                  <a:schemeClr val="bg1"/>
                </a:solidFill>
                <a:latin typeface="微软雅黑" pitchFamily="34" charset="-122"/>
                <a:ea typeface="微软雅黑" pitchFamily="34" charset="-122"/>
              </a:rPr>
              <a:t>记录</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商店购物</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道路交通信息</a:t>
            </a:r>
            <a:endParaRPr lang="en-US" altLang="zh-CN" sz="1400" b="1" dirty="0" smtClean="0">
              <a:solidFill>
                <a:schemeClr val="bg1"/>
              </a:solidFill>
              <a:latin typeface="微软雅黑" pitchFamily="34" charset="-122"/>
              <a:ea typeface="微软雅黑" pitchFamily="34" charset="-122"/>
            </a:endParaRPr>
          </a:p>
          <a:p>
            <a:pPr marL="71438" indent="106363">
              <a:buSzPct val="50000"/>
              <a:buFont typeface="Wingdings" pitchFamily="2" charset="2"/>
              <a:buChar char="l"/>
            </a:pPr>
            <a:r>
              <a:rPr lang="zh-CN" altLang="en-US" sz="1400" b="1" dirty="0" smtClean="0">
                <a:solidFill>
                  <a:schemeClr val="bg1"/>
                </a:solidFill>
                <a:latin typeface="微软雅黑" pitchFamily="34" charset="-122"/>
                <a:ea typeface="微软雅黑" pitchFamily="34" charset="-122"/>
              </a:rPr>
              <a:t>公共场所信息</a:t>
            </a:r>
            <a:endParaRPr lang="en-US" altLang="zh-CN" sz="1400" b="1" dirty="0" smtClean="0">
              <a:solidFill>
                <a:schemeClr val="bg1"/>
              </a:solidFill>
              <a:latin typeface="微软雅黑" pitchFamily="34" charset="-122"/>
              <a:ea typeface="微软雅黑" pitchFamily="34" charset="-122"/>
            </a:endParaRPr>
          </a:p>
          <a:p>
            <a:pPr marL="285750" indent="-285750">
              <a:buFont typeface="Wingdings" pitchFamily="2" charset="2"/>
              <a:buChar char="l"/>
            </a:pPr>
            <a:endParaRPr lang="en-US" altLang="zh-CN" sz="1400" b="1" dirty="0" smtClean="0">
              <a:solidFill>
                <a:schemeClr val="bg1"/>
              </a:solidFill>
              <a:latin typeface="微软雅黑" pitchFamily="34" charset="-122"/>
              <a:ea typeface="微软雅黑" pitchFamily="34" charset="-122"/>
            </a:endParaRPr>
          </a:p>
          <a:p>
            <a:pPr marL="285750" indent="-285750">
              <a:buFont typeface="Wingdings" pitchFamily="2" charset="2"/>
              <a:buChar char="l"/>
            </a:pPr>
            <a:endParaRPr lang="zh-CN" altLang="en-US" sz="1400" b="1" dirty="0">
              <a:solidFill>
                <a:schemeClr val="bg1"/>
              </a:solidFill>
              <a:latin typeface="微软雅黑" pitchFamily="34" charset="-122"/>
              <a:ea typeface="微软雅黑" pitchFamily="34" charset="-122"/>
            </a:endParaRPr>
          </a:p>
        </p:txBody>
      </p:sp>
      <p:sp>
        <p:nvSpPr>
          <p:cNvPr id="47" name="矩形 46"/>
          <p:cNvSpPr/>
          <p:nvPr/>
        </p:nvSpPr>
        <p:spPr>
          <a:xfrm>
            <a:off x="1123790" y="4063620"/>
            <a:ext cx="1038071" cy="377411"/>
          </a:xfrm>
          <a:prstGeom prst="rect">
            <a:avLst/>
          </a:prstGeom>
        </p:spPr>
        <p:txBody>
          <a:bodyPr wrap="square">
            <a:spAutoFit/>
          </a:bodyPr>
          <a:lstStyle/>
          <a:p>
            <a:pPr algn="ctr">
              <a:lnSpc>
                <a:spcPct val="150000"/>
              </a:lnSpc>
            </a:pPr>
            <a:r>
              <a:rPr kumimoji="1" lang="zh-CN" altLang="en-US" sz="1400" b="1" dirty="0" smtClean="0">
                <a:latin typeface="微软雅黑"/>
                <a:ea typeface="微软雅黑"/>
                <a:cs typeface="微软雅黑"/>
              </a:rPr>
              <a:t>交通信息</a:t>
            </a:r>
            <a:endParaRPr kumimoji="1" lang="en-US" altLang="zh-CN" sz="1400" b="1" dirty="0">
              <a:latin typeface="微软雅黑"/>
              <a:ea typeface="微软雅黑"/>
              <a:cs typeface="微软雅黑"/>
            </a:endParaRPr>
          </a:p>
        </p:txBody>
      </p:sp>
      <p:grpSp>
        <p:nvGrpSpPr>
          <p:cNvPr id="6" name="组合 5"/>
          <p:cNvGrpSpPr/>
          <p:nvPr/>
        </p:nvGrpSpPr>
        <p:grpSpPr>
          <a:xfrm>
            <a:off x="1040942" y="3351324"/>
            <a:ext cx="4973982" cy="2958942"/>
            <a:chOff x="674100" y="2870937"/>
            <a:chExt cx="4340986" cy="3933383"/>
          </a:xfrm>
        </p:grpSpPr>
        <p:cxnSp>
          <p:nvCxnSpPr>
            <p:cNvPr id="17" name="直接连接符 16"/>
            <p:cNvCxnSpPr/>
            <p:nvPr/>
          </p:nvCxnSpPr>
          <p:spPr>
            <a:xfrm>
              <a:off x="2674935" y="4548009"/>
              <a:ext cx="566536" cy="82726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2758341" y="4414192"/>
              <a:ext cx="1929739" cy="13823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2641136" y="3405836"/>
              <a:ext cx="1422222" cy="10083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1393939" y="3453143"/>
              <a:ext cx="1280996" cy="961049"/>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258728" y="4354907"/>
              <a:ext cx="1499613" cy="69223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8" idx="2"/>
            </p:cNvCxnSpPr>
            <p:nvPr/>
          </p:nvCxnSpPr>
          <p:spPr>
            <a:xfrm>
              <a:off x="2639736" y="3471817"/>
              <a:ext cx="80003" cy="78377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8" idx="3"/>
            </p:cNvCxnSpPr>
            <p:nvPr/>
          </p:nvCxnSpPr>
          <p:spPr>
            <a:xfrm>
              <a:off x="2835680" y="3171378"/>
              <a:ext cx="1227677" cy="23445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38" idx="1"/>
            </p:cNvCxnSpPr>
            <p:nvPr/>
          </p:nvCxnSpPr>
          <p:spPr>
            <a:xfrm flipV="1">
              <a:off x="1569360" y="3171378"/>
              <a:ext cx="874432" cy="36926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1199387" y="5375273"/>
              <a:ext cx="1833637" cy="35454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671469" y="4649943"/>
              <a:ext cx="1016611" cy="107987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047367" y="3493541"/>
              <a:ext cx="640714" cy="95271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34" name="Picture 4" descr="C:\Users\Administrator\Desktop\{E32CA883-E550-4470-88C6-EDFCEF4CC58C}.png"/>
            <p:cNvPicPr>
              <a:picLocks noChangeAspect="1" noChangeArrowheads="1"/>
            </p:cNvPicPr>
            <p:nvPr/>
          </p:nvPicPr>
          <p:blipFill>
            <a:blip r:embed="rId10" cstate="print"/>
            <a:srcRect/>
            <a:stretch>
              <a:fillRect/>
            </a:stretch>
          </p:blipFill>
          <p:spPr bwMode="auto">
            <a:xfrm>
              <a:off x="2835681" y="5229200"/>
              <a:ext cx="1027278" cy="1575120"/>
            </a:xfrm>
            <a:prstGeom prst="rect">
              <a:avLst/>
            </a:prstGeom>
            <a:ln w="19050">
              <a:prstDash val="dash"/>
            </a:ln>
          </p:spPr>
        </p:pic>
        <p:pic>
          <p:nvPicPr>
            <p:cNvPr id="36" name="Picture 4" descr="C:\Users\Administrator\Desktop\{E32CA883-E550-4470-88C6-EDFCEF4CC58C}.png"/>
            <p:cNvPicPr>
              <a:picLocks noChangeAspect="1" noChangeArrowheads="1"/>
            </p:cNvPicPr>
            <p:nvPr/>
          </p:nvPicPr>
          <p:blipFill>
            <a:blip r:embed="rId10" cstate="print"/>
            <a:srcRect/>
            <a:stretch>
              <a:fillRect/>
            </a:stretch>
          </p:blipFill>
          <p:spPr bwMode="auto">
            <a:xfrm>
              <a:off x="2327853" y="3845378"/>
              <a:ext cx="783776" cy="1201759"/>
            </a:xfrm>
            <a:prstGeom prst="rect">
              <a:avLst/>
            </a:prstGeom>
            <a:noFill/>
          </p:spPr>
        </p:pic>
        <p:pic>
          <p:nvPicPr>
            <p:cNvPr id="37" name="Picture 4" descr="C:\Users\Administrator\Desktop\{E32CA883-E550-4470-88C6-EDFCEF4CC58C}.png"/>
            <p:cNvPicPr>
              <a:picLocks noChangeAspect="1" noChangeArrowheads="1"/>
            </p:cNvPicPr>
            <p:nvPr/>
          </p:nvPicPr>
          <p:blipFill>
            <a:blip r:embed="rId10" cstate="print"/>
            <a:srcRect/>
            <a:stretch>
              <a:fillRect/>
            </a:stretch>
          </p:blipFill>
          <p:spPr bwMode="auto">
            <a:xfrm>
              <a:off x="1250516" y="3212975"/>
              <a:ext cx="524210" cy="803770"/>
            </a:xfrm>
            <a:prstGeom prst="rect">
              <a:avLst/>
            </a:prstGeom>
            <a:noFill/>
          </p:spPr>
        </p:pic>
        <p:pic>
          <p:nvPicPr>
            <p:cNvPr id="38" name="Picture 4" descr="C:\Users\Administrator\Desktop\{E32CA883-E550-4470-88C6-EDFCEF4CC58C}.png"/>
            <p:cNvPicPr>
              <a:picLocks noChangeAspect="1" noChangeArrowheads="1"/>
            </p:cNvPicPr>
            <p:nvPr/>
          </p:nvPicPr>
          <p:blipFill>
            <a:blip r:embed="rId10" cstate="print"/>
            <a:srcRect/>
            <a:stretch>
              <a:fillRect/>
            </a:stretch>
          </p:blipFill>
          <p:spPr bwMode="auto">
            <a:xfrm>
              <a:off x="2443792" y="2870937"/>
              <a:ext cx="391888" cy="600880"/>
            </a:xfrm>
            <a:prstGeom prst="rect">
              <a:avLst/>
            </a:prstGeom>
            <a:noFill/>
          </p:spPr>
        </p:pic>
        <p:pic>
          <p:nvPicPr>
            <p:cNvPr id="39" name="Picture 4" descr="C:\Users\Administrator\Desktop\{E32CA883-E550-4470-88C6-EDFCEF4CC58C}.png"/>
            <p:cNvPicPr>
              <a:picLocks noChangeAspect="1" noChangeArrowheads="1"/>
            </p:cNvPicPr>
            <p:nvPr/>
          </p:nvPicPr>
          <p:blipFill>
            <a:blip r:embed="rId10" cstate="print"/>
            <a:srcRect/>
            <a:stretch>
              <a:fillRect/>
            </a:stretch>
          </p:blipFill>
          <p:spPr bwMode="auto">
            <a:xfrm>
              <a:off x="3783437" y="3023945"/>
              <a:ext cx="559840" cy="858399"/>
            </a:xfrm>
            <a:prstGeom prst="rect">
              <a:avLst/>
            </a:prstGeom>
            <a:noFill/>
          </p:spPr>
        </p:pic>
        <p:pic>
          <p:nvPicPr>
            <p:cNvPr id="40" name="Picture 4" descr="C:\Users\Administrator\Desktop\{E32CA883-E550-4470-88C6-EDFCEF4CC58C}.png"/>
            <p:cNvPicPr>
              <a:picLocks noChangeAspect="1" noChangeArrowheads="1"/>
            </p:cNvPicPr>
            <p:nvPr/>
          </p:nvPicPr>
          <p:blipFill>
            <a:blip r:embed="rId10" cstate="print"/>
            <a:srcRect/>
            <a:stretch>
              <a:fillRect/>
            </a:stretch>
          </p:blipFill>
          <p:spPr bwMode="auto">
            <a:xfrm>
              <a:off x="4361077" y="4148549"/>
              <a:ext cx="654009" cy="1002788"/>
            </a:xfrm>
            <a:prstGeom prst="rect">
              <a:avLst/>
            </a:prstGeom>
            <a:noFill/>
          </p:spPr>
        </p:pic>
        <p:cxnSp>
          <p:nvCxnSpPr>
            <p:cNvPr id="43" name="直接连接符 42"/>
            <p:cNvCxnSpPr/>
            <p:nvPr/>
          </p:nvCxnSpPr>
          <p:spPr>
            <a:xfrm flipV="1">
              <a:off x="1004836" y="3614860"/>
              <a:ext cx="507785" cy="1001092"/>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1" name="Picture 4" descr="C:\Users\Administrator\Desktop\{E32CA883-E550-4470-88C6-EDFCEF4CC58C}.png"/>
            <p:cNvPicPr>
              <a:picLocks noChangeAspect="1" noChangeArrowheads="1"/>
            </p:cNvPicPr>
            <p:nvPr/>
          </p:nvPicPr>
          <p:blipFill>
            <a:blip r:embed="rId10" cstate="print"/>
            <a:srcRect/>
            <a:stretch>
              <a:fillRect/>
            </a:stretch>
          </p:blipFill>
          <p:spPr bwMode="auto">
            <a:xfrm>
              <a:off x="674100" y="4319507"/>
              <a:ext cx="895260" cy="1372697"/>
            </a:xfrm>
            <a:prstGeom prst="rect">
              <a:avLst/>
            </a:prstGeom>
            <a:noFill/>
          </p:spPr>
        </p:pic>
      </p:grpSp>
      <p:sp>
        <p:nvSpPr>
          <p:cNvPr id="51" name="矩形 50"/>
          <p:cNvSpPr/>
          <p:nvPr/>
        </p:nvSpPr>
        <p:spPr>
          <a:xfrm>
            <a:off x="2999514" y="4293096"/>
            <a:ext cx="910862" cy="377411"/>
          </a:xfrm>
          <a:prstGeom prst="rect">
            <a:avLst/>
          </a:prstGeom>
        </p:spPr>
        <p:txBody>
          <a:bodyPr wrap="square">
            <a:spAutoFit/>
          </a:bodyPr>
          <a:lstStyle/>
          <a:p>
            <a:pPr algn="ctr">
              <a:lnSpc>
                <a:spcPct val="150000"/>
              </a:lnSpc>
            </a:pPr>
            <a:r>
              <a:rPr kumimoji="1" lang="zh-CN" altLang="en-US" sz="1400" b="1" dirty="0" smtClean="0">
                <a:latin typeface="微软雅黑"/>
                <a:ea typeface="微软雅黑"/>
                <a:cs typeface="微软雅黑"/>
              </a:rPr>
              <a:t>可疑人员</a:t>
            </a:r>
            <a:endParaRPr kumimoji="1" lang="en-US" altLang="zh-CN" sz="1400" b="1" dirty="0">
              <a:latin typeface="微软雅黑"/>
              <a:ea typeface="微软雅黑"/>
              <a:cs typeface="微软雅黑"/>
            </a:endParaRPr>
          </a:p>
        </p:txBody>
      </p:sp>
      <p:cxnSp>
        <p:nvCxnSpPr>
          <p:cNvPr id="8" name="直接连接符 7"/>
          <p:cNvCxnSpPr>
            <a:stCxn id="47" idx="0"/>
            <a:endCxn id="53" idx="2"/>
          </p:cNvCxnSpPr>
          <p:nvPr/>
        </p:nvCxnSpPr>
        <p:spPr>
          <a:xfrm flipV="1">
            <a:off x="1642826" y="2529275"/>
            <a:ext cx="797152" cy="1534345"/>
          </a:xfrm>
          <a:prstGeom prst="line">
            <a:avLst/>
          </a:prstGeom>
          <a:ln>
            <a:headEnd type="none" w="med" len="med"/>
            <a:tailEnd type="arrow" w="med" len="med"/>
          </a:ln>
        </p:spPr>
        <p:style>
          <a:lnRef idx="1">
            <a:schemeClr val="accent5"/>
          </a:lnRef>
          <a:fillRef idx="0">
            <a:schemeClr val="accent5"/>
          </a:fillRef>
          <a:effectRef idx="0">
            <a:schemeClr val="accent5"/>
          </a:effectRef>
          <a:fontRef idx="minor">
            <a:schemeClr val="tx1"/>
          </a:fontRef>
        </p:style>
      </p:cxnSp>
      <p:sp>
        <p:nvSpPr>
          <p:cNvPr id="53" name="矩形 52"/>
          <p:cNvSpPr/>
          <p:nvPr/>
        </p:nvSpPr>
        <p:spPr>
          <a:xfrm>
            <a:off x="1833968" y="2113777"/>
            <a:ext cx="1212020" cy="415498"/>
          </a:xfrm>
          <a:prstGeom prst="rect">
            <a:avLst/>
          </a:prstGeom>
        </p:spPr>
        <p:txBody>
          <a:bodyPr wrap="square">
            <a:spAutoFit/>
          </a:bodyPr>
          <a:lstStyle/>
          <a:p>
            <a:pPr algn="ctr">
              <a:lnSpc>
                <a:spcPct val="150000"/>
              </a:lnSpc>
            </a:pPr>
            <a:r>
              <a:rPr kumimoji="1" lang="zh-CN" altLang="en-US" sz="1400" b="1" dirty="0" smtClean="0">
                <a:latin typeface="微软雅黑"/>
                <a:ea typeface="微软雅黑"/>
                <a:cs typeface="微软雅黑"/>
              </a:rPr>
              <a:t>时间、地点</a:t>
            </a:r>
            <a:endParaRPr kumimoji="1" lang="en-US" altLang="zh-CN" sz="1400" b="1" dirty="0">
              <a:latin typeface="微软雅黑"/>
              <a:ea typeface="微软雅黑"/>
              <a:cs typeface="微软雅黑"/>
            </a:endParaRPr>
          </a:p>
        </p:txBody>
      </p:sp>
      <p:sp>
        <p:nvSpPr>
          <p:cNvPr id="55" name="矩形 54"/>
          <p:cNvSpPr/>
          <p:nvPr/>
        </p:nvSpPr>
        <p:spPr>
          <a:xfrm>
            <a:off x="4294561" y="4286624"/>
            <a:ext cx="1038071" cy="377411"/>
          </a:xfrm>
          <a:prstGeom prst="rect">
            <a:avLst/>
          </a:prstGeom>
        </p:spPr>
        <p:txBody>
          <a:bodyPr wrap="square">
            <a:spAutoFit/>
          </a:bodyPr>
          <a:lstStyle/>
          <a:p>
            <a:pPr algn="ctr">
              <a:lnSpc>
                <a:spcPct val="150000"/>
              </a:lnSpc>
            </a:pPr>
            <a:r>
              <a:rPr kumimoji="1" lang="zh-CN" altLang="en-US" sz="1400" b="1" dirty="0" smtClean="0">
                <a:latin typeface="微软雅黑"/>
                <a:ea typeface="微软雅黑"/>
                <a:cs typeface="微软雅黑"/>
              </a:rPr>
              <a:t>通话记录</a:t>
            </a:r>
            <a:endParaRPr kumimoji="1" lang="en-US" altLang="zh-CN" sz="1400" b="1" dirty="0">
              <a:latin typeface="微软雅黑"/>
              <a:ea typeface="微软雅黑"/>
              <a:cs typeface="微软雅黑"/>
            </a:endParaRPr>
          </a:p>
        </p:txBody>
      </p:sp>
      <p:cxnSp>
        <p:nvCxnSpPr>
          <p:cNvPr id="57" name="直接连接符 56"/>
          <p:cNvCxnSpPr>
            <a:stCxn id="55" idx="0"/>
            <a:endCxn id="59" idx="2"/>
          </p:cNvCxnSpPr>
          <p:nvPr/>
        </p:nvCxnSpPr>
        <p:spPr>
          <a:xfrm flipH="1" flipV="1">
            <a:off x="4106258" y="2524094"/>
            <a:ext cx="707339" cy="1762530"/>
          </a:xfrm>
          <a:prstGeom prst="line">
            <a:avLst/>
          </a:prstGeom>
          <a:ln>
            <a:headEnd type="none" w="med" len="med"/>
            <a:tailEnd type="arrow" w="med" len="med"/>
          </a:ln>
        </p:spPr>
        <p:style>
          <a:lnRef idx="1">
            <a:schemeClr val="accent5"/>
          </a:lnRef>
          <a:fillRef idx="0">
            <a:schemeClr val="accent5"/>
          </a:fillRef>
          <a:effectRef idx="0">
            <a:schemeClr val="accent5"/>
          </a:effectRef>
          <a:fontRef idx="minor">
            <a:schemeClr val="tx1"/>
          </a:fontRef>
        </p:style>
      </p:cxnSp>
      <p:sp>
        <p:nvSpPr>
          <p:cNvPr id="59" name="矩形 58"/>
          <p:cNvSpPr/>
          <p:nvPr/>
        </p:nvSpPr>
        <p:spPr>
          <a:xfrm>
            <a:off x="3768567" y="2146683"/>
            <a:ext cx="675381" cy="377411"/>
          </a:xfrm>
          <a:prstGeom prst="rect">
            <a:avLst/>
          </a:prstGeom>
        </p:spPr>
        <p:txBody>
          <a:bodyPr wrap="square">
            <a:spAutoFit/>
          </a:bodyPr>
          <a:lstStyle/>
          <a:p>
            <a:pPr algn="ctr">
              <a:lnSpc>
                <a:spcPct val="150000"/>
              </a:lnSpc>
            </a:pPr>
            <a:r>
              <a:rPr kumimoji="1" lang="zh-CN" altLang="en-US" sz="1400" b="1" dirty="0" smtClean="0">
                <a:latin typeface="微软雅黑"/>
                <a:ea typeface="微软雅黑"/>
                <a:cs typeface="微软雅黑"/>
              </a:rPr>
              <a:t>人员</a:t>
            </a:r>
            <a:endParaRPr kumimoji="1" lang="en-US" altLang="zh-CN" sz="1400" b="1" dirty="0">
              <a:latin typeface="微软雅黑"/>
              <a:ea typeface="微软雅黑"/>
              <a:cs typeface="微软雅黑"/>
            </a:endParaRPr>
          </a:p>
        </p:txBody>
      </p:sp>
      <p:sp>
        <p:nvSpPr>
          <p:cNvPr id="61" name="矩形 60"/>
          <p:cNvSpPr/>
          <p:nvPr/>
        </p:nvSpPr>
        <p:spPr>
          <a:xfrm>
            <a:off x="2237902" y="5179894"/>
            <a:ext cx="910862" cy="377411"/>
          </a:xfrm>
          <a:prstGeom prst="rect">
            <a:avLst/>
          </a:prstGeom>
        </p:spPr>
        <p:txBody>
          <a:bodyPr wrap="square">
            <a:spAutoFit/>
          </a:bodyPr>
          <a:lstStyle/>
          <a:p>
            <a:pPr algn="ctr">
              <a:lnSpc>
                <a:spcPct val="150000"/>
              </a:lnSpc>
            </a:pPr>
            <a:r>
              <a:rPr kumimoji="1" lang="zh-CN" altLang="en-US" sz="1400" b="1" dirty="0" smtClean="0">
                <a:latin typeface="微软雅黑"/>
                <a:ea typeface="微软雅黑"/>
                <a:cs typeface="微软雅黑"/>
              </a:rPr>
              <a:t>购物信息</a:t>
            </a:r>
            <a:endParaRPr kumimoji="1" lang="en-US" altLang="zh-CN" sz="1400" b="1" dirty="0">
              <a:latin typeface="微软雅黑"/>
              <a:ea typeface="微软雅黑"/>
              <a:cs typeface="微软雅黑"/>
            </a:endParaRPr>
          </a:p>
        </p:txBody>
      </p:sp>
      <p:sp>
        <p:nvSpPr>
          <p:cNvPr id="62" name="矩形 61"/>
          <p:cNvSpPr/>
          <p:nvPr/>
        </p:nvSpPr>
        <p:spPr>
          <a:xfrm>
            <a:off x="2486061" y="2537206"/>
            <a:ext cx="910862" cy="377411"/>
          </a:xfrm>
          <a:prstGeom prst="rect">
            <a:avLst/>
          </a:prstGeom>
        </p:spPr>
        <p:txBody>
          <a:bodyPr wrap="square">
            <a:spAutoFit/>
          </a:bodyPr>
          <a:lstStyle/>
          <a:p>
            <a:pPr algn="ctr">
              <a:lnSpc>
                <a:spcPct val="150000"/>
              </a:lnSpc>
            </a:pPr>
            <a:r>
              <a:rPr kumimoji="1" lang="zh-CN" altLang="en-US" sz="1400" b="1" dirty="0" smtClean="0">
                <a:latin typeface="微软雅黑"/>
                <a:ea typeface="微软雅黑"/>
                <a:cs typeface="微软雅黑"/>
              </a:rPr>
              <a:t>意图</a:t>
            </a:r>
            <a:endParaRPr kumimoji="1" lang="en-US" altLang="zh-CN" sz="1400" b="1" dirty="0">
              <a:latin typeface="微软雅黑"/>
              <a:ea typeface="微软雅黑"/>
              <a:cs typeface="微软雅黑"/>
            </a:endParaRPr>
          </a:p>
        </p:txBody>
      </p:sp>
      <p:cxnSp>
        <p:nvCxnSpPr>
          <p:cNvPr id="63" name="直接连接符 62"/>
          <p:cNvCxnSpPr>
            <a:stCxn id="61" idx="0"/>
            <a:endCxn id="62" idx="2"/>
          </p:cNvCxnSpPr>
          <p:nvPr/>
        </p:nvCxnSpPr>
        <p:spPr>
          <a:xfrm flipV="1">
            <a:off x="2693333" y="2914617"/>
            <a:ext cx="248159" cy="2265277"/>
          </a:xfrm>
          <a:prstGeom prst="line">
            <a:avLst/>
          </a:prstGeom>
          <a:ln>
            <a:headEnd type="none" w="med" len="med"/>
            <a:tailEnd type="arrow" w="med" len="med"/>
          </a:ln>
        </p:spPr>
        <p:style>
          <a:lnRef idx="1">
            <a:schemeClr val="accent5"/>
          </a:lnRef>
          <a:fillRef idx="0">
            <a:schemeClr val="accent5"/>
          </a:fillRef>
          <a:effectRef idx="0">
            <a:schemeClr val="accent5"/>
          </a:effectRef>
          <a:fontRef idx="minor">
            <a:schemeClr val="tx1"/>
          </a:fontRef>
        </p:style>
      </p:cxnSp>
      <p:sp>
        <p:nvSpPr>
          <p:cNvPr id="69" name="矩形 68"/>
          <p:cNvSpPr/>
          <p:nvPr/>
        </p:nvSpPr>
        <p:spPr>
          <a:xfrm>
            <a:off x="3592396" y="3861048"/>
            <a:ext cx="910862" cy="377411"/>
          </a:xfrm>
          <a:prstGeom prst="rect">
            <a:avLst/>
          </a:prstGeom>
        </p:spPr>
        <p:txBody>
          <a:bodyPr wrap="square">
            <a:spAutoFit/>
          </a:bodyPr>
          <a:lstStyle/>
          <a:p>
            <a:pPr algn="ctr">
              <a:lnSpc>
                <a:spcPct val="150000"/>
              </a:lnSpc>
            </a:pPr>
            <a:r>
              <a:rPr kumimoji="1" lang="zh-CN" altLang="en-US" sz="1400" b="1" dirty="0" smtClean="0">
                <a:latin typeface="微软雅黑"/>
                <a:ea typeface="微软雅黑"/>
                <a:cs typeface="微软雅黑"/>
              </a:rPr>
              <a:t>宾馆住宿</a:t>
            </a:r>
            <a:endParaRPr kumimoji="1" lang="en-US" altLang="zh-CN" sz="1400" b="1" dirty="0">
              <a:latin typeface="微软雅黑"/>
              <a:ea typeface="微软雅黑"/>
              <a:cs typeface="微软雅黑"/>
            </a:endParaRPr>
          </a:p>
        </p:txBody>
      </p:sp>
      <p:sp>
        <p:nvSpPr>
          <p:cNvPr id="72" name="矩形 71"/>
          <p:cNvSpPr/>
          <p:nvPr/>
        </p:nvSpPr>
        <p:spPr>
          <a:xfrm>
            <a:off x="3254705" y="2536628"/>
            <a:ext cx="675381" cy="377411"/>
          </a:xfrm>
          <a:prstGeom prst="rect">
            <a:avLst/>
          </a:prstGeom>
        </p:spPr>
        <p:txBody>
          <a:bodyPr wrap="square">
            <a:spAutoFit/>
          </a:bodyPr>
          <a:lstStyle/>
          <a:p>
            <a:pPr algn="ctr">
              <a:lnSpc>
                <a:spcPct val="150000"/>
              </a:lnSpc>
            </a:pPr>
            <a:r>
              <a:rPr kumimoji="1" lang="zh-CN" altLang="en-US" sz="1400" b="1" dirty="0" smtClean="0">
                <a:latin typeface="微软雅黑"/>
                <a:ea typeface="微软雅黑"/>
                <a:cs typeface="微软雅黑"/>
              </a:rPr>
              <a:t>联系</a:t>
            </a:r>
            <a:endParaRPr kumimoji="1" lang="en-US" altLang="zh-CN" sz="1400" b="1" dirty="0">
              <a:latin typeface="微软雅黑"/>
              <a:ea typeface="微软雅黑"/>
              <a:cs typeface="微软雅黑"/>
            </a:endParaRPr>
          </a:p>
        </p:txBody>
      </p:sp>
      <p:cxnSp>
        <p:nvCxnSpPr>
          <p:cNvPr id="74" name="直接连接符 73"/>
          <p:cNvCxnSpPr>
            <a:stCxn id="69" idx="0"/>
            <a:endCxn id="72" idx="2"/>
          </p:cNvCxnSpPr>
          <p:nvPr/>
        </p:nvCxnSpPr>
        <p:spPr>
          <a:xfrm flipH="1" flipV="1">
            <a:off x="3592396" y="2914039"/>
            <a:ext cx="455431" cy="947009"/>
          </a:xfrm>
          <a:prstGeom prst="line">
            <a:avLst/>
          </a:prstGeom>
          <a:ln>
            <a:headEnd type="none" w="med" len="med"/>
            <a:tailEnd type="arrow" w="med" len="med"/>
          </a:ln>
        </p:spPr>
        <p:style>
          <a:lnRef idx="1">
            <a:schemeClr val="accent5"/>
          </a:lnRef>
          <a:fillRef idx="0">
            <a:schemeClr val="accent5"/>
          </a:fillRef>
          <a:effectRef idx="0">
            <a:schemeClr val="accent5"/>
          </a:effectRef>
          <a:fontRef idx="minor">
            <a:schemeClr val="tx1"/>
          </a:fontRef>
        </p:style>
      </p:cxnSp>
      <p:sp>
        <p:nvSpPr>
          <p:cNvPr id="54"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虚拟空间与实体空间相结合</a:t>
            </a:r>
          </a:p>
        </p:txBody>
      </p:sp>
      <p:sp>
        <p:nvSpPr>
          <p:cNvPr id="64" name="标题 1"/>
          <p:cNvSpPr txBox="1">
            <a:spLocks/>
          </p:cNvSpPr>
          <p:nvPr/>
        </p:nvSpPr>
        <p:spPr bwMode="auto">
          <a:xfrm>
            <a:off x="550590" y="764704"/>
            <a:ext cx="10153128" cy="6240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r>
              <a:rPr lang="zh-CN" altLang="en-US" kern="1200" dirty="0">
                <a:solidFill>
                  <a:srgbClr val="FFFF00"/>
                </a:solidFill>
                <a:cs typeface="+mn-cs"/>
              </a:rPr>
              <a:t>虚是“联系”，实是“存在”，虚实结合是“动向”</a:t>
            </a:r>
          </a:p>
        </p:txBody>
      </p:sp>
    </p:spTree>
    <p:extLst>
      <p:ext uri="{BB962C8B-B14F-4D97-AF65-F5344CB8AC3E}">
        <p14:creationId xmlns:p14="http://schemas.microsoft.com/office/powerpoint/2010/main" val="24299312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734" y="1628800"/>
            <a:ext cx="6972647" cy="4403778"/>
          </a:xfrm>
          <a:prstGeom prst="rect">
            <a:avLst/>
          </a:prstGeom>
          <a:effectLst>
            <a:outerShdw blurRad="63500" sx="102000" sy="102000" algn="ctr" rotWithShape="0">
              <a:prstClr val="black">
                <a:alpha val="40000"/>
              </a:prstClr>
            </a:outerShdw>
          </a:effectLst>
        </p:spPr>
      </p:pic>
      <p:sp>
        <p:nvSpPr>
          <p:cNvPr id="4" name="标题 1"/>
          <p:cNvSpPr txBox="1">
            <a:spLocks/>
          </p:cNvSpPr>
          <p:nvPr/>
        </p:nvSpPr>
        <p:spPr bwMode="auto">
          <a:xfrm>
            <a:off x="517799" y="716699"/>
            <a:ext cx="11338047" cy="6240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r>
              <a:rPr lang="zh-CN" altLang="en-US" kern="1200" dirty="0" smtClean="0">
                <a:solidFill>
                  <a:srgbClr val="FFFF00"/>
                </a:solidFill>
                <a:cs typeface="+mn-cs"/>
              </a:rPr>
              <a:t>构筑</a:t>
            </a:r>
            <a:r>
              <a:rPr lang="zh-CN" altLang="en-US" kern="1200" dirty="0">
                <a:solidFill>
                  <a:srgbClr val="FFFF00"/>
                </a:solidFill>
                <a:cs typeface="+mn-cs"/>
              </a:rPr>
              <a:t>实体空间的网格化防护区</a:t>
            </a:r>
            <a:endParaRPr lang="en-US" altLang="zh-CN" kern="1200" dirty="0">
              <a:solidFill>
                <a:srgbClr val="FFFF00"/>
              </a:solidFill>
              <a:cs typeface="+mn-cs"/>
            </a:endParaRPr>
          </a:p>
        </p:txBody>
      </p:sp>
      <p:sp>
        <p:nvSpPr>
          <p:cNvPr id="5" name="椭圆 4"/>
          <p:cNvSpPr/>
          <p:nvPr/>
        </p:nvSpPr>
        <p:spPr>
          <a:xfrm>
            <a:off x="4439042" y="2780929"/>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6" name="椭圆 5"/>
          <p:cNvSpPr/>
          <p:nvPr/>
        </p:nvSpPr>
        <p:spPr>
          <a:xfrm>
            <a:off x="4503058" y="3063969"/>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7" name="椭圆 6"/>
          <p:cNvSpPr/>
          <p:nvPr/>
        </p:nvSpPr>
        <p:spPr>
          <a:xfrm>
            <a:off x="4799062" y="2564904"/>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8" name="椭圆 7"/>
          <p:cNvSpPr/>
          <p:nvPr/>
        </p:nvSpPr>
        <p:spPr>
          <a:xfrm>
            <a:off x="4871060" y="2204864"/>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9" name="椭圆 8"/>
          <p:cNvSpPr/>
          <p:nvPr/>
        </p:nvSpPr>
        <p:spPr>
          <a:xfrm>
            <a:off x="5405055" y="1844824"/>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10" name="椭圆 9"/>
          <p:cNvSpPr/>
          <p:nvPr/>
        </p:nvSpPr>
        <p:spPr>
          <a:xfrm>
            <a:off x="5769856" y="1825182"/>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11" name="椭圆 10"/>
          <p:cNvSpPr/>
          <p:nvPr/>
        </p:nvSpPr>
        <p:spPr>
          <a:xfrm>
            <a:off x="6167214" y="2199928"/>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12" name="椭圆 11"/>
          <p:cNvSpPr/>
          <p:nvPr/>
        </p:nvSpPr>
        <p:spPr>
          <a:xfrm>
            <a:off x="6168543" y="2550998"/>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13" name="椭圆 12"/>
          <p:cNvSpPr/>
          <p:nvPr/>
        </p:nvSpPr>
        <p:spPr>
          <a:xfrm>
            <a:off x="6599262" y="2813669"/>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14" name="椭圆 13"/>
          <p:cNvSpPr/>
          <p:nvPr/>
        </p:nvSpPr>
        <p:spPr>
          <a:xfrm>
            <a:off x="3646944" y="3700049"/>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15" name="椭圆 14"/>
          <p:cNvSpPr/>
          <p:nvPr/>
        </p:nvSpPr>
        <p:spPr>
          <a:xfrm>
            <a:off x="3358902" y="3864968"/>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16" name="椭圆 15"/>
          <p:cNvSpPr/>
          <p:nvPr/>
        </p:nvSpPr>
        <p:spPr>
          <a:xfrm>
            <a:off x="3473222" y="4061197"/>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17" name="椭圆 16"/>
          <p:cNvSpPr/>
          <p:nvPr/>
        </p:nvSpPr>
        <p:spPr>
          <a:xfrm>
            <a:off x="3574946" y="4293096"/>
            <a:ext cx="143996" cy="130640"/>
          </a:xfrm>
          <a:prstGeom prst="ellipse">
            <a:avLst/>
          </a:prstGeom>
          <a:solidFill>
            <a:srgbClr val="C000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21" name="任意多边形 20"/>
          <p:cNvSpPr/>
          <p:nvPr/>
        </p:nvSpPr>
        <p:spPr>
          <a:xfrm>
            <a:off x="6742916" y="2821407"/>
            <a:ext cx="2078182" cy="736270"/>
          </a:xfrm>
          <a:custGeom>
            <a:avLst/>
            <a:gdLst>
              <a:gd name="connsiteX0" fmla="*/ 0 w 2078182"/>
              <a:gd name="connsiteY0" fmla="*/ 0 h 736270"/>
              <a:gd name="connsiteX1" fmla="*/ 29689 w 2078182"/>
              <a:gd name="connsiteY1" fmla="*/ 17813 h 736270"/>
              <a:gd name="connsiteX2" fmla="*/ 41564 w 2078182"/>
              <a:gd name="connsiteY2" fmla="*/ 35626 h 736270"/>
              <a:gd name="connsiteX3" fmla="*/ 47502 w 2078182"/>
              <a:gd name="connsiteY3" fmla="*/ 53439 h 736270"/>
              <a:gd name="connsiteX4" fmla="*/ 83128 w 2078182"/>
              <a:gd name="connsiteY4" fmla="*/ 65314 h 736270"/>
              <a:gd name="connsiteX5" fmla="*/ 100941 w 2078182"/>
              <a:gd name="connsiteY5" fmla="*/ 71252 h 736270"/>
              <a:gd name="connsiteX6" fmla="*/ 118754 w 2078182"/>
              <a:gd name="connsiteY6" fmla="*/ 77190 h 736270"/>
              <a:gd name="connsiteX7" fmla="*/ 136566 w 2078182"/>
              <a:gd name="connsiteY7" fmla="*/ 83127 h 736270"/>
              <a:gd name="connsiteX8" fmla="*/ 160317 w 2078182"/>
              <a:gd name="connsiteY8" fmla="*/ 112816 h 736270"/>
              <a:gd name="connsiteX9" fmla="*/ 249382 w 2078182"/>
              <a:gd name="connsiteY9" fmla="*/ 130629 h 736270"/>
              <a:gd name="connsiteX10" fmla="*/ 243444 w 2078182"/>
              <a:gd name="connsiteY10" fmla="*/ 190005 h 736270"/>
              <a:gd name="connsiteX11" fmla="*/ 261257 w 2078182"/>
              <a:gd name="connsiteY11" fmla="*/ 184068 h 736270"/>
              <a:gd name="connsiteX12" fmla="*/ 267195 w 2078182"/>
              <a:gd name="connsiteY12" fmla="*/ 201881 h 736270"/>
              <a:gd name="connsiteX13" fmla="*/ 279070 w 2078182"/>
              <a:gd name="connsiteY13" fmla="*/ 261257 h 736270"/>
              <a:gd name="connsiteX14" fmla="*/ 290946 w 2078182"/>
              <a:gd name="connsiteY14" fmla="*/ 273132 h 736270"/>
              <a:gd name="connsiteX15" fmla="*/ 302821 w 2078182"/>
              <a:gd name="connsiteY15" fmla="*/ 296883 h 736270"/>
              <a:gd name="connsiteX16" fmla="*/ 320634 w 2078182"/>
              <a:gd name="connsiteY16" fmla="*/ 314696 h 736270"/>
              <a:gd name="connsiteX17" fmla="*/ 326572 w 2078182"/>
              <a:gd name="connsiteY17" fmla="*/ 332509 h 736270"/>
              <a:gd name="connsiteX18" fmla="*/ 356260 w 2078182"/>
              <a:gd name="connsiteY18" fmla="*/ 362197 h 736270"/>
              <a:gd name="connsiteX19" fmla="*/ 374073 w 2078182"/>
              <a:gd name="connsiteY19" fmla="*/ 391886 h 736270"/>
              <a:gd name="connsiteX20" fmla="*/ 397824 w 2078182"/>
              <a:gd name="connsiteY20" fmla="*/ 427512 h 736270"/>
              <a:gd name="connsiteX21" fmla="*/ 409699 w 2078182"/>
              <a:gd name="connsiteY21" fmla="*/ 463138 h 736270"/>
              <a:gd name="connsiteX22" fmla="*/ 415637 w 2078182"/>
              <a:gd name="connsiteY22" fmla="*/ 480951 h 736270"/>
              <a:gd name="connsiteX23" fmla="*/ 433450 w 2078182"/>
              <a:gd name="connsiteY23" fmla="*/ 486888 h 736270"/>
              <a:gd name="connsiteX24" fmla="*/ 451263 w 2078182"/>
              <a:gd name="connsiteY24" fmla="*/ 480951 h 736270"/>
              <a:gd name="connsiteX25" fmla="*/ 463138 w 2078182"/>
              <a:gd name="connsiteY25" fmla="*/ 469075 h 736270"/>
              <a:gd name="connsiteX26" fmla="*/ 587829 w 2078182"/>
              <a:gd name="connsiteY26" fmla="*/ 475013 h 736270"/>
              <a:gd name="connsiteX27" fmla="*/ 665018 w 2078182"/>
              <a:gd name="connsiteY27" fmla="*/ 486888 h 736270"/>
              <a:gd name="connsiteX28" fmla="*/ 682831 w 2078182"/>
              <a:gd name="connsiteY28" fmla="*/ 492826 h 736270"/>
              <a:gd name="connsiteX29" fmla="*/ 765959 w 2078182"/>
              <a:gd name="connsiteY29" fmla="*/ 504701 h 736270"/>
              <a:gd name="connsiteX30" fmla="*/ 908463 w 2078182"/>
              <a:gd name="connsiteY30" fmla="*/ 516577 h 736270"/>
              <a:gd name="connsiteX31" fmla="*/ 997528 w 2078182"/>
              <a:gd name="connsiteY31" fmla="*/ 510639 h 736270"/>
              <a:gd name="connsiteX32" fmla="*/ 1080655 w 2078182"/>
              <a:gd name="connsiteY32" fmla="*/ 498764 h 736270"/>
              <a:gd name="connsiteX33" fmla="*/ 1193470 w 2078182"/>
              <a:gd name="connsiteY33" fmla="*/ 492826 h 736270"/>
              <a:gd name="connsiteX34" fmla="*/ 1235034 w 2078182"/>
              <a:gd name="connsiteY34" fmla="*/ 498764 h 736270"/>
              <a:gd name="connsiteX35" fmla="*/ 1252847 w 2078182"/>
              <a:gd name="connsiteY35" fmla="*/ 510639 h 736270"/>
              <a:gd name="connsiteX36" fmla="*/ 1300348 w 2078182"/>
              <a:gd name="connsiteY36" fmla="*/ 516577 h 736270"/>
              <a:gd name="connsiteX37" fmla="*/ 1318161 w 2078182"/>
              <a:gd name="connsiteY37" fmla="*/ 522514 h 736270"/>
              <a:gd name="connsiteX38" fmla="*/ 1341912 w 2078182"/>
              <a:gd name="connsiteY38" fmla="*/ 558140 h 736270"/>
              <a:gd name="connsiteX39" fmla="*/ 1353787 w 2078182"/>
              <a:gd name="connsiteY39" fmla="*/ 593766 h 736270"/>
              <a:gd name="connsiteX40" fmla="*/ 1377538 w 2078182"/>
              <a:gd name="connsiteY40" fmla="*/ 599704 h 736270"/>
              <a:gd name="connsiteX41" fmla="*/ 1407226 w 2078182"/>
              <a:gd name="connsiteY41" fmla="*/ 605642 h 736270"/>
              <a:gd name="connsiteX42" fmla="*/ 1442852 w 2078182"/>
              <a:gd name="connsiteY42" fmla="*/ 617517 h 736270"/>
              <a:gd name="connsiteX43" fmla="*/ 1502229 w 2078182"/>
              <a:gd name="connsiteY43" fmla="*/ 623455 h 736270"/>
              <a:gd name="connsiteX44" fmla="*/ 1537855 w 2078182"/>
              <a:gd name="connsiteY44" fmla="*/ 635330 h 736270"/>
              <a:gd name="connsiteX45" fmla="*/ 1555668 w 2078182"/>
              <a:gd name="connsiteY45" fmla="*/ 641268 h 736270"/>
              <a:gd name="connsiteX46" fmla="*/ 1573481 w 2078182"/>
              <a:gd name="connsiteY46" fmla="*/ 653143 h 736270"/>
              <a:gd name="connsiteX47" fmla="*/ 1632857 w 2078182"/>
              <a:gd name="connsiteY47" fmla="*/ 670956 h 736270"/>
              <a:gd name="connsiteX48" fmla="*/ 1644733 w 2078182"/>
              <a:gd name="connsiteY48" fmla="*/ 682831 h 736270"/>
              <a:gd name="connsiteX49" fmla="*/ 1727860 w 2078182"/>
              <a:gd name="connsiteY49" fmla="*/ 688769 h 736270"/>
              <a:gd name="connsiteX50" fmla="*/ 1775361 w 2078182"/>
              <a:gd name="connsiteY50" fmla="*/ 682831 h 736270"/>
              <a:gd name="connsiteX51" fmla="*/ 1769424 w 2078182"/>
              <a:gd name="connsiteY51" fmla="*/ 706582 h 736270"/>
              <a:gd name="connsiteX52" fmla="*/ 1805050 w 2078182"/>
              <a:gd name="connsiteY52" fmla="*/ 718457 h 736270"/>
              <a:gd name="connsiteX53" fmla="*/ 1840676 w 2078182"/>
              <a:gd name="connsiteY53" fmla="*/ 736270 h 736270"/>
              <a:gd name="connsiteX54" fmla="*/ 1882239 w 2078182"/>
              <a:gd name="connsiteY54" fmla="*/ 724395 h 736270"/>
              <a:gd name="connsiteX55" fmla="*/ 1911928 w 2078182"/>
              <a:gd name="connsiteY55" fmla="*/ 700644 h 736270"/>
              <a:gd name="connsiteX56" fmla="*/ 1935678 w 2078182"/>
              <a:gd name="connsiteY56" fmla="*/ 688769 h 736270"/>
              <a:gd name="connsiteX57" fmla="*/ 1947554 w 2078182"/>
              <a:gd name="connsiteY57" fmla="*/ 676893 h 736270"/>
              <a:gd name="connsiteX58" fmla="*/ 1983179 w 2078182"/>
              <a:gd name="connsiteY58" fmla="*/ 665018 h 736270"/>
              <a:gd name="connsiteX59" fmla="*/ 2000992 w 2078182"/>
              <a:gd name="connsiteY59" fmla="*/ 647205 h 736270"/>
              <a:gd name="connsiteX60" fmla="*/ 2036618 w 2078182"/>
              <a:gd name="connsiteY60" fmla="*/ 635330 h 736270"/>
              <a:gd name="connsiteX61" fmla="*/ 2048494 w 2078182"/>
              <a:gd name="connsiteY61" fmla="*/ 623455 h 736270"/>
              <a:gd name="connsiteX62" fmla="*/ 2078182 w 2078182"/>
              <a:gd name="connsiteY62" fmla="*/ 611579 h 73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078182" h="736270">
                <a:moveTo>
                  <a:pt x="0" y="0"/>
                </a:moveTo>
                <a:cubicBezTo>
                  <a:pt x="9896" y="5938"/>
                  <a:pt x="20926" y="10302"/>
                  <a:pt x="29689" y="17813"/>
                </a:cubicBezTo>
                <a:cubicBezTo>
                  <a:pt x="35107" y="22457"/>
                  <a:pt x="38373" y="29243"/>
                  <a:pt x="41564" y="35626"/>
                </a:cubicBezTo>
                <a:cubicBezTo>
                  <a:pt x="44363" y="41224"/>
                  <a:pt x="42409" y="49801"/>
                  <a:pt x="47502" y="53439"/>
                </a:cubicBezTo>
                <a:cubicBezTo>
                  <a:pt x="57688" y="60715"/>
                  <a:pt x="71253" y="61356"/>
                  <a:pt x="83128" y="65314"/>
                </a:cubicBezTo>
                <a:lnTo>
                  <a:pt x="100941" y="71252"/>
                </a:lnTo>
                <a:lnTo>
                  <a:pt x="118754" y="77190"/>
                </a:lnTo>
                <a:lnTo>
                  <a:pt x="136566" y="83127"/>
                </a:lnTo>
                <a:cubicBezTo>
                  <a:pt x="140760" y="89417"/>
                  <a:pt x="151859" y="108587"/>
                  <a:pt x="160317" y="112816"/>
                </a:cubicBezTo>
                <a:cubicBezTo>
                  <a:pt x="190388" y="127852"/>
                  <a:pt x="215800" y="126897"/>
                  <a:pt x="249382" y="130629"/>
                </a:cubicBezTo>
                <a:cubicBezTo>
                  <a:pt x="236238" y="150345"/>
                  <a:pt x="223762" y="160482"/>
                  <a:pt x="243444" y="190005"/>
                </a:cubicBezTo>
                <a:cubicBezTo>
                  <a:pt x="246916" y="195213"/>
                  <a:pt x="255319" y="186047"/>
                  <a:pt x="261257" y="184068"/>
                </a:cubicBezTo>
                <a:cubicBezTo>
                  <a:pt x="263236" y="190006"/>
                  <a:pt x="265967" y="195744"/>
                  <a:pt x="267195" y="201881"/>
                </a:cubicBezTo>
                <a:cubicBezTo>
                  <a:pt x="268841" y="210109"/>
                  <a:pt x="271023" y="247846"/>
                  <a:pt x="279070" y="261257"/>
                </a:cubicBezTo>
                <a:cubicBezTo>
                  <a:pt x="281950" y="266057"/>
                  <a:pt x="286987" y="269174"/>
                  <a:pt x="290946" y="273132"/>
                </a:cubicBezTo>
                <a:cubicBezTo>
                  <a:pt x="294904" y="281049"/>
                  <a:pt x="297676" y="289680"/>
                  <a:pt x="302821" y="296883"/>
                </a:cubicBezTo>
                <a:cubicBezTo>
                  <a:pt x="307702" y="303716"/>
                  <a:pt x="315976" y="307709"/>
                  <a:pt x="320634" y="314696"/>
                </a:cubicBezTo>
                <a:cubicBezTo>
                  <a:pt x="324106" y="319904"/>
                  <a:pt x="323773" y="326911"/>
                  <a:pt x="326572" y="332509"/>
                </a:cubicBezTo>
                <a:cubicBezTo>
                  <a:pt x="336468" y="352302"/>
                  <a:pt x="338446" y="350322"/>
                  <a:pt x="356260" y="362197"/>
                </a:cubicBezTo>
                <a:cubicBezTo>
                  <a:pt x="367613" y="396254"/>
                  <a:pt x="354513" y="365805"/>
                  <a:pt x="374073" y="391886"/>
                </a:cubicBezTo>
                <a:cubicBezTo>
                  <a:pt x="382636" y="403304"/>
                  <a:pt x="397824" y="427512"/>
                  <a:pt x="397824" y="427512"/>
                </a:cubicBezTo>
                <a:lnTo>
                  <a:pt x="409699" y="463138"/>
                </a:lnTo>
                <a:cubicBezTo>
                  <a:pt x="411678" y="469076"/>
                  <a:pt x="409699" y="478972"/>
                  <a:pt x="415637" y="480951"/>
                </a:cubicBezTo>
                <a:lnTo>
                  <a:pt x="433450" y="486888"/>
                </a:lnTo>
                <a:cubicBezTo>
                  <a:pt x="439388" y="484909"/>
                  <a:pt x="445896" y="484171"/>
                  <a:pt x="451263" y="480951"/>
                </a:cubicBezTo>
                <a:cubicBezTo>
                  <a:pt x="456063" y="478071"/>
                  <a:pt x="457545" y="469318"/>
                  <a:pt x="463138" y="469075"/>
                </a:cubicBezTo>
                <a:lnTo>
                  <a:pt x="587829" y="475013"/>
                </a:lnTo>
                <a:cubicBezTo>
                  <a:pt x="601070" y="476905"/>
                  <a:pt x="650204" y="483596"/>
                  <a:pt x="665018" y="486888"/>
                </a:cubicBezTo>
                <a:cubicBezTo>
                  <a:pt x="671128" y="488246"/>
                  <a:pt x="676721" y="491468"/>
                  <a:pt x="682831" y="492826"/>
                </a:cubicBezTo>
                <a:cubicBezTo>
                  <a:pt x="701082" y="496882"/>
                  <a:pt x="750402" y="503243"/>
                  <a:pt x="765959" y="504701"/>
                </a:cubicBezTo>
                <a:cubicBezTo>
                  <a:pt x="813417" y="509150"/>
                  <a:pt x="908463" y="516577"/>
                  <a:pt x="908463" y="516577"/>
                </a:cubicBezTo>
                <a:lnTo>
                  <a:pt x="997528" y="510639"/>
                </a:lnTo>
                <a:cubicBezTo>
                  <a:pt x="1065172" y="505435"/>
                  <a:pt x="1043220" y="511241"/>
                  <a:pt x="1080655" y="498764"/>
                </a:cubicBezTo>
                <a:cubicBezTo>
                  <a:pt x="1115962" y="463454"/>
                  <a:pt x="1089352" y="484149"/>
                  <a:pt x="1193470" y="492826"/>
                </a:cubicBezTo>
                <a:cubicBezTo>
                  <a:pt x="1207417" y="493988"/>
                  <a:pt x="1221179" y="496785"/>
                  <a:pt x="1235034" y="498764"/>
                </a:cubicBezTo>
                <a:cubicBezTo>
                  <a:pt x="1240972" y="502722"/>
                  <a:pt x="1245962" y="508761"/>
                  <a:pt x="1252847" y="510639"/>
                </a:cubicBezTo>
                <a:cubicBezTo>
                  <a:pt x="1268242" y="514838"/>
                  <a:pt x="1284648" y="513723"/>
                  <a:pt x="1300348" y="516577"/>
                </a:cubicBezTo>
                <a:cubicBezTo>
                  <a:pt x="1306506" y="517697"/>
                  <a:pt x="1312223" y="520535"/>
                  <a:pt x="1318161" y="522514"/>
                </a:cubicBezTo>
                <a:cubicBezTo>
                  <a:pt x="1333264" y="537617"/>
                  <a:pt x="1332326" y="534176"/>
                  <a:pt x="1341912" y="558140"/>
                </a:cubicBezTo>
                <a:cubicBezTo>
                  <a:pt x="1346561" y="569762"/>
                  <a:pt x="1341643" y="590730"/>
                  <a:pt x="1353787" y="593766"/>
                </a:cubicBezTo>
                <a:cubicBezTo>
                  <a:pt x="1361704" y="595745"/>
                  <a:pt x="1369572" y="597934"/>
                  <a:pt x="1377538" y="599704"/>
                </a:cubicBezTo>
                <a:cubicBezTo>
                  <a:pt x="1387390" y="601893"/>
                  <a:pt x="1397490" y="602987"/>
                  <a:pt x="1407226" y="605642"/>
                </a:cubicBezTo>
                <a:cubicBezTo>
                  <a:pt x="1419303" y="608936"/>
                  <a:pt x="1430396" y="616271"/>
                  <a:pt x="1442852" y="617517"/>
                </a:cubicBezTo>
                <a:lnTo>
                  <a:pt x="1502229" y="623455"/>
                </a:lnTo>
                <a:lnTo>
                  <a:pt x="1537855" y="635330"/>
                </a:lnTo>
                <a:cubicBezTo>
                  <a:pt x="1543793" y="637309"/>
                  <a:pt x="1550460" y="637796"/>
                  <a:pt x="1555668" y="641268"/>
                </a:cubicBezTo>
                <a:cubicBezTo>
                  <a:pt x="1561606" y="645226"/>
                  <a:pt x="1566960" y="650245"/>
                  <a:pt x="1573481" y="653143"/>
                </a:cubicBezTo>
                <a:cubicBezTo>
                  <a:pt x="1592064" y="661402"/>
                  <a:pt x="1613121" y="666022"/>
                  <a:pt x="1632857" y="670956"/>
                </a:cubicBezTo>
                <a:cubicBezTo>
                  <a:pt x="1636816" y="674914"/>
                  <a:pt x="1640361" y="679334"/>
                  <a:pt x="1644733" y="682831"/>
                </a:cubicBezTo>
                <a:cubicBezTo>
                  <a:pt x="1675348" y="707322"/>
                  <a:pt x="1671944" y="693852"/>
                  <a:pt x="1727860" y="688769"/>
                </a:cubicBezTo>
                <a:cubicBezTo>
                  <a:pt x="1739859" y="680769"/>
                  <a:pt x="1758772" y="662095"/>
                  <a:pt x="1775361" y="682831"/>
                </a:cubicBezTo>
                <a:cubicBezTo>
                  <a:pt x="1780459" y="689203"/>
                  <a:pt x="1771403" y="698665"/>
                  <a:pt x="1769424" y="706582"/>
                </a:cubicBezTo>
                <a:cubicBezTo>
                  <a:pt x="1780033" y="738413"/>
                  <a:pt x="1766836" y="718457"/>
                  <a:pt x="1805050" y="718457"/>
                </a:cubicBezTo>
                <a:cubicBezTo>
                  <a:pt x="1817340" y="718457"/>
                  <a:pt x="1831671" y="730267"/>
                  <a:pt x="1840676" y="736270"/>
                </a:cubicBezTo>
                <a:cubicBezTo>
                  <a:pt x="1848278" y="734369"/>
                  <a:pt x="1873726" y="728651"/>
                  <a:pt x="1882239" y="724395"/>
                </a:cubicBezTo>
                <a:cubicBezTo>
                  <a:pt x="1925372" y="702829"/>
                  <a:pt x="1878797" y="722731"/>
                  <a:pt x="1911928" y="700644"/>
                </a:cubicBezTo>
                <a:cubicBezTo>
                  <a:pt x="1919293" y="695734"/>
                  <a:pt x="1928313" y="693679"/>
                  <a:pt x="1935678" y="688769"/>
                </a:cubicBezTo>
                <a:cubicBezTo>
                  <a:pt x="1940336" y="685664"/>
                  <a:pt x="1942547" y="679397"/>
                  <a:pt x="1947554" y="676893"/>
                </a:cubicBezTo>
                <a:cubicBezTo>
                  <a:pt x="1958750" y="671295"/>
                  <a:pt x="1983179" y="665018"/>
                  <a:pt x="1983179" y="665018"/>
                </a:cubicBezTo>
                <a:cubicBezTo>
                  <a:pt x="1989117" y="659080"/>
                  <a:pt x="1993652" y="651283"/>
                  <a:pt x="2000992" y="647205"/>
                </a:cubicBezTo>
                <a:cubicBezTo>
                  <a:pt x="2011934" y="641126"/>
                  <a:pt x="2036618" y="635330"/>
                  <a:pt x="2036618" y="635330"/>
                </a:cubicBezTo>
                <a:cubicBezTo>
                  <a:pt x="2040577" y="631372"/>
                  <a:pt x="2043487" y="625959"/>
                  <a:pt x="2048494" y="623455"/>
                </a:cubicBezTo>
                <a:cubicBezTo>
                  <a:pt x="2088191" y="603606"/>
                  <a:pt x="2061935" y="627826"/>
                  <a:pt x="2078182" y="611579"/>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任意多边形 21"/>
          <p:cNvSpPr/>
          <p:nvPr/>
        </p:nvSpPr>
        <p:spPr>
          <a:xfrm>
            <a:off x="5716603" y="1689811"/>
            <a:ext cx="1046074" cy="1084431"/>
          </a:xfrm>
          <a:custGeom>
            <a:avLst/>
            <a:gdLst>
              <a:gd name="connsiteX0" fmla="*/ 0 w 1046074"/>
              <a:gd name="connsiteY0" fmla="*/ 0 h 1084431"/>
              <a:gd name="connsiteX1" fmla="*/ 7315 w 1046074"/>
              <a:gd name="connsiteY1" fmla="*/ 36576 h 1084431"/>
              <a:gd name="connsiteX2" fmla="*/ 21946 w 1046074"/>
              <a:gd name="connsiteY2" fmla="*/ 58522 h 1084431"/>
              <a:gd name="connsiteX3" fmla="*/ 7315 w 1046074"/>
              <a:gd name="connsiteY3" fmla="*/ 80467 h 1084431"/>
              <a:gd name="connsiteX4" fmla="*/ 14631 w 1046074"/>
              <a:gd name="connsiteY4" fmla="*/ 102413 h 1084431"/>
              <a:gd name="connsiteX5" fmla="*/ 36576 w 1046074"/>
              <a:gd name="connsiteY5" fmla="*/ 131674 h 1084431"/>
              <a:gd name="connsiteX6" fmla="*/ 29261 w 1046074"/>
              <a:gd name="connsiteY6" fmla="*/ 153619 h 1084431"/>
              <a:gd name="connsiteX7" fmla="*/ 43891 w 1046074"/>
              <a:gd name="connsiteY7" fmla="*/ 168250 h 1084431"/>
              <a:gd name="connsiteX8" fmla="*/ 87783 w 1046074"/>
              <a:gd name="connsiteY8" fmla="*/ 182880 h 1084431"/>
              <a:gd name="connsiteX9" fmla="*/ 124359 w 1046074"/>
              <a:gd name="connsiteY9" fmla="*/ 219456 h 1084431"/>
              <a:gd name="connsiteX10" fmla="*/ 138989 w 1046074"/>
              <a:gd name="connsiteY10" fmla="*/ 234087 h 1084431"/>
              <a:gd name="connsiteX11" fmla="*/ 146304 w 1046074"/>
              <a:gd name="connsiteY11" fmla="*/ 256032 h 1084431"/>
              <a:gd name="connsiteX12" fmla="*/ 182880 w 1046074"/>
              <a:gd name="connsiteY12" fmla="*/ 277978 h 1084431"/>
              <a:gd name="connsiteX13" fmla="*/ 219456 w 1046074"/>
              <a:gd name="connsiteY13" fmla="*/ 307239 h 1084431"/>
              <a:gd name="connsiteX14" fmla="*/ 299923 w 1046074"/>
              <a:gd name="connsiteY14" fmla="*/ 299923 h 1084431"/>
              <a:gd name="connsiteX15" fmla="*/ 307239 w 1046074"/>
              <a:gd name="connsiteY15" fmla="*/ 321869 h 1084431"/>
              <a:gd name="connsiteX16" fmla="*/ 380391 w 1046074"/>
              <a:gd name="connsiteY16" fmla="*/ 343815 h 1084431"/>
              <a:gd name="connsiteX17" fmla="*/ 453543 w 1046074"/>
              <a:gd name="connsiteY17" fmla="*/ 460858 h 1084431"/>
              <a:gd name="connsiteX18" fmla="*/ 490119 w 1046074"/>
              <a:gd name="connsiteY18" fmla="*/ 534010 h 1084431"/>
              <a:gd name="connsiteX19" fmla="*/ 512064 w 1046074"/>
              <a:gd name="connsiteY19" fmla="*/ 548640 h 1084431"/>
              <a:gd name="connsiteX20" fmla="*/ 541325 w 1046074"/>
              <a:gd name="connsiteY20" fmla="*/ 585216 h 1084431"/>
              <a:gd name="connsiteX21" fmla="*/ 541325 w 1046074"/>
              <a:gd name="connsiteY21" fmla="*/ 665683 h 1084431"/>
              <a:gd name="connsiteX22" fmla="*/ 526695 w 1046074"/>
              <a:gd name="connsiteY22" fmla="*/ 687629 h 1084431"/>
              <a:gd name="connsiteX23" fmla="*/ 534010 w 1046074"/>
              <a:gd name="connsiteY23" fmla="*/ 782727 h 1084431"/>
              <a:gd name="connsiteX24" fmla="*/ 519379 w 1046074"/>
              <a:gd name="connsiteY24" fmla="*/ 797357 h 1084431"/>
              <a:gd name="connsiteX25" fmla="*/ 504749 w 1046074"/>
              <a:gd name="connsiteY25" fmla="*/ 819303 h 1084431"/>
              <a:gd name="connsiteX26" fmla="*/ 490119 w 1046074"/>
              <a:gd name="connsiteY26" fmla="*/ 863194 h 1084431"/>
              <a:gd name="connsiteX27" fmla="*/ 497434 w 1046074"/>
              <a:gd name="connsiteY27" fmla="*/ 914400 h 1084431"/>
              <a:gd name="connsiteX28" fmla="*/ 519379 w 1046074"/>
              <a:gd name="connsiteY28" fmla="*/ 921715 h 1084431"/>
              <a:gd name="connsiteX29" fmla="*/ 555955 w 1046074"/>
              <a:gd name="connsiteY29" fmla="*/ 965607 h 1084431"/>
              <a:gd name="connsiteX30" fmla="*/ 570586 w 1046074"/>
              <a:gd name="connsiteY30" fmla="*/ 980237 h 1084431"/>
              <a:gd name="connsiteX31" fmla="*/ 577901 w 1046074"/>
              <a:gd name="connsiteY31" fmla="*/ 1002183 h 1084431"/>
              <a:gd name="connsiteX32" fmla="*/ 607162 w 1046074"/>
              <a:gd name="connsiteY32" fmla="*/ 1009498 h 1084431"/>
              <a:gd name="connsiteX33" fmla="*/ 702259 w 1046074"/>
              <a:gd name="connsiteY33" fmla="*/ 1016813 h 1084431"/>
              <a:gd name="connsiteX34" fmla="*/ 892455 w 1046074"/>
              <a:gd name="connsiteY34" fmla="*/ 1031443 h 1084431"/>
              <a:gd name="connsiteX35" fmla="*/ 958291 w 1046074"/>
              <a:gd name="connsiteY35" fmla="*/ 1068019 h 1084431"/>
              <a:gd name="connsiteX36" fmla="*/ 972922 w 1046074"/>
              <a:gd name="connsiteY36" fmla="*/ 1082650 h 1084431"/>
              <a:gd name="connsiteX37" fmla="*/ 1046074 w 1046074"/>
              <a:gd name="connsiteY37" fmla="*/ 1082650 h 1084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46074" h="1084431">
                <a:moveTo>
                  <a:pt x="0" y="0"/>
                </a:moveTo>
                <a:cubicBezTo>
                  <a:pt x="2438" y="12192"/>
                  <a:pt x="2949" y="24934"/>
                  <a:pt x="7315" y="36576"/>
                </a:cubicBezTo>
                <a:cubicBezTo>
                  <a:pt x="10402" y="44808"/>
                  <a:pt x="21946" y="49730"/>
                  <a:pt x="21946" y="58522"/>
                </a:cubicBezTo>
                <a:cubicBezTo>
                  <a:pt x="21946" y="67314"/>
                  <a:pt x="12192" y="73152"/>
                  <a:pt x="7315" y="80467"/>
                </a:cubicBezTo>
                <a:cubicBezTo>
                  <a:pt x="9754" y="87782"/>
                  <a:pt x="10805" y="95718"/>
                  <a:pt x="14631" y="102413"/>
                </a:cubicBezTo>
                <a:cubicBezTo>
                  <a:pt x="20680" y="112999"/>
                  <a:pt x="33227" y="119951"/>
                  <a:pt x="36576" y="131674"/>
                </a:cubicBezTo>
                <a:cubicBezTo>
                  <a:pt x="38694" y="139088"/>
                  <a:pt x="31699" y="146304"/>
                  <a:pt x="29261" y="153619"/>
                </a:cubicBezTo>
                <a:cubicBezTo>
                  <a:pt x="34138" y="158496"/>
                  <a:pt x="37722" y="165166"/>
                  <a:pt x="43891" y="168250"/>
                </a:cubicBezTo>
                <a:cubicBezTo>
                  <a:pt x="57685" y="175147"/>
                  <a:pt x="87783" y="182880"/>
                  <a:pt x="87783" y="182880"/>
                </a:cubicBezTo>
                <a:lnTo>
                  <a:pt x="124359" y="219456"/>
                </a:lnTo>
                <a:lnTo>
                  <a:pt x="138989" y="234087"/>
                </a:lnTo>
                <a:cubicBezTo>
                  <a:pt x="141427" y="241402"/>
                  <a:pt x="142337" y="249420"/>
                  <a:pt x="146304" y="256032"/>
                </a:cubicBezTo>
                <a:cubicBezTo>
                  <a:pt x="158552" y="276444"/>
                  <a:pt x="163152" y="268114"/>
                  <a:pt x="182880" y="277978"/>
                </a:cubicBezTo>
                <a:cubicBezTo>
                  <a:pt x="201339" y="287207"/>
                  <a:pt x="205847" y="293629"/>
                  <a:pt x="219456" y="307239"/>
                </a:cubicBezTo>
                <a:cubicBezTo>
                  <a:pt x="249113" y="287467"/>
                  <a:pt x="252011" y="278629"/>
                  <a:pt x="299923" y="299923"/>
                </a:cubicBezTo>
                <a:cubicBezTo>
                  <a:pt x="306969" y="303055"/>
                  <a:pt x="301786" y="316416"/>
                  <a:pt x="307239" y="321869"/>
                </a:cubicBezTo>
                <a:cubicBezTo>
                  <a:pt x="324249" y="338879"/>
                  <a:pt x="360451" y="340491"/>
                  <a:pt x="380391" y="343815"/>
                </a:cubicBezTo>
                <a:cubicBezTo>
                  <a:pt x="403019" y="411700"/>
                  <a:pt x="367711" y="312602"/>
                  <a:pt x="453543" y="460858"/>
                </a:cubicBezTo>
                <a:cubicBezTo>
                  <a:pt x="486293" y="517426"/>
                  <a:pt x="447643" y="491534"/>
                  <a:pt x="490119" y="534010"/>
                </a:cubicBezTo>
                <a:cubicBezTo>
                  <a:pt x="496336" y="540227"/>
                  <a:pt x="505199" y="543148"/>
                  <a:pt x="512064" y="548640"/>
                </a:cubicBezTo>
                <a:cubicBezTo>
                  <a:pt x="526955" y="560553"/>
                  <a:pt x="530462" y="568921"/>
                  <a:pt x="541325" y="585216"/>
                </a:cubicBezTo>
                <a:cubicBezTo>
                  <a:pt x="552748" y="619485"/>
                  <a:pt x="554973" y="615640"/>
                  <a:pt x="541325" y="665683"/>
                </a:cubicBezTo>
                <a:cubicBezTo>
                  <a:pt x="539012" y="674165"/>
                  <a:pt x="531572" y="680314"/>
                  <a:pt x="526695" y="687629"/>
                </a:cubicBezTo>
                <a:cubicBezTo>
                  <a:pt x="529133" y="719328"/>
                  <a:pt x="536125" y="751004"/>
                  <a:pt x="534010" y="782727"/>
                </a:cubicBezTo>
                <a:cubicBezTo>
                  <a:pt x="533551" y="789609"/>
                  <a:pt x="523687" y="791971"/>
                  <a:pt x="519379" y="797357"/>
                </a:cubicBezTo>
                <a:cubicBezTo>
                  <a:pt x="513887" y="804222"/>
                  <a:pt x="508320" y="811269"/>
                  <a:pt x="504749" y="819303"/>
                </a:cubicBezTo>
                <a:cubicBezTo>
                  <a:pt x="498486" y="833396"/>
                  <a:pt x="490119" y="863194"/>
                  <a:pt x="490119" y="863194"/>
                </a:cubicBezTo>
                <a:cubicBezTo>
                  <a:pt x="492557" y="880263"/>
                  <a:pt x="489723" y="898978"/>
                  <a:pt x="497434" y="914400"/>
                </a:cubicBezTo>
                <a:cubicBezTo>
                  <a:pt x="500882" y="921297"/>
                  <a:pt x="515102" y="915299"/>
                  <a:pt x="519379" y="921715"/>
                </a:cubicBezTo>
                <a:cubicBezTo>
                  <a:pt x="554670" y="974651"/>
                  <a:pt x="493607" y="950018"/>
                  <a:pt x="555955" y="965607"/>
                </a:cubicBezTo>
                <a:cubicBezTo>
                  <a:pt x="560832" y="970484"/>
                  <a:pt x="567038" y="974323"/>
                  <a:pt x="570586" y="980237"/>
                </a:cubicBezTo>
                <a:cubicBezTo>
                  <a:pt x="574553" y="986849"/>
                  <a:pt x="571880" y="997366"/>
                  <a:pt x="577901" y="1002183"/>
                </a:cubicBezTo>
                <a:cubicBezTo>
                  <a:pt x="585752" y="1008464"/>
                  <a:pt x="597177" y="1008323"/>
                  <a:pt x="607162" y="1009498"/>
                </a:cubicBezTo>
                <a:cubicBezTo>
                  <a:pt x="638737" y="1013213"/>
                  <a:pt x="670547" y="1014548"/>
                  <a:pt x="702259" y="1016813"/>
                </a:cubicBezTo>
                <a:cubicBezTo>
                  <a:pt x="872256" y="1028955"/>
                  <a:pt x="750944" y="1018579"/>
                  <a:pt x="892455" y="1031443"/>
                </a:cubicBezTo>
                <a:cubicBezTo>
                  <a:pt x="920049" y="1040642"/>
                  <a:pt x="933140" y="1042868"/>
                  <a:pt x="958291" y="1068019"/>
                </a:cubicBezTo>
                <a:cubicBezTo>
                  <a:pt x="963168" y="1072896"/>
                  <a:pt x="966119" y="1081516"/>
                  <a:pt x="972922" y="1082650"/>
                </a:cubicBezTo>
                <a:cubicBezTo>
                  <a:pt x="996974" y="1086659"/>
                  <a:pt x="1021690" y="1082650"/>
                  <a:pt x="1046074" y="1082650"/>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任意多边形 23"/>
          <p:cNvSpPr/>
          <p:nvPr/>
        </p:nvSpPr>
        <p:spPr>
          <a:xfrm>
            <a:off x="4399867" y="1689811"/>
            <a:ext cx="1302106" cy="1455725"/>
          </a:xfrm>
          <a:custGeom>
            <a:avLst/>
            <a:gdLst>
              <a:gd name="connsiteX0" fmla="*/ 1302106 w 1302106"/>
              <a:gd name="connsiteY0" fmla="*/ 0 h 1455725"/>
              <a:gd name="connsiteX1" fmla="*/ 1265530 w 1302106"/>
              <a:gd name="connsiteY1" fmla="*/ 7315 h 1455725"/>
              <a:gd name="connsiteX2" fmla="*/ 1221639 w 1302106"/>
              <a:gd name="connsiteY2" fmla="*/ 21946 h 1455725"/>
              <a:gd name="connsiteX3" fmla="*/ 1170432 w 1302106"/>
              <a:gd name="connsiteY3" fmla="*/ 29261 h 1455725"/>
              <a:gd name="connsiteX4" fmla="*/ 1148487 w 1302106"/>
              <a:gd name="connsiteY4" fmla="*/ 73152 h 1455725"/>
              <a:gd name="connsiteX5" fmla="*/ 1163117 w 1302106"/>
              <a:gd name="connsiteY5" fmla="*/ 87783 h 1455725"/>
              <a:gd name="connsiteX6" fmla="*/ 1141171 w 1302106"/>
              <a:gd name="connsiteY6" fmla="*/ 109728 h 1455725"/>
              <a:gd name="connsiteX7" fmla="*/ 1097280 w 1302106"/>
              <a:gd name="connsiteY7" fmla="*/ 182880 h 1455725"/>
              <a:gd name="connsiteX8" fmla="*/ 980237 w 1302106"/>
              <a:gd name="connsiteY8" fmla="*/ 204826 h 1455725"/>
              <a:gd name="connsiteX9" fmla="*/ 972922 w 1302106"/>
              <a:gd name="connsiteY9" fmla="*/ 226771 h 1455725"/>
              <a:gd name="connsiteX10" fmla="*/ 965607 w 1302106"/>
              <a:gd name="connsiteY10" fmla="*/ 256032 h 1455725"/>
              <a:gd name="connsiteX11" fmla="*/ 950976 w 1302106"/>
              <a:gd name="connsiteY11" fmla="*/ 270663 h 1455725"/>
              <a:gd name="connsiteX12" fmla="*/ 958291 w 1302106"/>
              <a:gd name="connsiteY12" fmla="*/ 453543 h 1455725"/>
              <a:gd name="connsiteX13" fmla="*/ 965607 w 1302106"/>
              <a:gd name="connsiteY13" fmla="*/ 504749 h 1455725"/>
              <a:gd name="connsiteX14" fmla="*/ 877824 w 1302106"/>
              <a:gd name="connsiteY14" fmla="*/ 541325 h 1455725"/>
              <a:gd name="connsiteX15" fmla="*/ 863194 w 1302106"/>
              <a:gd name="connsiteY15" fmla="*/ 563271 h 1455725"/>
              <a:gd name="connsiteX16" fmla="*/ 826618 w 1302106"/>
              <a:gd name="connsiteY16" fmla="*/ 592531 h 1455725"/>
              <a:gd name="connsiteX17" fmla="*/ 819303 w 1302106"/>
              <a:gd name="connsiteY17" fmla="*/ 570586 h 1455725"/>
              <a:gd name="connsiteX18" fmla="*/ 782727 w 1302106"/>
              <a:gd name="connsiteY18" fmla="*/ 541325 h 1455725"/>
              <a:gd name="connsiteX19" fmla="*/ 614477 w 1302106"/>
              <a:gd name="connsiteY19" fmla="*/ 541325 h 1455725"/>
              <a:gd name="connsiteX20" fmla="*/ 599847 w 1302106"/>
              <a:gd name="connsiteY20" fmla="*/ 519379 h 1455725"/>
              <a:gd name="connsiteX21" fmla="*/ 563271 w 1302106"/>
              <a:gd name="connsiteY21" fmla="*/ 490119 h 1455725"/>
              <a:gd name="connsiteX22" fmla="*/ 526695 w 1302106"/>
              <a:gd name="connsiteY22" fmla="*/ 497434 h 1455725"/>
              <a:gd name="connsiteX23" fmla="*/ 519379 w 1302106"/>
              <a:gd name="connsiteY23" fmla="*/ 519379 h 1455725"/>
              <a:gd name="connsiteX24" fmla="*/ 512064 w 1302106"/>
              <a:gd name="connsiteY24" fmla="*/ 548640 h 1455725"/>
              <a:gd name="connsiteX25" fmla="*/ 497434 w 1302106"/>
              <a:gd name="connsiteY25" fmla="*/ 570586 h 1455725"/>
              <a:gd name="connsiteX26" fmla="*/ 482803 w 1302106"/>
              <a:gd name="connsiteY26" fmla="*/ 614477 h 1455725"/>
              <a:gd name="connsiteX27" fmla="*/ 475488 w 1302106"/>
              <a:gd name="connsiteY27" fmla="*/ 643738 h 1455725"/>
              <a:gd name="connsiteX28" fmla="*/ 453543 w 1302106"/>
              <a:gd name="connsiteY28" fmla="*/ 658368 h 1455725"/>
              <a:gd name="connsiteX29" fmla="*/ 446227 w 1302106"/>
              <a:gd name="connsiteY29" fmla="*/ 680314 h 1455725"/>
              <a:gd name="connsiteX30" fmla="*/ 438912 w 1302106"/>
              <a:gd name="connsiteY30" fmla="*/ 738835 h 1455725"/>
              <a:gd name="connsiteX31" fmla="*/ 424282 w 1302106"/>
              <a:gd name="connsiteY31" fmla="*/ 753466 h 1455725"/>
              <a:gd name="connsiteX32" fmla="*/ 416967 w 1302106"/>
              <a:gd name="connsiteY32" fmla="*/ 775411 h 1455725"/>
              <a:gd name="connsiteX33" fmla="*/ 424282 w 1302106"/>
              <a:gd name="connsiteY33" fmla="*/ 797357 h 1455725"/>
              <a:gd name="connsiteX34" fmla="*/ 409651 w 1302106"/>
              <a:gd name="connsiteY34" fmla="*/ 819303 h 1455725"/>
              <a:gd name="connsiteX35" fmla="*/ 402336 w 1302106"/>
              <a:gd name="connsiteY35" fmla="*/ 848563 h 1455725"/>
              <a:gd name="connsiteX36" fmla="*/ 402336 w 1302106"/>
              <a:gd name="connsiteY36" fmla="*/ 921715 h 1455725"/>
              <a:gd name="connsiteX37" fmla="*/ 424282 w 1302106"/>
              <a:gd name="connsiteY37" fmla="*/ 929031 h 1455725"/>
              <a:gd name="connsiteX38" fmla="*/ 416967 w 1302106"/>
              <a:gd name="connsiteY38" fmla="*/ 965607 h 1455725"/>
              <a:gd name="connsiteX39" fmla="*/ 321869 w 1302106"/>
              <a:gd name="connsiteY39" fmla="*/ 972922 h 1455725"/>
              <a:gd name="connsiteX40" fmla="*/ 307239 w 1302106"/>
              <a:gd name="connsiteY40" fmla="*/ 958291 h 1455725"/>
              <a:gd name="connsiteX41" fmla="*/ 314554 w 1302106"/>
              <a:gd name="connsiteY41" fmla="*/ 936346 h 1455725"/>
              <a:gd name="connsiteX42" fmla="*/ 292608 w 1302106"/>
              <a:gd name="connsiteY42" fmla="*/ 943661 h 1455725"/>
              <a:gd name="connsiteX43" fmla="*/ 263347 w 1302106"/>
              <a:gd name="connsiteY43" fmla="*/ 950976 h 1455725"/>
              <a:gd name="connsiteX44" fmla="*/ 204826 w 1302106"/>
              <a:gd name="connsiteY44" fmla="*/ 972922 h 1455725"/>
              <a:gd name="connsiteX45" fmla="*/ 160935 w 1302106"/>
              <a:gd name="connsiteY45" fmla="*/ 987552 h 1455725"/>
              <a:gd name="connsiteX46" fmla="*/ 138989 w 1302106"/>
              <a:gd name="connsiteY46" fmla="*/ 980237 h 1455725"/>
              <a:gd name="connsiteX47" fmla="*/ 117043 w 1302106"/>
              <a:gd name="connsiteY47" fmla="*/ 1002183 h 1455725"/>
              <a:gd name="connsiteX48" fmla="*/ 0 w 1302106"/>
              <a:gd name="connsiteY48" fmla="*/ 1024128 h 1455725"/>
              <a:gd name="connsiteX49" fmla="*/ 7315 w 1302106"/>
              <a:gd name="connsiteY49" fmla="*/ 1046074 h 1455725"/>
              <a:gd name="connsiteX50" fmla="*/ 58522 w 1302106"/>
              <a:gd name="connsiteY50" fmla="*/ 1068019 h 1455725"/>
              <a:gd name="connsiteX51" fmla="*/ 58522 w 1302106"/>
              <a:gd name="connsiteY51" fmla="*/ 1119226 h 1455725"/>
              <a:gd name="connsiteX52" fmla="*/ 87783 w 1302106"/>
              <a:gd name="connsiteY52" fmla="*/ 1126541 h 1455725"/>
              <a:gd name="connsiteX53" fmla="*/ 95098 w 1302106"/>
              <a:gd name="connsiteY53" fmla="*/ 1148487 h 1455725"/>
              <a:gd name="connsiteX54" fmla="*/ 117043 w 1302106"/>
              <a:gd name="connsiteY54" fmla="*/ 1155802 h 1455725"/>
              <a:gd name="connsiteX55" fmla="*/ 109728 w 1302106"/>
              <a:gd name="connsiteY55" fmla="*/ 1185063 h 1455725"/>
              <a:gd name="connsiteX56" fmla="*/ 87783 w 1302106"/>
              <a:gd name="connsiteY56" fmla="*/ 1221639 h 1455725"/>
              <a:gd name="connsiteX57" fmla="*/ 80467 w 1302106"/>
              <a:gd name="connsiteY57" fmla="*/ 1243584 h 1455725"/>
              <a:gd name="connsiteX58" fmla="*/ 95098 w 1302106"/>
              <a:gd name="connsiteY58" fmla="*/ 1287475 h 1455725"/>
              <a:gd name="connsiteX59" fmla="*/ 102413 w 1302106"/>
              <a:gd name="connsiteY59" fmla="*/ 1324051 h 1455725"/>
              <a:gd name="connsiteX60" fmla="*/ 109728 w 1302106"/>
              <a:gd name="connsiteY60" fmla="*/ 1345997 h 1455725"/>
              <a:gd name="connsiteX61" fmla="*/ 131674 w 1302106"/>
              <a:gd name="connsiteY61" fmla="*/ 1360627 h 1455725"/>
              <a:gd name="connsiteX62" fmla="*/ 146304 w 1302106"/>
              <a:gd name="connsiteY62" fmla="*/ 1411834 h 1455725"/>
              <a:gd name="connsiteX63" fmla="*/ 146304 w 1302106"/>
              <a:gd name="connsiteY63" fmla="*/ 1455725 h 145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302106" h="1455725">
                <a:moveTo>
                  <a:pt x="1302106" y="0"/>
                </a:moveTo>
                <a:cubicBezTo>
                  <a:pt x="1289914" y="2438"/>
                  <a:pt x="1277525" y="4043"/>
                  <a:pt x="1265530" y="7315"/>
                </a:cubicBezTo>
                <a:cubicBezTo>
                  <a:pt x="1250652" y="11373"/>
                  <a:pt x="1236906" y="19765"/>
                  <a:pt x="1221639" y="21946"/>
                </a:cubicBezTo>
                <a:lnTo>
                  <a:pt x="1170432" y="29261"/>
                </a:lnTo>
                <a:cubicBezTo>
                  <a:pt x="1165692" y="36372"/>
                  <a:pt x="1146158" y="61504"/>
                  <a:pt x="1148487" y="73152"/>
                </a:cubicBezTo>
                <a:cubicBezTo>
                  <a:pt x="1149840" y="79915"/>
                  <a:pt x="1158240" y="82906"/>
                  <a:pt x="1163117" y="87783"/>
                </a:cubicBezTo>
                <a:cubicBezTo>
                  <a:pt x="1155802" y="95098"/>
                  <a:pt x="1146195" y="100685"/>
                  <a:pt x="1141171" y="109728"/>
                </a:cubicBezTo>
                <a:cubicBezTo>
                  <a:pt x="1130672" y="128627"/>
                  <a:pt x="1129850" y="176773"/>
                  <a:pt x="1097280" y="182880"/>
                </a:cubicBezTo>
                <a:lnTo>
                  <a:pt x="980237" y="204826"/>
                </a:lnTo>
                <a:cubicBezTo>
                  <a:pt x="977799" y="212141"/>
                  <a:pt x="975040" y="219357"/>
                  <a:pt x="972922" y="226771"/>
                </a:cubicBezTo>
                <a:cubicBezTo>
                  <a:pt x="970160" y="236438"/>
                  <a:pt x="970103" y="247040"/>
                  <a:pt x="965607" y="256032"/>
                </a:cubicBezTo>
                <a:cubicBezTo>
                  <a:pt x="962523" y="262201"/>
                  <a:pt x="955853" y="265786"/>
                  <a:pt x="950976" y="270663"/>
                </a:cubicBezTo>
                <a:cubicBezTo>
                  <a:pt x="953414" y="331623"/>
                  <a:pt x="954485" y="392653"/>
                  <a:pt x="958291" y="453543"/>
                </a:cubicBezTo>
                <a:cubicBezTo>
                  <a:pt x="959367" y="470751"/>
                  <a:pt x="970144" y="488115"/>
                  <a:pt x="965607" y="504749"/>
                </a:cubicBezTo>
                <a:cubicBezTo>
                  <a:pt x="954944" y="543849"/>
                  <a:pt x="903715" y="538089"/>
                  <a:pt x="877824" y="541325"/>
                </a:cubicBezTo>
                <a:cubicBezTo>
                  <a:pt x="872947" y="548640"/>
                  <a:pt x="868686" y="556406"/>
                  <a:pt x="863194" y="563271"/>
                </a:cubicBezTo>
                <a:cubicBezTo>
                  <a:pt x="851283" y="578159"/>
                  <a:pt x="842909" y="581670"/>
                  <a:pt x="826618" y="592531"/>
                </a:cubicBezTo>
                <a:cubicBezTo>
                  <a:pt x="824180" y="585216"/>
                  <a:pt x="823270" y="577198"/>
                  <a:pt x="819303" y="570586"/>
                </a:cubicBezTo>
                <a:cubicBezTo>
                  <a:pt x="812354" y="559004"/>
                  <a:pt x="792695" y="547970"/>
                  <a:pt x="782727" y="541325"/>
                </a:cubicBezTo>
                <a:cubicBezTo>
                  <a:pt x="699238" y="569153"/>
                  <a:pt x="754151" y="557757"/>
                  <a:pt x="614477" y="541325"/>
                </a:cubicBezTo>
                <a:cubicBezTo>
                  <a:pt x="609600" y="534010"/>
                  <a:pt x="605339" y="526244"/>
                  <a:pt x="599847" y="519379"/>
                </a:cubicBezTo>
                <a:cubicBezTo>
                  <a:pt x="587936" y="504491"/>
                  <a:pt x="579562" y="500980"/>
                  <a:pt x="563271" y="490119"/>
                </a:cubicBezTo>
                <a:cubicBezTo>
                  <a:pt x="551079" y="492557"/>
                  <a:pt x="537040" y="490537"/>
                  <a:pt x="526695" y="497434"/>
                </a:cubicBezTo>
                <a:cubicBezTo>
                  <a:pt x="520279" y="501711"/>
                  <a:pt x="521497" y="511965"/>
                  <a:pt x="519379" y="519379"/>
                </a:cubicBezTo>
                <a:cubicBezTo>
                  <a:pt x="516617" y="529046"/>
                  <a:pt x="516024" y="539399"/>
                  <a:pt x="512064" y="548640"/>
                </a:cubicBezTo>
                <a:cubicBezTo>
                  <a:pt x="508601" y="556721"/>
                  <a:pt x="501005" y="562552"/>
                  <a:pt x="497434" y="570586"/>
                </a:cubicBezTo>
                <a:cubicBezTo>
                  <a:pt x="491171" y="584679"/>
                  <a:pt x="486543" y="599516"/>
                  <a:pt x="482803" y="614477"/>
                </a:cubicBezTo>
                <a:cubicBezTo>
                  <a:pt x="480365" y="624231"/>
                  <a:pt x="481065" y="635373"/>
                  <a:pt x="475488" y="643738"/>
                </a:cubicBezTo>
                <a:cubicBezTo>
                  <a:pt x="470611" y="651053"/>
                  <a:pt x="460858" y="653491"/>
                  <a:pt x="453543" y="658368"/>
                </a:cubicBezTo>
                <a:cubicBezTo>
                  <a:pt x="451104" y="665683"/>
                  <a:pt x="447606" y="672727"/>
                  <a:pt x="446227" y="680314"/>
                </a:cubicBezTo>
                <a:cubicBezTo>
                  <a:pt x="442710" y="699656"/>
                  <a:pt x="444561" y="720005"/>
                  <a:pt x="438912" y="738835"/>
                </a:cubicBezTo>
                <a:cubicBezTo>
                  <a:pt x="436930" y="745441"/>
                  <a:pt x="429159" y="748589"/>
                  <a:pt x="424282" y="753466"/>
                </a:cubicBezTo>
                <a:cubicBezTo>
                  <a:pt x="421844" y="760781"/>
                  <a:pt x="416967" y="767700"/>
                  <a:pt x="416967" y="775411"/>
                </a:cubicBezTo>
                <a:cubicBezTo>
                  <a:pt x="416967" y="783122"/>
                  <a:pt x="425550" y="789751"/>
                  <a:pt x="424282" y="797357"/>
                </a:cubicBezTo>
                <a:cubicBezTo>
                  <a:pt x="422836" y="806029"/>
                  <a:pt x="414528" y="811988"/>
                  <a:pt x="409651" y="819303"/>
                </a:cubicBezTo>
                <a:cubicBezTo>
                  <a:pt x="407213" y="829056"/>
                  <a:pt x="405098" y="838896"/>
                  <a:pt x="402336" y="848563"/>
                </a:cubicBezTo>
                <a:cubicBezTo>
                  <a:pt x="394147" y="877226"/>
                  <a:pt x="383694" y="884431"/>
                  <a:pt x="402336" y="921715"/>
                </a:cubicBezTo>
                <a:cubicBezTo>
                  <a:pt x="405785" y="928612"/>
                  <a:pt x="416967" y="926592"/>
                  <a:pt x="424282" y="929031"/>
                </a:cubicBezTo>
                <a:cubicBezTo>
                  <a:pt x="421844" y="941223"/>
                  <a:pt x="423136" y="954812"/>
                  <a:pt x="416967" y="965607"/>
                </a:cubicBezTo>
                <a:cubicBezTo>
                  <a:pt x="399423" y="996309"/>
                  <a:pt x="334666" y="974202"/>
                  <a:pt x="321869" y="972922"/>
                </a:cubicBezTo>
                <a:cubicBezTo>
                  <a:pt x="316992" y="968045"/>
                  <a:pt x="308592" y="965054"/>
                  <a:pt x="307239" y="958291"/>
                </a:cubicBezTo>
                <a:cubicBezTo>
                  <a:pt x="305727" y="950730"/>
                  <a:pt x="320006" y="941798"/>
                  <a:pt x="314554" y="936346"/>
                </a:cubicBezTo>
                <a:cubicBezTo>
                  <a:pt x="309101" y="930894"/>
                  <a:pt x="300022" y="941543"/>
                  <a:pt x="292608" y="943661"/>
                </a:cubicBezTo>
                <a:cubicBezTo>
                  <a:pt x="282941" y="946423"/>
                  <a:pt x="273101" y="948538"/>
                  <a:pt x="263347" y="950976"/>
                </a:cubicBezTo>
                <a:cubicBezTo>
                  <a:pt x="235611" y="978714"/>
                  <a:pt x="261152" y="958841"/>
                  <a:pt x="204826" y="972922"/>
                </a:cubicBezTo>
                <a:cubicBezTo>
                  <a:pt x="189865" y="976662"/>
                  <a:pt x="160935" y="987552"/>
                  <a:pt x="160935" y="987552"/>
                </a:cubicBezTo>
                <a:cubicBezTo>
                  <a:pt x="153620" y="985114"/>
                  <a:pt x="146304" y="977799"/>
                  <a:pt x="138989" y="980237"/>
                </a:cubicBezTo>
                <a:cubicBezTo>
                  <a:pt x="129174" y="983509"/>
                  <a:pt x="126087" y="997159"/>
                  <a:pt x="117043" y="1002183"/>
                </a:cubicBezTo>
                <a:cubicBezTo>
                  <a:pt x="82655" y="1021287"/>
                  <a:pt x="36454" y="1020483"/>
                  <a:pt x="0" y="1024128"/>
                </a:cubicBezTo>
                <a:cubicBezTo>
                  <a:pt x="2438" y="1031443"/>
                  <a:pt x="3348" y="1039462"/>
                  <a:pt x="7315" y="1046074"/>
                </a:cubicBezTo>
                <a:cubicBezTo>
                  <a:pt x="20090" y="1067366"/>
                  <a:pt x="34378" y="1063190"/>
                  <a:pt x="58522" y="1068019"/>
                </a:cubicBezTo>
                <a:cubicBezTo>
                  <a:pt x="55608" y="1079674"/>
                  <a:pt x="43218" y="1106983"/>
                  <a:pt x="58522" y="1119226"/>
                </a:cubicBezTo>
                <a:cubicBezTo>
                  <a:pt x="66373" y="1125507"/>
                  <a:pt x="78029" y="1124103"/>
                  <a:pt x="87783" y="1126541"/>
                </a:cubicBezTo>
                <a:cubicBezTo>
                  <a:pt x="90221" y="1133856"/>
                  <a:pt x="89646" y="1143034"/>
                  <a:pt x="95098" y="1148487"/>
                </a:cubicBezTo>
                <a:cubicBezTo>
                  <a:pt x="100550" y="1153939"/>
                  <a:pt x="114179" y="1148643"/>
                  <a:pt x="117043" y="1155802"/>
                </a:cubicBezTo>
                <a:cubicBezTo>
                  <a:pt x="120777" y="1165137"/>
                  <a:pt x="112490" y="1175396"/>
                  <a:pt x="109728" y="1185063"/>
                </a:cubicBezTo>
                <a:cubicBezTo>
                  <a:pt x="102131" y="1211651"/>
                  <a:pt x="106166" y="1203255"/>
                  <a:pt x="87783" y="1221639"/>
                </a:cubicBezTo>
                <a:cubicBezTo>
                  <a:pt x="85344" y="1228954"/>
                  <a:pt x="79615" y="1235920"/>
                  <a:pt x="80467" y="1243584"/>
                </a:cubicBezTo>
                <a:cubicBezTo>
                  <a:pt x="82170" y="1258911"/>
                  <a:pt x="92074" y="1272353"/>
                  <a:pt x="95098" y="1287475"/>
                </a:cubicBezTo>
                <a:cubicBezTo>
                  <a:pt x="97536" y="1299667"/>
                  <a:pt x="99398" y="1311989"/>
                  <a:pt x="102413" y="1324051"/>
                </a:cubicBezTo>
                <a:cubicBezTo>
                  <a:pt x="104283" y="1331532"/>
                  <a:pt x="104911" y="1339976"/>
                  <a:pt x="109728" y="1345997"/>
                </a:cubicBezTo>
                <a:cubicBezTo>
                  <a:pt x="115220" y="1352862"/>
                  <a:pt x="124359" y="1355750"/>
                  <a:pt x="131674" y="1360627"/>
                </a:cubicBezTo>
                <a:cubicBezTo>
                  <a:pt x="136130" y="1373995"/>
                  <a:pt x="144992" y="1398712"/>
                  <a:pt x="146304" y="1411834"/>
                </a:cubicBezTo>
                <a:cubicBezTo>
                  <a:pt x="147760" y="1426392"/>
                  <a:pt x="146304" y="1441095"/>
                  <a:pt x="146304" y="1455725"/>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任意多边形 28"/>
          <p:cNvSpPr/>
          <p:nvPr/>
        </p:nvSpPr>
        <p:spPr>
          <a:xfrm>
            <a:off x="3339163" y="3138221"/>
            <a:ext cx="1214323" cy="1353312"/>
          </a:xfrm>
          <a:custGeom>
            <a:avLst/>
            <a:gdLst>
              <a:gd name="connsiteX0" fmla="*/ 1214323 w 1214323"/>
              <a:gd name="connsiteY0" fmla="*/ 0 h 1353312"/>
              <a:gd name="connsiteX1" fmla="*/ 1177747 w 1214323"/>
              <a:gd name="connsiteY1" fmla="*/ 14630 h 1353312"/>
              <a:gd name="connsiteX2" fmla="*/ 1155802 w 1214323"/>
              <a:gd name="connsiteY2" fmla="*/ 21945 h 1353312"/>
              <a:gd name="connsiteX3" fmla="*/ 1141171 w 1214323"/>
              <a:gd name="connsiteY3" fmla="*/ 36576 h 1353312"/>
              <a:gd name="connsiteX4" fmla="*/ 1163117 w 1214323"/>
              <a:gd name="connsiteY4" fmla="*/ 43891 h 1353312"/>
              <a:gd name="connsiteX5" fmla="*/ 1111911 w 1214323"/>
              <a:gd name="connsiteY5" fmla="*/ 65837 h 1353312"/>
              <a:gd name="connsiteX6" fmla="*/ 1104595 w 1214323"/>
              <a:gd name="connsiteY6" fmla="*/ 146304 h 1353312"/>
              <a:gd name="connsiteX7" fmla="*/ 1126541 w 1214323"/>
              <a:gd name="connsiteY7" fmla="*/ 160934 h 1353312"/>
              <a:gd name="connsiteX8" fmla="*/ 1104595 w 1214323"/>
              <a:gd name="connsiteY8" fmla="*/ 241401 h 1353312"/>
              <a:gd name="connsiteX9" fmla="*/ 1097280 w 1214323"/>
              <a:gd name="connsiteY9" fmla="*/ 263347 h 1353312"/>
              <a:gd name="connsiteX10" fmla="*/ 1068019 w 1214323"/>
              <a:gd name="connsiteY10" fmla="*/ 270662 h 1353312"/>
              <a:gd name="connsiteX11" fmla="*/ 1046074 w 1214323"/>
              <a:gd name="connsiteY11" fmla="*/ 285293 h 1353312"/>
              <a:gd name="connsiteX12" fmla="*/ 929031 w 1214323"/>
              <a:gd name="connsiteY12" fmla="*/ 307238 h 1353312"/>
              <a:gd name="connsiteX13" fmla="*/ 899770 w 1214323"/>
              <a:gd name="connsiteY13" fmla="*/ 314553 h 1353312"/>
              <a:gd name="connsiteX14" fmla="*/ 863194 w 1214323"/>
              <a:gd name="connsiteY14" fmla="*/ 351129 h 1353312"/>
              <a:gd name="connsiteX15" fmla="*/ 797357 w 1214323"/>
              <a:gd name="connsiteY15" fmla="*/ 402336 h 1353312"/>
              <a:gd name="connsiteX16" fmla="*/ 753466 w 1214323"/>
              <a:gd name="connsiteY16" fmla="*/ 409651 h 1353312"/>
              <a:gd name="connsiteX17" fmla="*/ 746151 w 1214323"/>
              <a:gd name="connsiteY17" fmla="*/ 438912 h 1353312"/>
              <a:gd name="connsiteX18" fmla="*/ 731520 w 1214323"/>
              <a:gd name="connsiteY18" fmla="*/ 453542 h 1353312"/>
              <a:gd name="connsiteX19" fmla="*/ 665683 w 1214323"/>
              <a:gd name="connsiteY19" fmla="*/ 490118 h 1353312"/>
              <a:gd name="connsiteX20" fmla="*/ 548640 w 1214323"/>
              <a:gd name="connsiteY20" fmla="*/ 497433 h 1353312"/>
              <a:gd name="connsiteX21" fmla="*/ 512064 w 1214323"/>
              <a:gd name="connsiteY21" fmla="*/ 563270 h 1353312"/>
              <a:gd name="connsiteX22" fmla="*/ 504749 w 1214323"/>
              <a:gd name="connsiteY22" fmla="*/ 607161 h 1353312"/>
              <a:gd name="connsiteX23" fmla="*/ 460858 w 1214323"/>
              <a:gd name="connsiteY23" fmla="*/ 629107 h 1353312"/>
              <a:gd name="connsiteX24" fmla="*/ 431597 w 1214323"/>
              <a:gd name="connsiteY24" fmla="*/ 621792 h 1353312"/>
              <a:gd name="connsiteX25" fmla="*/ 424282 w 1214323"/>
              <a:gd name="connsiteY25" fmla="*/ 599846 h 1353312"/>
              <a:gd name="connsiteX26" fmla="*/ 402336 w 1214323"/>
              <a:gd name="connsiteY26" fmla="*/ 592531 h 1353312"/>
              <a:gd name="connsiteX27" fmla="*/ 380391 w 1214323"/>
              <a:gd name="connsiteY27" fmla="*/ 577901 h 1353312"/>
              <a:gd name="connsiteX28" fmla="*/ 365760 w 1214323"/>
              <a:gd name="connsiteY28" fmla="*/ 563270 h 1353312"/>
              <a:gd name="connsiteX29" fmla="*/ 299923 w 1214323"/>
              <a:gd name="connsiteY29" fmla="*/ 592531 h 1353312"/>
              <a:gd name="connsiteX30" fmla="*/ 277978 w 1214323"/>
              <a:gd name="connsiteY30" fmla="*/ 614477 h 1353312"/>
              <a:gd name="connsiteX31" fmla="*/ 212141 w 1214323"/>
              <a:gd name="connsiteY31" fmla="*/ 607161 h 1353312"/>
              <a:gd name="connsiteX32" fmla="*/ 219456 w 1214323"/>
              <a:gd name="connsiteY32" fmla="*/ 629107 h 1353312"/>
              <a:gd name="connsiteX33" fmla="*/ 197511 w 1214323"/>
              <a:gd name="connsiteY33" fmla="*/ 636422 h 1353312"/>
              <a:gd name="connsiteX34" fmla="*/ 146304 w 1214323"/>
              <a:gd name="connsiteY34" fmla="*/ 643737 h 1353312"/>
              <a:gd name="connsiteX35" fmla="*/ 175565 w 1214323"/>
              <a:gd name="connsiteY35" fmla="*/ 651053 h 1353312"/>
              <a:gd name="connsiteX36" fmla="*/ 153619 w 1214323"/>
              <a:gd name="connsiteY36" fmla="*/ 665683 h 1353312"/>
              <a:gd name="connsiteX37" fmla="*/ 117043 w 1214323"/>
              <a:gd name="connsiteY37" fmla="*/ 694944 h 1353312"/>
              <a:gd name="connsiteX38" fmla="*/ 73152 w 1214323"/>
              <a:gd name="connsiteY38" fmla="*/ 694944 h 1353312"/>
              <a:gd name="connsiteX39" fmla="*/ 65837 w 1214323"/>
              <a:gd name="connsiteY39" fmla="*/ 724205 h 1353312"/>
              <a:gd name="connsiteX40" fmla="*/ 51207 w 1214323"/>
              <a:gd name="connsiteY40" fmla="*/ 768096 h 1353312"/>
              <a:gd name="connsiteX41" fmla="*/ 65837 w 1214323"/>
              <a:gd name="connsiteY41" fmla="*/ 804672 h 1353312"/>
              <a:gd name="connsiteX42" fmla="*/ 21946 w 1214323"/>
              <a:gd name="connsiteY42" fmla="*/ 819302 h 1353312"/>
              <a:gd name="connsiteX43" fmla="*/ 0 w 1214323"/>
              <a:gd name="connsiteY43" fmla="*/ 826617 h 1353312"/>
              <a:gd name="connsiteX44" fmla="*/ 21946 w 1214323"/>
              <a:gd name="connsiteY44" fmla="*/ 914400 h 1353312"/>
              <a:gd name="connsiteX45" fmla="*/ 43891 w 1214323"/>
              <a:gd name="connsiteY45" fmla="*/ 929030 h 1353312"/>
              <a:gd name="connsiteX46" fmla="*/ 36576 w 1214323"/>
              <a:gd name="connsiteY46" fmla="*/ 965606 h 1353312"/>
              <a:gd name="connsiteX47" fmla="*/ 36576 w 1214323"/>
              <a:gd name="connsiteY47" fmla="*/ 1016813 h 1353312"/>
              <a:gd name="connsiteX48" fmla="*/ 73152 w 1214323"/>
              <a:gd name="connsiteY48" fmla="*/ 1024128 h 1353312"/>
              <a:gd name="connsiteX49" fmla="*/ 95098 w 1214323"/>
              <a:gd name="connsiteY49" fmla="*/ 1016813 h 1353312"/>
              <a:gd name="connsiteX50" fmla="*/ 117043 w 1214323"/>
              <a:gd name="connsiteY50" fmla="*/ 1002182 h 1353312"/>
              <a:gd name="connsiteX51" fmla="*/ 175565 w 1214323"/>
              <a:gd name="connsiteY51" fmla="*/ 994867 h 1353312"/>
              <a:gd name="connsiteX52" fmla="*/ 219456 w 1214323"/>
              <a:gd name="connsiteY52" fmla="*/ 1002182 h 1353312"/>
              <a:gd name="connsiteX53" fmla="*/ 204826 w 1214323"/>
              <a:gd name="connsiteY53" fmla="*/ 1060704 h 1353312"/>
              <a:gd name="connsiteX54" fmla="*/ 197511 w 1214323"/>
              <a:gd name="connsiteY54" fmla="*/ 1082649 h 1353312"/>
              <a:gd name="connsiteX55" fmla="*/ 190195 w 1214323"/>
              <a:gd name="connsiteY55" fmla="*/ 1111910 h 1353312"/>
              <a:gd name="connsiteX56" fmla="*/ 219456 w 1214323"/>
              <a:gd name="connsiteY56" fmla="*/ 1148486 h 1353312"/>
              <a:gd name="connsiteX57" fmla="*/ 226771 w 1214323"/>
              <a:gd name="connsiteY57" fmla="*/ 1170432 h 1353312"/>
              <a:gd name="connsiteX58" fmla="*/ 241402 w 1214323"/>
              <a:gd name="connsiteY58" fmla="*/ 1185062 h 1353312"/>
              <a:gd name="connsiteX59" fmla="*/ 256032 w 1214323"/>
              <a:gd name="connsiteY59" fmla="*/ 1258214 h 1353312"/>
              <a:gd name="connsiteX60" fmla="*/ 270663 w 1214323"/>
              <a:gd name="connsiteY60" fmla="*/ 1272845 h 1353312"/>
              <a:gd name="connsiteX61" fmla="*/ 263347 w 1214323"/>
              <a:gd name="connsiteY61" fmla="*/ 1294790 h 1353312"/>
              <a:gd name="connsiteX62" fmla="*/ 241402 w 1214323"/>
              <a:gd name="connsiteY62" fmla="*/ 1302105 h 1353312"/>
              <a:gd name="connsiteX63" fmla="*/ 190195 w 1214323"/>
              <a:gd name="connsiteY63" fmla="*/ 1287475 h 1353312"/>
              <a:gd name="connsiteX64" fmla="*/ 160935 w 1214323"/>
              <a:gd name="connsiteY64" fmla="*/ 1316736 h 1353312"/>
              <a:gd name="connsiteX65" fmla="*/ 204826 w 1214323"/>
              <a:gd name="connsiteY65" fmla="*/ 1331366 h 1353312"/>
              <a:gd name="connsiteX66" fmla="*/ 226771 w 1214323"/>
              <a:gd name="connsiteY66" fmla="*/ 1338681 h 1353312"/>
              <a:gd name="connsiteX67" fmla="*/ 234087 w 1214323"/>
              <a:gd name="connsiteY67" fmla="*/ 1353312 h 135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1214323" h="1353312">
                <a:moveTo>
                  <a:pt x="1214323" y="0"/>
                </a:moveTo>
                <a:cubicBezTo>
                  <a:pt x="1202131" y="4877"/>
                  <a:pt x="1190042" y="10019"/>
                  <a:pt x="1177747" y="14630"/>
                </a:cubicBezTo>
                <a:cubicBezTo>
                  <a:pt x="1170527" y="17337"/>
                  <a:pt x="1162414" y="17978"/>
                  <a:pt x="1155802" y="21945"/>
                </a:cubicBezTo>
                <a:cubicBezTo>
                  <a:pt x="1149888" y="25494"/>
                  <a:pt x="1146048" y="31699"/>
                  <a:pt x="1141171" y="36576"/>
                </a:cubicBezTo>
                <a:cubicBezTo>
                  <a:pt x="1148486" y="39014"/>
                  <a:pt x="1163117" y="36180"/>
                  <a:pt x="1163117" y="43891"/>
                </a:cubicBezTo>
                <a:cubicBezTo>
                  <a:pt x="1163117" y="56519"/>
                  <a:pt x="1115039" y="65055"/>
                  <a:pt x="1111911" y="65837"/>
                </a:cubicBezTo>
                <a:cubicBezTo>
                  <a:pt x="1085871" y="91875"/>
                  <a:pt x="1083056" y="87073"/>
                  <a:pt x="1104595" y="146304"/>
                </a:cubicBezTo>
                <a:cubicBezTo>
                  <a:pt x="1107600" y="154566"/>
                  <a:pt x="1119226" y="156057"/>
                  <a:pt x="1126541" y="160934"/>
                </a:cubicBezTo>
                <a:cubicBezTo>
                  <a:pt x="1098657" y="202761"/>
                  <a:pt x="1118255" y="166276"/>
                  <a:pt x="1104595" y="241401"/>
                </a:cubicBezTo>
                <a:cubicBezTo>
                  <a:pt x="1103216" y="248988"/>
                  <a:pt x="1103301" y="258530"/>
                  <a:pt x="1097280" y="263347"/>
                </a:cubicBezTo>
                <a:cubicBezTo>
                  <a:pt x="1089429" y="269628"/>
                  <a:pt x="1077773" y="268224"/>
                  <a:pt x="1068019" y="270662"/>
                </a:cubicBezTo>
                <a:cubicBezTo>
                  <a:pt x="1060704" y="275539"/>
                  <a:pt x="1054336" y="282288"/>
                  <a:pt x="1046074" y="285293"/>
                </a:cubicBezTo>
                <a:cubicBezTo>
                  <a:pt x="996271" y="303403"/>
                  <a:pt x="980334" y="298688"/>
                  <a:pt x="929031" y="307238"/>
                </a:cubicBezTo>
                <a:cubicBezTo>
                  <a:pt x="919114" y="308891"/>
                  <a:pt x="909524" y="312115"/>
                  <a:pt x="899770" y="314553"/>
                </a:cubicBezTo>
                <a:cubicBezTo>
                  <a:pt x="869620" y="359777"/>
                  <a:pt x="903096" y="315660"/>
                  <a:pt x="863194" y="351129"/>
                </a:cubicBezTo>
                <a:cubicBezTo>
                  <a:pt x="824217" y="385776"/>
                  <a:pt x="835069" y="393956"/>
                  <a:pt x="797357" y="402336"/>
                </a:cubicBezTo>
                <a:cubicBezTo>
                  <a:pt x="782878" y="405553"/>
                  <a:pt x="768096" y="407213"/>
                  <a:pt x="753466" y="409651"/>
                </a:cubicBezTo>
                <a:cubicBezTo>
                  <a:pt x="751028" y="419405"/>
                  <a:pt x="750647" y="429920"/>
                  <a:pt x="746151" y="438912"/>
                </a:cubicBezTo>
                <a:cubicBezTo>
                  <a:pt x="743067" y="445081"/>
                  <a:pt x="737038" y="449404"/>
                  <a:pt x="731520" y="453542"/>
                </a:cubicBezTo>
                <a:cubicBezTo>
                  <a:pt x="718871" y="463029"/>
                  <a:pt x="687796" y="487790"/>
                  <a:pt x="665683" y="490118"/>
                </a:cubicBezTo>
                <a:cubicBezTo>
                  <a:pt x="626807" y="494210"/>
                  <a:pt x="587654" y="494995"/>
                  <a:pt x="548640" y="497433"/>
                </a:cubicBezTo>
                <a:cubicBezTo>
                  <a:pt x="515102" y="547741"/>
                  <a:pt x="524939" y="524644"/>
                  <a:pt x="512064" y="563270"/>
                </a:cubicBezTo>
                <a:cubicBezTo>
                  <a:pt x="509626" y="577900"/>
                  <a:pt x="511382" y="593895"/>
                  <a:pt x="504749" y="607161"/>
                </a:cubicBezTo>
                <a:cubicBezTo>
                  <a:pt x="499076" y="618506"/>
                  <a:pt x="471245" y="625645"/>
                  <a:pt x="460858" y="629107"/>
                </a:cubicBezTo>
                <a:cubicBezTo>
                  <a:pt x="451104" y="626669"/>
                  <a:pt x="439448" y="628073"/>
                  <a:pt x="431597" y="621792"/>
                </a:cubicBezTo>
                <a:cubicBezTo>
                  <a:pt x="425576" y="616975"/>
                  <a:pt x="429735" y="605299"/>
                  <a:pt x="424282" y="599846"/>
                </a:cubicBezTo>
                <a:cubicBezTo>
                  <a:pt x="418829" y="594393"/>
                  <a:pt x="409651" y="594969"/>
                  <a:pt x="402336" y="592531"/>
                </a:cubicBezTo>
                <a:cubicBezTo>
                  <a:pt x="395021" y="587654"/>
                  <a:pt x="387256" y="583393"/>
                  <a:pt x="380391" y="577901"/>
                </a:cubicBezTo>
                <a:cubicBezTo>
                  <a:pt x="375005" y="573592"/>
                  <a:pt x="372657" y="563270"/>
                  <a:pt x="365760" y="563270"/>
                </a:cubicBezTo>
                <a:cubicBezTo>
                  <a:pt x="346625" y="563270"/>
                  <a:pt x="315833" y="579273"/>
                  <a:pt x="299923" y="592531"/>
                </a:cubicBezTo>
                <a:cubicBezTo>
                  <a:pt x="291976" y="599154"/>
                  <a:pt x="285293" y="607162"/>
                  <a:pt x="277978" y="614477"/>
                </a:cubicBezTo>
                <a:cubicBezTo>
                  <a:pt x="256032" y="612038"/>
                  <a:pt x="233563" y="601806"/>
                  <a:pt x="212141" y="607161"/>
                </a:cubicBezTo>
                <a:cubicBezTo>
                  <a:pt x="204660" y="609031"/>
                  <a:pt x="222904" y="622210"/>
                  <a:pt x="219456" y="629107"/>
                </a:cubicBezTo>
                <a:cubicBezTo>
                  <a:pt x="216008" y="636004"/>
                  <a:pt x="205072" y="634910"/>
                  <a:pt x="197511" y="636422"/>
                </a:cubicBezTo>
                <a:cubicBezTo>
                  <a:pt x="180604" y="639803"/>
                  <a:pt x="163373" y="641299"/>
                  <a:pt x="146304" y="643737"/>
                </a:cubicBezTo>
                <a:cubicBezTo>
                  <a:pt x="156058" y="646176"/>
                  <a:pt x="172386" y="641515"/>
                  <a:pt x="175565" y="651053"/>
                </a:cubicBezTo>
                <a:cubicBezTo>
                  <a:pt x="178345" y="659394"/>
                  <a:pt x="159836" y="659466"/>
                  <a:pt x="153619" y="665683"/>
                </a:cubicBezTo>
                <a:cubicBezTo>
                  <a:pt x="120530" y="698772"/>
                  <a:pt x="159768" y="680703"/>
                  <a:pt x="117043" y="694944"/>
                </a:cubicBezTo>
                <a:cubicBezTo>
                  <a:pt x="104723" y="690837"/>
                  <a:pt x="85472" y="679544"/>
                  <a:pt x="73152" y="694944"/>
                </a:cubicBezTo>
                <a:cubicBezTo>
                  <a:pt x="66871" y="702795"/>
                  <a:pt x="68726" y="714575"/>
                  <a:pt x="65837" y="724205"/>
                </a:cubicBezTo>
                <a:cubicBezTo>
                  <a:pt x="61406" y="738976"/>
                  <a:pt x="51207" y="768096"/>
                  <a:pt x="51207" y="768096"/>
                </a:cubicBezTo>
                <a:cubicBezTo>
                  <a:pt x="60517" y="774302"/>
                  <a:pt x="92642" y="785525"/>
                  <a:pt x="65837" y="804672"/>
                </a:cubicBezTo>
                <a:cubicBezTo>
                  <a:pt x="53288" y="813636"/>
                  <a:pt x="36576" y="814425"/>
                  <a:pt x="21946" y="819302"/>
                </a:cubicBezTo>
                <a:lnTo>
                  <a:pt x="0" y="826617"/>
                </a:lnTo>
                <a:cubicBezTo>
                  <a:pt x="1721" y="836943"/>
                  <a:pt x="11077" y="907154"/>
                  <a:pt x="21946" y="914400"/>
                </a:cubicBezTo>
                <a:lnTo>
                  <a:pt x="43891" y="929030"/>
                </a:lnTo>
                <a:cubicBezTo>
                  <a:pt x="41453" y="941222"/>
                  <a:pt x="39591" y="953544"/>
                  <a:pt x="36576" y="965606"/>
                </a:cubicBezTo>
                <a:cubicBezTo>
                  <a:pt x="32869" y="980436"/>
                  <a:pt x="18542" y="1001785"/>
                  <a:pt x="36576" y="1016813"/>
                </a:cubicBezTo>
                <a:cubicBezTo>
                  <a:pt x="46128" y="1024773"/>
                  <a:pt x="60960" y="1021690"/>
                  <a:pt x="73152" y="1024128"/>
                </a:cubicBezTo>
                <a:cubicBezTo>
                  <a:pt x="80467" y="1021690"/>
                  <a:pt x="88201" y="1020262"/>
                  <a:pt x="95098" y="1016813"/>
                </a:cubicBezTo>
                <a:cubicBezTo>
                  <a:pt x="102962" y="1012881"/>
                  <a:pt x="108561" y="1004495"/>
                  <a:pt x="117043" y="1002182"/>
                </a:cubicBezTo>
                <a:cubicBezTo>
                  <a:pt x="136009" y="997009"/>
                  <a:pt x="156058" y="997305"/>
                  <a:pt x="175565" y="994867"/>
                </a:cubicBezTo>
                <a:lnTo>
                  <a:pt x="219456" y="1002182"/>
                </a:lnTo>
                <a:cubicBezTo>
                  <a:pt x="227623" y="1020557"/>
                  <a:pt x="210117" y="1041305"/>
                  <a:pt x="204826" y="1060704"/>
                </a:cubicBezTo>
                <a:cubicBezTo>
                  <a:pt x="202797" y="1068143"/>
                  <a:pt x="199629" y="1075235"/>
                  <a:pt x="197511" y="1082649"/>
                </a:cubicBezTo>
                <a:cubicBezTo>
                  <a:pt x="194749" y="1092316"/>
                  <a:pt x="192634" y="1102156"/>
                  <a:pt x="190195" y="1111910"/>
                </a:cubicBezTo>
                <a:cubicBezTo>
                  <a:pt x="208585" y="1167075"/>
                  <a:pt x="181639" y="1101214"/>
                  <a:pt x="219456" y="1148486"/>
                </a:cubicBezTo>
                <a:cubicBezTo>
                  <a:pt x="224273" y="1154507"/>
                  <a:pt x="222804" y="1163820"/>
                  <a:pt x="226771" y="1170432"/>
                </a:cubicBezTo>
                <a:cubicBezTo>
                  <a:pt x="230319" y="1176346"/>
                  <a:pt x="236525" y="1180185"/>
                  <a:pt x="241402" y="1185062"/>
                </a:cubicBezTo>
                <a:cubicBezTo>
                  <a:pt x="242670" y="1193939"/>
                  <a:pt x="246456" y="1242255"/>
                  <a:pt x="256032" y="1258214"/>
                </a:cubicBezTo>
                <a:cubicBezTo>
                  <a:pt x="259581" y="1264128"/>
                  <a:pt x="265786" y="1267968"/>
                  <a:pt x="270663" y="1272845"/>
                </a:cubicBezTo>
                <a:cubicBezTo>
                  <a:pt x="268224" y="1280160"/>
                  <a:pt x="268799" y="1289338"/>
                  <a:pt x="263347" y="1294790"/>
                </a:cubicBezTo>
                <a:cubicBezTo>
                  <a:pt x="257895" y="1300242"/>
                  <a:pt x="249113" y="1302105"/>
                  <a:pt x="241402" y="1302105"/>
                </a:cubicBezTo>
                <a:cubicBezTo>
                  <a:pt x="232217" y="1302105"/>
                  <a:pt x="200544" y="1290924"/>
                  <a:pt x="190195" y="1287475"/>
                </a:cubicBezTo>
                <a:cubicBezTo>
                  <a:pt x="190194" y="1287475"/>
                  <a:pt x="141428" y="1297229"/>
                  <a:pt x="160935" y="1316736"/>
                </a:cubicBezTo>
                <a:cubicBezTo>
                  <a:pt x="171840" y="1327641"/>
                  <a:pt x="190196" y="1326489"/>
                  <a:pt x="204826" y="1331366"/>
                </a:cubicBezTo>
                <a:lnTo>
                  <a:pt x="226771" y="1338681"/>
                </a:lnTo>
                <a:cubicBezTo>
                  <a:pt x="231944" y="1340405"/>
                  <a:pt x="231648" y="1348435"/>
                  <a:pt x="234087" y="1353312"/>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任意多边形 30"/>
          <p:cNvSpPr/>
          <p:nvPr/>
        </p:nvSpPr>
        <p:spPr>
          <a:xfrm>
            <a:off x="3543989" y="4447642"/>
            <a:ext cx="1302105" cy="1477729"/>
          </a:xfrm>
          <a:custGeom>
            <a:avLst/>
            <a:gdLst>
              <a:gd name="connsiteX0" fmla="*/ 0 w 1302105"/>
              <a:gd name="connsiteY0" fmla="*/ 0 h 1477729"/>
              <a:gd name="connsiteX1" fmla="*/ 7315 w 1302105"/>
              <a:gd name="connsiteY1" fmla="*/ 36576 h 1477729"/>
              <a:gd name="connsiteX2" fmla="*/ 29261 w 1302105"/>
              <a:gd name="connsiteY2" fmla="*/ 51206 h 1477729"/>
              <a:gd name="connsiteX3" fmla="*/ 95097 w 1302105"/>
              <a:gd name="connsiteY3" fmla="*/ 65836 h 1477729"/>
              <a:gd name="connsiteX4" fmla="*/ 102413 w 1302105"/>
              <a:gd name="connsiteY4" fmla="*/ 87782 h 1477729"/>
              <a:gd name="connsiteX5" fmla="*/ 175565 w 1302105"/>
              <a:gd name="connsiteY5" fmla="*/ 117043 h 1477729"/>
              <a:gd name="connsiteX6" fmla="*/ 197510 w 1302105"/>
              <a:gd name="connsiteY6" fmla="*/ 160934 h 1477729"/>
              <a:gd name="connsiteX7" fmla="*/ 219456 w 1302105"/>
              <a:gd name="connsiteY7" fmla="*/ 175564 h 1477729"/>
              <a:gd name="connsiteX8" fmla="*/ 197510 w 1302105"/>
              <a:gd name="connsiteY8" fmla="*/ 226771 h 1477729"/>
              <a:gd name="connsiteX9" fmla="*/ 204825 w 1302105"/>
              <a:gd name="connsiteY9" fmla="*/ 256032 h 1477729"/>
              <a:gd name="connsiteX10" fmla="*/ 226771 w 1302105"/>
              <a:gd name="connsiteY10" fmla="*/ 248716 h 1477729"/>
              <a:gd name="connsiteX11" fmla="*/ 248717 w 1302105"/>
              <a:gd name="connsiteY11" fmla="*/ 285292 h 1477729"/>
              <a:gd name="connsiteX12" fmla="*/ 270662 w 1302105"/>
              <a:gd name="connsiteY12" fmla="*/ 292608 h 1477729"/>
              <a:gd name="connsiteX13" fmla="*/ 285293 w 1302105"/>
              <a:gd name="connsiteY13" fmla="*/ 277977 h 1477729"/>
              <a:gd name="connsiteX14" fmla="*/ 329184 w 1302105"/>
              <a:gd name="connsiteY14" fmla="*/ 307238 h 1477729"/>
              <a:gd name="connsiteX15" fmla="*/ 336499 w 1302105"/>
              <a:gd name="connsiteY15" fmla="*/ 329184 h 1477729"/>
              <a:gd name="connsiteX16" fmla="*/ 395021 w 1302105"/>
              <a:gd name="connsiteY16" fmla="*/ 329184 h 1477729"/>
              <a:gd name="connsiteX17" fmla="*/ 416966 w 1302105"/>
              <a:gd name="connsiteY17" fmla="*/ 336499 h 1477729"/>
              <a:gd name="connsiteX18" fmla="*/ 431597 w 1302105"/>
              <a:gd name="connsiteY18" fmla="*/ 351129 h 1477729"/>
              <a:gd name="connsiteX19" fmla="*/ 475488 w 1302105"/>
              <a:gd name="connsiteY19" fmla="*/ 365760 h 1477729"/>
              <a:gd name="connsiteX20" fmla="*/ 526694 w 1302105"/>
              <a:gd name="connsiteY20" fmla="*/ 358444 h 1477729"/>
              <a:gd name="connsiteX21" fmla="*/ 548640 w 1302105"/>
              <a:gd name="connsiteY21" fmla="*/ 365760 h 1477729"/>
              <a:gd name="connsiteX22" fmla="*/ 541325 w 1302105"/>
              <a:gd name="connsiteY22" fmla="*/ 387705 h 1477729"/>
              <a:gd name="connsiteX23" fmla="*/ 555955 w 1302105"/>
              <a:gd name="connsiteY23" fmla="*/ 438912 h 1477729"/>
              <a:gd name="connsiteX24" fmla="*/ 563270 w 1302105"/>
              <a:gd name="connsiteY24" fmla="*/ 460857 h 1477729"/>
              <a:gd name="connsiteX25" fmla="*/ 577901 w 1302105"/>
              <a:gd name="connsiteY25" fmla="*/ 475488 h 1477729"/>
              <a:gd name="connsiteX26" fmla="*/ 585216 w 1302105"/>
              <a:gd name="connsiteY26" fmla="*/ 497433 h 1477729"/>
              <a:gd name="connsiteX27" fmla="*/ 592531 w 1302105"/>
              <a:gd name="connsiteY27" fmla="*/ 548640 h 1477729"/>
              <a:gd name="connsiteX28" fmla="*/ 651053 w 1302105"/>
              <a:gd name="connsiteY28" fmla="*/ 555955 h 1477729"/>
              <a:gd name="connsiteX29" fmla="*/ 665683 w 1302105"/>
              <a:gd name="connsiteY29" fmla="*/ 585216 h 1477729"/>
              <a:gd name="connsiteX30" fmla="*/ 680313 w 1302105"/>
              <a:gd name="connsiteY30" fmla="*/ 629107 h 1477729"/>
              <a:gd name="connsiteX31" fmla="*/ 658368 w 1302105"/>
              <a:gd name="connsiteY31" fmla="*/ 643737 h 1477729"/>
              <a:gd name="connsiteX32" fmla="*/ 651053 w 1302105"/>
              <a:gd name="connsiteY32" fmla="*/ 665683 h 1477729"/>
              <a:gd name="connsiteX33" fmla="*/ 672998 w 1302105"/>
              <a:gd name="connsiteY33" fmla="*/ 680313 h 1477729"/>
              <a:gd name="connsiteX34" fmla="*/ 680313 w 1302105"/>
              <a:gd name="connsiteY34" fmla="*/ 702259 h 1477729"/>
              <a:gd name="connsiteX35" fmla="*/ 665683 w 1302105"/>
              <a:gd name="connsiteY35" fmla="*/ 724204 h 1477729"/>
              <a:gd name="connsiteX36" fmla="*/ 672998 w 1302105"/>
              <a:gd name="connsiteY36" fmla="*/ 760780 h 1477729"/>
              <a:gd name="connsiteX37" fmla="*/ 694944 w 1302105"/>
              <a:gd name="connsiteY37" fmla="*/ 804672 h 1477729"/>
              <a:gd name="connsiteX38" fmla="*/ 716889 w 1302105"/>
              <a:gd name="connsiteY38" fmla="*/ 811987 h 1477729"/>
              <a:gd name="connsiteX39" fmla="*/ 724205 w 1302105"/>
              <a:gd name="connsiteY39" fmla="*/ 855878 h 1477729"/>
              <a:gd name="connsiteX40" fmla="*/ 738835 w 1302105"/>
              <a:gd name="connsiteY40" fmla="*/ 899769 h 1477729"/>
              <a:gd name="connsiteX41" fmla="*/ 746150 w 1302105"/>
              <a:gd name="connsiteY41" fmla="*/ 929030 h 1477729"/>
              <a:gd name="connsiteX42" fmla="*/ 724205 w 1302105"/>
              <a:gd name="connsiteY42" fmla="*/ 972921 h 1477729"/>
              <a:gd name="connsiteX43" fmla="*/ 702259 w 1302105"/>
              <a:gd name="connsiteY43" fmla="*/ 980236 h 1477729"/>
              <a:gd name="connsiteX44" fmla="*/ 680313 w 1302105"/>
              <a:gd name="connsiteY44" fmla="*/ 972921 h 1477729"/>
              <a:gd name="connsiteX45" fmla="*/ 665683 w 1302105"/>
              <a:gd name="connsiteY45" fmla="*/ 929030 h 1477729"/>
              <a:gd name="connsiteX46" fmla="*/ 599846 w 1302105"/>
              <a:gd name="connsiteY46" fmla="*/ 950976 h 1477729"/>
              <a:gd name="connsiteX47" fmla="*/ 614477 w 1302105"/>
              <a:gd name="connsiteY47" fmla="*/ 965606 h 1477729"/>
              <a:gd name="connsiteX48" fmla="*/ 607161 w 1302105"/>
              <a:gd name="connsiteY48" fmla="*/ 1002182 h 1477729"/>
              <a:gd name="connsiteX49" fmla="*/ 636422 w 1302105"/>
              <a:gd name="connsiteY49" fmla="*/ 1046073 h 1477729"/>
              <a:gd name="connsiteX50" fmla="*/ 658368 w 1302105"/>
              <a:gd name="connsiteY50" fmla="*/ 1053388 h 1477729"/>
              <a:gd name="connsiteX51" fmla="*/ 651053 w 1302105"/>
              <a:gd name="connsiteY51" fmla="*/ 1075334 h 1477729"/>
              <a:gd name="connsiteX52" fmla="*/ 636422 w 1302105"/>
              <a:gd name="connsiteY52" fmla="*/ 1089964 h 1477729"/>
              <a:gd name="connsiteX53" fmla="*/ 658368 w 1302105"/>
              <a:gd name="connsiteY53" fmla="*/ 1126540 h 1477729"/>
              <a:gd name="connsiteX54" fmla="*/ 680313 w 1302105"/>
              <a:gd name="connsiteY54" fmla="*/ 1133856 h 1477729"/>
              <a:gd name="connsiteX55" fmla="*/ 672998 w 1302105"/>
              <a:gd name="connsiteY55" fmla="*/ 1155801 h 1477729"/>
              <a:gd name="connsiteX56" fmla="*/ 694944 w 1302105"/>
              <a:gd name="connsiteY56" fmla="*/ 1199692 h 1477729"/>
              <a:gd name="connsiteX57" fmla="*/ 702259 w 1302105"/>
              <a:gd name="connsiteY57" fmla="*/ 1236268 h 1477729"/>
              <a:gd name="connsiteX58" fmla="*/ 709574 w 1302105"/>
              <a:gd name="connsiteY58" fmla="*/ 1258214 h 1477729"/>
              <a:gd name="connsiteX59" fmla="*/ 775411 w 1302105"/>
              <a:gd name="connsiteY59" fmla="*/ 1250899 h 1477729"/>
              <a:gd name="connsiteX60" fmla="*/ 797357 w 1302105"/>
              <a:gd name="connsiteY60" fmla="*/ 1243584 h 1477729"/>
              <a:gd name="connsiteX61" fmla="*/ 841248 w 1302105"/>
              <a:gd name="connsiteY61" fmla="*/ 1258214 h 1477729"/>
              <a:gd name="connsiteX62" fmla="*/ 848563 w 1302105"/>
              <a:gd name="connsiteY62" fmla="*/ 1280160 h 1477729"/>
              <a:gd name="connsiteX63" fmla="*/ 855878 w 1302105"/>
              <a:gd name="connsiteY63" fmla="*/ 1309420 h 1477729"/>
              <a:gd name="connsiteX64" fmla="*/ 870509 w 1302105"/>
              <a:gd name="connsiteY64" fmla="*/ 1324051 h 1477729"/>
              <a:gd name="connsiteX65" fmla="*/ 892454 w 1302105"/>
              <a:gd name="connsiteY65" fmla="*/ 1338681 h 1477729"/>
              <a:gd name="connsiteX66" fmla="*/ 958291 w 1302105"/>
              <a:gd name="connsiteY66" fmla="*/ 1345996 h 1477729"/>
              <a:gd name="connsiteX67" fmla="*/ 1002182 w 1302105"/>
              <a:gd name="connsiteY67" fmla="*/ 1360627 h 1477729"/>
              <a:gd name="connsiteX68" fmla="*/ 1046073 w 1302105"/>
              <a:gd name="connsiteY68" fmla="*/ 1389888 h 1477729"/>
              <a:gd name="connsiteX69" fmla="*/ 1075334 w 1302105"/>
              <a:gd name="connsiteY69" fmla="*/ 1441094 h 1477729"/>
              <a:gd name="connsiteX70" fmla="*/ 1097280 w 1302105"/>
              <a:gd name="connsiteY70" fmla="*/ 1426464 h 1477729"/>
              <a:gd name="connsiteX71" fmla="*/ 1111910 w 1302105"/>
              <a:gd name="connsiteY71" fmla="*/ 1404518 h 1477729"/>
              <a:gd name="connsiteX72" fmla="*/ 1133856 w 1302105"/>
              <a:gd name="connsiteY72" fmla="*/ 1389888 h 1477729"/>
              <a:gd name="connsiteX73" fmla="*/ 1119225 w 1302105"/>
              <a:gd name="connsiteY73" fmla="*/ 1375257 h 1477729"/>
              <a:gd name="connsiteX74" fmla="*/ 1141171 w 1302105"/>
              <a:gd name="connsiteY74" fmla="*/ 1367942 h 1477729"/>
              <a:gd name="connsiteX75" fmla="*/ 1163117 w 1302105"/>
              <a:gd name="connsiteY75" fmla="*/ 1389888 h 1477729"/>
              <a:gd name="connsiteX76" fmla="*/ 1185062 w 1302105"/>
              <a:gd name="connsiteY76" fmla="*/ 1404518 h 1477729"/>
              <a:gd name="connsiteX77" fmla="*/ 1207008 w 1302105"/>
              <a:gd name="connsiteY77" fmla="*/ 1397203 h 1477729"/>
              <a:gd name="connsiteX78" fmla="*/ 1221638 w 1302105"/>
              <a:gd name="connsiteY78" fmla="*/ 1382572 h 1477729"/>
              <a:gd name="connsiteX79" fmla="*/ 1228953 w 1302105"/>
              <a:gd name="connsiteY79" fmla="*/ 1404518 h 1477729"/>
              <a:gd name="connsiteX80" fmla="*/ 1236269 w 1302105"/>
              <a:gd name="connsiteY80" fmla="*/ 1448409 h 1477729"/>
              <a:gd name="connsiteX81" fmla="*/ 1287475 w 1302105"/>
              <a:gd name="connsiteY81" fmla="*/ 1455724 h 1477729"/>
              <a:gd name="connsiteX82" fmla="*/ 1302105 w 1302105"/>
              <a:gd name="connsiteY82" fmla="*/ 1477670 h 147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302105" h="1477729">
                <a:moveTo>
                  <a:pt x="0" y="0"/>
                </a:moveTo>
                <a:cubicBezTo>
                  <a:pt x="2438" y="12192"/>
                  <a:pt x="1146" y="25781"/>
                  <a:pt x="7315" y="36576"/>
                </a:cubicBezTo>
                <a:cubicBezTo>
                  <a:pt x="11677" y="44209"/>
                  <a:pt x="21397" y="47274"/>
                  <a:pt x="29261" y="51206"/>
                </a:cubicBezTo>
                <a:cubicBezTo>
                  <a:pt x="47270" y="60210"/>
                  <a:pt x="78238" y="63026"/>
                  <a:pt x="95097" y="65836"/>
                </a:cubicBezTo>
                <a:cubicBezTo>
                  <a:pt x="97536" y="73151"/>
                  <a:pt x="98964" y="80885"/>
                  <a:pt x="102413" y="87782"/>
                </a:cubicBezTo>
                <a:cubicBezTo>
                  <a:pt x="121139" y="125235"/>
                  <a:pt x="123543" y="110540"/>
                  <a:pt x="175565" y="117043"/>
                </a:cubicBezTo>
                <a:cubicBezTo>
                  <a:pt x="181514" y="134890"/>
                  <a:pt x="183330" y="146754"/>
                  <a:pt x="197510" y="160934"/>
                </a:cubicBezTo>
                <a:cubicBezTo>
                  <a:pt x="203727" y="167151"/>
                  <a:pt x="212141" y="170687"/>
                  <a:pt x="219456" y="175564"/>
                </a:cubicBezTo>
                <a:cubicBezTo>
                  <a:pt x="216598" y="181280"/>
                  <a:pt x="197510" y="216005"/>
                  <a:pt x="197510" y="226771"/>
                </a:cubicBezTo>
                <a:cubicBezTo>
                  <a:pt x="197510" y="236825"/>
                  <a:pt x="202387" y="246278"/>
                  <a:pt x="204825" y="256032"/>
                </a:cubicBezTo>
                <a:cubicBezTo>
                  <a:pt x="212140" y="253593"/>
                  <a:pt x="219210" y="247204"/>
                  <a:pt x="226771" y="248716"/>
                </a:cubicBezTo>
                <a:cubicBezTo>
                  <a:pt x="248002" y="252962"/>
                  <a:pt x="237936" y="274511"/>
                  <a:pt x="248717" y="285292"/>
                </a:cubicBezTo>
                <a:cubicBezTo>
                  <a:pt x="254169" y="290744"/>
                  <a:pt x="263347" y="290169"/>
                  <a:pt x="270662" y="292608"/>
                </a:cubicBezTo>
                <a:cubicBezTo>
                  <a:pt x="275539" y="287731"/>
                  <a:pt x="278490" y="279111"/>
                  <a:pt x="285293" y="277977"/>
                </a:cubicBezTo>
                <a:cubicBezTo>
                  <a:pt x="313635" y="273253"/>
                  <a:pt x="317239" y="289320"/>
                  <a:pt x="329184" y="307238"/>
                </a:cubicBezTo>
                <a:cubicBezTo>
                  <a:pt x="331622" y="314553"/>
                  <a:pt x="330083" y="324907"/>
                  <a:pt x="336499" y="329184"/>
                </a:cubicBezTo>
                <a:cubicBezTo>
                  <a:pt x="360038" y="344877"/>
                  <a:pt x="374054" y="336173"/>
                  <a:pt x="395021" y="329184"/>
                </a:cubicBezTo>
                <a:cubicBezTo>
                  <a:pt x="402336" y="331622"/>
                  <a:pt x="410354" y="332532"/>
                  <a:pt x="416966" y="336499"/>
                </a:cubicBezTo>
                <a:cubicBezTo>
                  <a:pt x="422880" y="340047"/>
                  <a:pt x="425428" y="348045"/>
                  <a:pt x="431597" y="351129"/>
                </a:cubicBezTo>
                <a:cubicBezTo>
                  <a:pt x="445391" y="358026"/>
                  <a:pt x="475488" y="365760"/>
                  <a:pt x="475488" y="365760"/>
                </a:cubicBezTo>
                <a:cubicBezTo>
                  <a:pt x="492557" y="363321"/>
                  <a:pt x="509452" y="358444"/>
                  <a:pt x="526694" y="358444"/>
                </a:cubicBezTo>
                <a:cubicBezTo>
                  <a:pt x="534405" y="358444"/>
                  <a:pt x="545191" y="358863"/>
                  <a:pt x="548640" y="365760"/>
                </a:cubicBezTo>
                <a:cubicBezTo>
                  <a:pt x="552088" y="372657"/>
                  <a:pt x="543763" y="380390"/>
                  <a:pt x="541325" y="387705"/>
                </a:cubicBezTo>
                <a:cubicBezTo>
                  <a:pt x="558866" y="440330"/>
                  <a:pt x="537582" y="374606"/>
                  <a:pt x="555955" y="438912"/>
                </a:cubicBezTo>
                <a:cubicBezTo>
                  <a:pt x="558073" y="446326"/>
                  <a:pt x="559303" y="454245"/>
                  <a:pt x="563270" y="460857"/>
                </a:cubicBezTo>
                <a:cubicBezTo>
                  <a:pt x="566819" y="466771"/>
                  <a:pt x="573024" y="470611"/>
                  <a:pt x="577901" y="475488"/>
                </a:cubicBezTo>
                <a:cubicBezTo>
                  <a:pt x="580339" y="482803"/>
                  <a:pt x="583704" y="489872"/>
                  <a:pt x="585216" y="497433"/>
                </a:cubicBezTo>
                <a:cubicBezTo>
                  <a:pt x="588597" y="514340"/>
                  <a:pt x="579644" y="537185"/>
                  <a:pt x="592531" y="548640"/>
                </a:cubicBezTo>
                <a:cubicBezTo>
                  <a:pt x="607224" y="561701"/>
                  <a:pt x="631546" y="553517"/>
                  <a:pt x="651053" y="555955"/>
                </a:cubicBezTo>
                <a:cubicBezTo>
                  <a:pt x="655930" y="565709"/>
                  <a:pt x="659345" y="576342"/>
                  <a:pt x="665683" y="585216"/>
                </a:cubicBezTo>
                <a:cubicBezTo>
                  <a:pt x="679567" y="604653"/>
                  <a:pt x="700975" y="603280"/>
                  <a:pt x="680313" y="629107"/>
                </a:cubicBezTo>
                <a:cubicBezTo>
                  <a:pt x="674821" y="635972"/>
                  <a:pt x="665683" y="638860"/>
                  <a:pt x="658368" y="643737"/>
                </a:cubicBezTo>
                <a:cubicBezTo>
                  <a:pt x="655930" y="651052"/>
                  <a:pt x="648189" y="658523"/>
                  <a:pt x="651053" y="665683"/>
                </a:cubicBezTo>
                <a:cubicBezTo>
                  <a:pt x="654318" y="673846"/>
                  <a:pt x="667506" y="673448"/>
                  <a:pt x="672998" y="680313"/>
                </a:cubicBezTo>
                <a:cubicBezTo>
                  <a:pt x="677815" y="686334"/>
                  <a:pt x="677875" y="694944"/>
                  <a:pt x="680313" y="702259"/>
                </a:cubicBezTo>
                <a:cubicBezTo>
                  <a:pt x="675436" y="709574"/>
                  <a:pt x="666773" y="715480"/>
                  <a:pt x="665683" y="724204"/>
                </a:cubicBezTo>
                <a:cubicBezTo>
                  <a:pt x="664141" y="736541"/>
                  <a:pt x="669983" y="748718"/>
                  <a:pt x="672998" y="760780"/>
                </a:cubicBezTo>
                <a:cubicBezTo>
                  <a:pt x="676311" y="774033"/>
                  <a:pt x="683768" y="795731"/>
                  <a:pt x="694944" y="804672"/>
                </a:cubicBezTo>
                <a:cubicBezTo>
                  <a:pt x="700965" y="809489"/>
                  <a:pt x="709574" y="809549"/>
                  <a:pt x="716889" y="811987"/>
                </a:cubicBezTo>
                <a:cubicBezTo>
                  <a:pt x="719328" y="826617"/>
                  <a:pt x="720608" y="841489"/>
                  <a:pt x="724205" y="855878"/>
                </a:cubicBezTo>
                <a:cubicBezTo>
                  <a:pt x="727945" y="870839"/>
                  <a:pt x="735095" y="884808"/>
                  <a:pt x="738835" y="899769"/>
                </a:cubicBezTo>
                <a:lnTo>
                  <a:pt x="746150" y="929030"/>
                </a:lnTo>
                <a:cubicBezTo>
                  <a:pt x="741331" y="943487"/>
                  <a:pt x="737097" y="962608"/>
                  <a:pt x="724205" y="972921"/>
                </a:cubicBezTo>
                <a:cubicBezTo>
                  <a:pt x="718184" y="977738"/>
                  <a:pt x="709574" y="977798"/>
                  <a:pt x="702259" y="980236"/>
                </a:cubicBezTo>
                <a:cubicBezTo>
                  <a:pt x="694944" y="977798"/>
                  <a:pt x="684795" y="979196"/>
                  <a:pt x="680313" y="972921"/>
                </a:cubicBezTo>
                <a:cubicBezTo>
                  <a:pt x="671349" y="960372"/>
                  <a:pt x="665683" y="929030"/>
                  <a:pt x="665683" y="929030"/>
                </a:cubicBezTo>
                <a:cubicBezTo>
                  <a:pt x="663417" y="929408"/>
                  <a:pt x="604318" y="933086"/>
                  <a:pt x="599846" y="950976"/>
                </a:cubicBezTo>
                <a:cubicBezTo>
                  <a:pt x="598173" y="957667"/>
                  <a:pt x="609600" y="960729"/>
                  <a:pt x="614477" y="965606"/>
                </a:cubicBezTo>
                <a:cubicBezTo>
                  <a:pt x="636448" y="1031521"/>
                  <a:pt x="616087" y="948625"/>
                  <a:pt x="607161" y="1002182"/>
                </a:cubicBezTo>
                <a:cubicBezTo>
                  <a:pt x="602963" y="1027371"/>
                  <a:pt x="618045" y="1036885"/>
                  <a:pt x="636422" y="1046073"/>
                </a:cubicBezTo>
                <a:cubicBezTo>
                  <a:pt x="643319" y="1049521"/>
                  <a:pt x="651053" y="1050950"/>
                  <a:pt x="658368" y="1053388"/>
                </a:cubicBezTo>
                <a:cubicBezTo>
                  <a:pt x="655930" y="1060703"/>
                  <a:pt x="655020" y="1068722"/>
                  <a:pt x="651053" y="1075334"/>
                </a:cubicBezTo>
                <a:cubicBezTo>
                  <a:pt x="647505" y="1081248"/>
                  <a:pt x="637775" y="1083201"/>
                  <a:pt x="636422" y="1089964"/>
                </a:cubicBezTo>
                <a:cubicBezTo>
                  <a:pt x="633955" y="1102295"/>
                  <a:pt x="648984" y="1120909"/>
                  <a:pt x="658368" y="1126540"/>
                </a:cubicBezTo>
                <a:cubicBezTo>
                  <a:pt x="664980" y="1130507"/>
                  <a:pt x="672998" y="1131417"/>
                  <a:pt x="680313" y="1133856"/>
                </a:cubicBezTo>
                <a:cubicBezTo>
                  <a:pt x="677875" y="1141171"/>
                  <a:pt x="672998" y="1148090"/>
                  <a:pt x="672998" y="1155801"/>
                </a:cubicBezTo>
                <a:cubicBezTo>
                  <a:pt x="672998" y="1170946"/>
                  <a:pt x="687545" y="1188595"/>
                  <a:pt x="694944" y="1199692"/>
                </a:cubicBezTo>
                <a:cubicBezTo>
                  <a:pt x="697382" y="1211884"/>
                  <a:pt x="699244" y="1224206"/>
                  <a:pt x="702259" y="1236268"/>
                </a:cubicBezTo>
                <a:cubicBezTo>
                  <a:pt x="704129" y="1243749"/>
                  <a:pt x="702013" y="1256702"/>
                  <a:pt x="709574" y="1258214"/>
                </a:cubicBezTo>
                <a:cubicBezTo>
                  <a:pt x="731226" y="1262545"/>
                  <a:pt x="753465" y="1253337"/>
                  <a:pt x="775411" y="1250899"/>
                </a:cubicBezTo>
                <a:cubicBezTo>
                  <a:pt x="782726" y="1248461"/>
                  <a:pt x="789693" y="1242732"/>
                  <a:pt x="797357" y="1243584"/>
                </a:cubicBezTo>
                <a:cubicBezTo>
                  <a:pt x="812684" y="1245287"/>
                  <a:pt x="841248" y="1258214"/>
                  <a:pt x="841248" y="1258214"/>
                </a:cubicBezTo>
                <a:cubicBezTo>
                  <a:pt x="843686" y="1265529"/>
                  <a:pt x="846445" y="1272746"/>
                  <a:pt x="848563" y="1280160"/>
                </a:cubicBezTo>
                <a:cubicBezTo>
                  <a:pt x="851325" y="1289827"/>
                  <a:pt x="851382" y="1300428"/>
                  <a:pt x="855878" y="1309420"/>
                </a:cubicBezTo>
                <a:cubicBezTo>
                  <a:pt x="858963" y="1315589"/>
                  <a:pt x="865123" y="1319742"/>
                  <a:pt x="870509" y="1324051"/>
                </a:cubicBezTo>
                <a:cubicBezTo>
                  <a:pt x="877374" y="1329543"/>
                  <a:pt x="883925" y="1336549"/>
                  <a:pt x="892454" y="1338681"/>
                </a:cubicBezTo>
                <a:cubicBezTo>
                  <a:pt x="913875" y="1344036"/>
                  <a:pt x="936345" y="1343558"/>
                  <a:pt x="958291" y="1345996"/>
                </a:cubicBezTo>
                <a:cubicBezTo>
                  <a:pt x="972921" y="1350873"/>
                  <a:pt x="991277" y="1349722"/>
                  <a:pt x="1002182" y="1360627"/>
                </a:cubicBezTo>
                <a:cubicBezTo>
                  <a:pt x="1029580" y="1388024"/>
                  <a:pt x="1014314" y="1379300"/>
                  <a:pt x="1046073" y="1389888"/>
                </a:cubicBezTo>
                <a:cubicBezTo>
                  <a:pt x="1049039" y="1407681"/>
                  <a:pt x="1042238" y="1446610"/>
                  <a:pt x="1075334" y="1441094"/>
                </a:cubicBezTo>
                <a:cubicBezTo>
                  <a:pt x="1084006" y="1439649"/>
                  <a:pt x="1089965" y="1431341"/>
                  <a:pt x="1097280" y="1426464"/>
                </a:cubicBezTo>
                <a:cubicBezTo>
                  <a:pt x="1102157" y="1419149"/>
                  <a:pt x="1105693" y="1410735"/>
                  <a:pt x="1111910" y="1404518"/>
                </a:cubicBezTo>
                <a:cubicBezTo>
                  <a:pt x="1118127" y="1398301"/>
                  <a:pt x="1131724" y="1398417"/>
                  <a:pt x="1133856" y="1389888"/>
                </a:cubicBezTo>
                <a:cubicBezTo>
                  <a:pt x="1135529" y="1383197"/>
                  <a:pt x="1124102" y="1380134"/>
                  <a:pt x="1119225" y="1375257"/>
                </a:cubicBezTo>
                <a:cubicBezTo>
                  <a:pt x="1126540" y="1372819"/>
                  <a:pt x="1133856" y="1365504"/>
                  <a:pt x="1141171" y="1367942"/>
                </a:cubicBezTo>
                <a:cubicBezTo>
                  <a:pt x="1150986" y="1371214"/>
                  <a:pt x="1155169" y="1383265"/>
                  <a:pt x="1163117" y="1389888"/>
                </a:cubicBezTo>
                <a:cubicBezTo>
                  <a:pt x="1169871" y="1395516"/>
                  <a:pt x="1177747" y="1399641"/>
                  <a:pt x="1185062" y="1404518"/>
                </a:cubicBezTo>
                <a:cubicBezTo>
                  <a:pt x="1192377" y="1402080"/>
                  <a:pt x="1200396" y="1401170"/>
                  <a:pt x="1207008" y="1397203"/>
                </a:cubicBezTo>
                <a:cubicBezTo>
                  <a:pt x="1212922" y="1393655"/>
                  <a:pt x="1215095" y="1380391"/>
                  <a:pt x="1221638" y="1382572"/>
                </a:cubicBezTo>
                <a:cubicBezTo>
                  <a:pt x="1228953" y="1385010"/>
                  <a:pt x="1227280" y="1396991"/>
                  <a:pt x="1228953" y="1404518"/>
                </a:cubicBezTo>
                <a:cubicBezTo>
                  <a:pt x="1232171" y="1418997"/>
                  <a:pt x="1225107" y="1438642"/>
                  <a:pt x="1236269" y="1448409"/>
                </a:cubicBezTo>
                <a:cubicBezTo>
                  <a:pt x="1249245" y="1459763"/>
                  <a:pt x="1270406" y="1453286"/>
                  <a:pt x="1287475" y="1455724"/>
                </a:cubicBezTo>
                <a:cubicBezTo>
                  <a:pt x="1295561" y="1479983"/>
                  <a:pt x="1287079" y="1477670"/>
                  <a:pt x="1302105" y="1477670"/>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任意多边形 31"/>
          <p:cNvSpPr/>
          <p:nvPr/>
        </p:nvSpPr>
        <p:spPr>
          <a:xfrm>
            <a:off x="4848957" y="5915770"/>
            <a:ext cx="166977" cy="128053"/>
          </a:xfrm>
          <a:custGeom>
            <a:avLst/>
            <a:gdLst>
              <a:gd name="connsiteX0" fmla="*/ 0 w 166977"/>
              <a:gd name="connsiteY0" fmla="*/ 0 h 128053"/>
              <a:gd name="connsiteX1" fmla="*/ 39756 w 166977"/>
              <a:gd name="connsiteY1" fmla="*/ 7952 h 128053"/>
              <a:gd name="connsiteX2" fmla="*/ 87464 w 166977"/>
              <a:gd name="connsiteY2" fmla="*/ 23854 h 128053"/>
              <a:gd name="connsiteX3" fmla="*/ 135172 w 166977"/>
              <a:gd name="connsiteY3" fmla="*/ 63611 h 128053"/>
              <a:gd name="connsiteX4" fmla="*/ 159026 w 166977"/>
              <a:gd name="connsiteY4" fmla="*/ 127221 h 128053"/>
              <a:gd name="connsiteX5" fmla="*/ 166977 w 166977"/>
              <a:gd name="connsiteY5" fmla="*/ 127221 h 12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977" h="128053">
                <a:moveTo>
                  <a:pt x="0" y="0"/>
                </a:moveTo>
                <a:cubicBezTo>
                  <a:pt x="13252" y="2651"/>
                  <a:pt x="26718" y="4396"/>
                  <a:pt x="39756" y="7952"/>
                </a:cubicBezTo>
                <a:cubicBezTo>
                  <a:pt x="55928" y="12363"/>
                  <a:pt x="87464" y="23854"/>
                  <a:pt x="87464" y="23854"/>
                </a:cubicBezTo>
                <a:cubicBezTo>
                  <a:pt x="101163" y="32987"/>
                  <a:pt x="127519" y="48306"/>
                  <a:pt x="135172" y="63611"/>
                </a:cubicBezTo>
                <a:cubicBezTo>
                  <a:pt x="157929" y="109125"/>
                  <a:pt x="126482" y="94677"/>
                  <a:pt x="159026" y="127221"/>
                </a:cubicBezTo>
                <a:cubicBezTo>
                  <a:pt x="160900" y="129095"/>
                  <a:pt x="164327" y="127221"/>
                  <a:pt x="166977" y="127221"/>
                </a:cubicBezTo>
              </a:path>
            </a:pathLst>
          </a:cu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3" name="直接连接符 32"/>
          <p:cNvCxnSpPr/>
          <p:nvPr/>
        </p:nvCxnSpPr>
        <p:spPr>
          <a:xfrm flipV="1">
            <a:off x="2710830" y="2348880"/>
            <a:ext cx="6335879" cy="38584"/>
          </a:xfrm>
          <a:prstGeom prst="line">
            <a:avLst/>
          </a:prstGeom>
          <a:ln w="952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3862958" y="1340768"/>
            <a:ext cx="0" cy="489654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2710830" y="3390416"/>
            <a:ext cx="6335879" cy="38584"/>
          </a:xfrm>
          <a:prstGeom prst="line">
            <a:avLst/>
          </a:prstGeom>
          <a:ln w="952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2711655" y="4470536"/>
            <a:ext cx="6335879" cy="38584"/>
          </a:xfrm>
          <a:prstGeom prst="line">
            <a:avLst/>
          </a:prstGeom>
          <a:ln w="952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2711655" y="5550656"/>
            <a:ext cx="6335879" cy="38584"/>
          </a:xfrm>
          <a:prstGeom prst="line">
            <a:avLst/>
          </a:prstGeom>
          <a:ln w="952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5015086" y="1340768"/>
            <a:ext cx="0" cy="489654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167214" y="1340768"/>
            <a:ext cx="0" cy="489654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7319342" y="1340768"/>
            <a:ext cx="0" cy="489654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8471470" y="1340768"/>
            <a:ext cx="0" cy="4896544"/>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5015056" y="3409708"/>
            <a:ext cx="1152158" cy="1099412"/>
          </a:xfrm>
          <a:prstGeom prst="rect">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395846" y="3997800"/>
            <a:ext cx="311210" cy="299865"/>
          </a:xfrm>
          <a:prstGeom prst="ellipse">
            <a:avLst/>
          </a:prstGeom>
          <a:solidFill>
            <a:srgbClr val="7030A0"/>
          </a:solidFill>
          <a:ln>
            <a:noFill/>
          </a:ln>
          <a:effectLst>
            <a:glow rad="228600">
              <a:schemeClr val="accent4">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45" name="圆角矩形标注 44"/>
          <p:cNvSpPr/>
          <p:nvPr/>
        </p:nvSpPr>
        <p:spPr>
          <a:xfrm>
            <a:off x="766614" y="1890502"/>
            <a:ext cx="2160240" cy="3410706"/>
          </a:xfrm>
          <a:prstGeom prst="wedgeRoundRectCallout">
            <a:avLst>
              <a:gd name="adj1" fmla="val 119922"/>
              <a:gd name="adj2" fmla="val -21487"/>
              <a:gd name="adj3" fmla="val 16667"/>
            </a:avLst>
          </a:prstGeom>
          <a:solidFill>
            <a:schemeClr val="accent2">
              <a:lumMod val="40000"/>
              <a:lumOff val="60000"/>
              <a:alpha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pic>
        <p:nvPicPr>
          <p:cNvPr id="47" name="图片 46"/>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261" b="90761" l="6736" r="95164"/>
                    </a14:imgEffect>
                  </a14:imgLayer>
                </a14:imgProps>
              </a:ext>
              <a:ext uri="{28A0092B-C50C-407E-A947-70E740481C1C}">
                <a14:useLocalDpi xmlns:a14="http://schemas.microsoft.com/office/drawing/2010/main"/>
              </a:ext>
            </a:extLst>
          </a:blip>
          <a:srcRect/>
          <a:stretch/>
        </p:blipFill>
        <p:spPr>
          <a:xfrm>
            <a:off x="1558702" y="2761013"/>
            <a:ext cx="702662" cy="502202"/>
          </a:xfrm>
          <a:prstGeom prst="rect">
            <a:avLst/>
          </a:prstGeom>
        </p:spPr>
      </p:pic>
      <p:pic>
        <p:nvPicPr>
          <p:cNvPr id="48" name="图片 4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030" b="99594" l="11448" r="100000">
                        <a14:foregroundMark x1="79461" y1="51691" x2="79461" y2="51691"/>
                        <a14:foregroundMark x1="76543" y1="47226" x2="76543" y2="47226"/>
                        <a14:foregroundMark x1="76543" y1="43708" x2="76543" y2="43708"/>
                        <a14:foregroundMark x1="76543" y1="30447" x2="76543" y2="30447"/>
                        <a14:foregroundMark x1="76207" y1="12855" x2="76207" y2="12855"/>
                        <a14:foregroundMark x1="89113" y1="17591" x2="89113" y2="17591"/>
                        <a14:foregroundMark x1="85185" y1="32882" x2="85185" y2="32882"/>
                      </a14:backgroundRemoval>
                    </a14:imgEffect>
                  </a14:imgLayer>
                </a14:imgProps>
              </a:ext>
              <a:ext uri="{28A0092B-C50C-407E-A947-70E740481C1C}">
                <a14:useLocalDpi xmlns:a14="http://schemas.microsoft.com/office/drawing/2010/main"/>
              </a:ext>
            </a:extLst>
          </a:blip>
          <a:srcRect/>
          <a:stretch/>
        </p:blipFill>
        <p:spPr>
          <a:xfrm>
            <a:off x="741702" y="2330568"/>
            <a:ext cx="925424" cy="576065"/>
          </a:xfrm>
          <a:prstGeom prst="rect">
            <a:avLst/>
          </a:prstGeom>
        </p:spPr>
      </p:pic>
      <p:pic>
        <p:nvPicPr>
          <p:cNvPr id="49" name="图片 48"/>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9971" b="76945" l="10663" r="79539"/>
                    </a14:imgEffect>
                    <a14:imgEffect>
                      <a14:brightnessContrast bright="40000" contrast="40000"/>
                    </a14:imgEffect>
                  </a14:imgLayer>
                </a14:imgProps>
              </a:ext>
              <a:ext uri="{28A0092B-C50C-407E-A947-70E740481C1C}">
                <a14:useLocalDpi xmlns:a14="http://schemas.microsoft.com/office/drawing/2010/main"/>
              </a:ext>
            </a:extLst>
          </a:blip>
          <a:srcRect l="7951" t="27221" r="12097" b="17193"/>
          <a:stretch/>
        </p:blipFill>
        <p:spPr>
          <a:xfrm>
            <a:off x="1558702" y="2041813"/>
            <a:ext cx="1542551" cy="804436"/>
          </a:xfrm>
          <a:prstGeom prst="rect">
            <a:avLst/>
          </a:prstGeom>
        </p:spPr>
      </p:pic>
      <p:sp>
        <p:nvSpPr>
          <p:cNvPr id="50" name="圆角矩形标注 49"/>
          <p:cNvSpPr/>
          <p:nvPr/>
        </p:nvSpPr>
        <p:spPr>
          <a:xfrm>
            <a:off x="6455246" y="4293096"/>
            <a:ext cx="4824536" cy="2149834"/>
          </a:xfrm>
          <a:prstGeom prst="wedgeRoundRectCallout">
            <a:avLst>
              <a:gd name="adj1" fmla="val -65650"/>
              <a:gd name="adj2" fmla="val -51808"/>
              <a:gd name="adj3" fmla="val 16667"/>
            </a:avLst>
          </a:prstGeom>
          <a:solidFill>
            <a:schemeClr val="accent4">
              <a:lumMod val="40000"/>
              <a:lumOff val="60000"/>
              <a:alpha val="8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sp>
        <p:nvSpPr>
          <p:cNvPr id="54" name="圆角矩形标注 53"/>
          <p:cNvSpPr/>
          <p:nvPr/>
        </p:nvSpPr>
        <p:spPr>
          <a:xfrm>
            <a:off x="6671260" y="1484784"/>
            <a:ext cx="4706686" cy="2520280"/>
          </a:xfrm>
          <a:prstGeom prst="wedgeRoundRectCallout">
            <a:avLst>
              <a:gd name="adj1" fmla="val -60727"/>
              <a:gd name="adj2" fmla="val 43467"/>
              <a:gd name="adj3" fmla="val 16667"/>
            </a:avLst>
          </a:prstGeom>
          <a:solidFill>
            <a:schemeClr val="accent3">
              <a:lumMod val="40000"/>
              <a:lumOff val="60000"/>
              <a:alpha val="8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21896" tIns="60949" rIns="121896" bIns="60949" rtlCol="0" anchor="ctr"/>
          <a:lstStyle/>
          <a:p>
            <a:pPr algn="ctr"/>
            <a:endParaRPr lang="zh-CN" altLang="en-US"/>
          </a:p>
        </p:txBody>
      </p:sp>
      <p:pic>
        <p:nvPicPr>
          <p:cNvPr id="44" name="图片 43"/>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247334" y="4432008"/>
            <a:ext cx="672965" cy="779673"/>
          </a:xfrm>
          <a:prstGeom prst="rect">
            <a:avLst/>
          </a:prstGeom>
        </p:spPr>
      </p:pic>
      <p:sp>
        <p:nvSpPr>
          <p:cNvPr id="55" name="TextBox 54"/>
          <p:cNvSpPr txBox="1"/>
          <p:nvPr/>
        </p:nvSpPr>
        <p:spPr>
          <a:xfrm>
            <a:off x="837797" y="3310555"/>
            <a:ext cx="2089057" cy="1846637"/>
          </a:xfrm>
          <a:prstGeom prst="rect">
            <a:avLst/>
          </a:prstGeom>
          <a:noFill/>
        </p:spPr>
        <p:txBody>
          <a:bodyPr wrap="square" lIns="121896" tIns="60949" rIns="121896" bIns="60949" rtlCol="0">
            <a:spAutoFit/>
          </a:bodyPr>
          <a:lstStyle>
            <a:defPPr>
              <a:defRPr lang="zh-CN"/>
            </a:defPPr>
            <a:lvl1pPr algn="ctr">
              <a:defRPr sz="1200" b="1">
                <a:latin typeface="微软雅黑" pitchFamily="34" charset="-122"/>
                <a:ea typeface="微软雅黑" pitchFamily="34" charset="-122"/>
              </a:defRPr>
            </a:lvl1pPr>
          </a:lstStyle>
          <a:p>
            <a:pPr algn="l"/>
            <a:r>
              <a:rPr lang="zh-CN" altLang="en-US" sz="1600" dirty="0">
                <a:solidFill>
                  <a:srgbClr val="C00000"/>
                </a:solidFill>
              </a:rPr>
              <a:t>手段</a:t>
            </a:r>
            <a:r>
              <a:rPr lang="zh-CN" altLang="en-US" sz="1600" dirty="0" smtClean="0">
                <a:solidFill>
                  <a:srgbClr val="C00000"/>
                </a:solidFill>
              </a:rPr>
              <a:t>：</a:t>
            </a:r>
            <a:r>
              <a:rPr lang="zh-CN" altLang="en-US" sz="1600" dirty="0" smtClean="0"/>
              <a:t>边境关卡、摄像头监控</a:t>
            </a:r>
            <a:endParaRPr lang="en-US" altLang="zh-CN" sz="1600" dirty="0" smtClean="0"/>
          </a:p>
          <a:p>
            <a:pPr algn="l"/>
            <a:endParaRPr lang="en-US" altLang="zh-CN" sz="1600" b="0" dirty="0"/>
          </a:p>
          <a:p>
            <a:pPr algn="l"/>
            <a:r>
              <a:rPr lang="zh-CN" altLang="en-US" sz="1600" dirty="0" smtClean="0">
                <a:solidFill>
                  <a:srgbClr val="C00000"/>
                </a:solidFill>
              </a:rPr>
              <a:t>获取</a:t>
            </a:r>
            <a:r>
              <a:rPr lang="zh-CN" altLang="en-US" sz="1600" dirty="0">
                <a:solidFill>
                  <a:srgbClr val="C00000"/>
                </a:solidFill>
              </a:rPr>
              <a:t>信息</a:t>
            </a:r>
            <a:r>
              <a:rPr lang="zh-CN" altLang="en-US" sz="1600" dirty="0" smtClean="0">
                <a:solidFill>
                  <a:srgbClr val="C00000"/>
                </a:solidFill>
              </a:rPr>
              <a:t>：</a:t>
            </a:r>
            <a:r>
              <a:rPr lang="zh-CN" altLang="en-US" sz="1600" dirty="0" smtClean="0"/>
              <a:t>出入境记录、身份证号、</a:t>
            </a:r>
            <a:r>
              <a:rPr lang="zh-CN" altLang="en-US" sz="1600" dirty="0"/>
              <a:t>护照、姓名</a:t>
            </a:r>
            <a:r>
              <a:rPr lang="zh-CN" altLang="en-US" sz="1600" dirty="0" smtClean="0"/>
              <a:t>、年龄、性别、身高体重、肤色</a:t>
            </a:r>
            <a:endParaRPr lang="zh-CN" altLang="en-US" sz="1600" b="0" dirty="0"/>
          </a:p>
        </p:txBody>
      </p:sp>
      <p:pic>
        <p:nvPicPr>
          <p:cNvPr id="56" name="图片 55"/>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2030" b="99594" l="11448" r="100000">
                        <a14:foregroundMark x1="79461" y1="51691" x2="79461" y2="51691"/>
                        <a14:foregroundMark x1="76543" y1="47226" x2="76543" y2="47226"/>
                        <a14:foregroundMark x1="76543" y1="43708" x2="76543" y2="43708"/>
                        <a14:foregroundMark x1="76543" y1="30447" x2="76543" y2="30447"/>
                        <a14:foregroundMark x1="76207" y1="12855" x2="76207" y2="12855"/>
                        <a14:foregroundMark x1="89113" y1="17591" x2="89113" y2="17591"/>
                        <a14:foregroundMark x1="85185" y1="32882" x2="85185" y2="32882"/>
                      </a14:backgroundRemoval>
                    </a14:imgEffect>
                  </a14:imgLayer>
                </a14:imgProps>
              </a:ext>
              <a:ext uri="{28A0092B-C50C-407E-A947-70E740481C1C}">
                <a14:useLocalDpi xmlns:a14="http://schemas.microsoft.com/office/drawing/2010/main"/>
              </a:ext>
            </a:extLst>
          </a:blip>
          <a:srcRect/>
          <a:stretch/>
        </p:blipFill>
        <p:spPr>
          <a:xfrm>
            <a:off x="7103318" y="1645864"/>
            <a:ext cx="925424" cy="576065"/>
          </a:xfrm>
          <a:prstGeom prst="rect">
            <a:avLst/>
          </a:prstGeom>
        </p:spPr>
      </p:pic>
      <p:pic>
        <p:nvPicPr>
          <p:cNvPr id="57" name="图片 56"/>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3261" b="90761" l="6736" r="95164"/>
                    </a14:imgEffect>
                  </a14:imgLayer>
                </a14:imgProps>
              </a:ext>
              <a:ext uri="{28A0092B-C50C-407E-A947-70E740481C1C}">
                <a14:useLocalDpi xmlns:a14="http://schemas.microsoft.com/office/drawing/2010/main"/>
              </a:ext>
            </a:extLst>
          </a:blip>
          <a:srcRect/>
          <a:stretch/>
        </p:blipFill>
        <p:spPr>
          <a:xfrm>
            <a:off x="8111430" y="1719726"/>
            <a:ext cx="702662" cy="502202"/>
          </a:xfrm>
          <a:prstGeom prst="rect">
            <a:avLst/>
          </a:prstGeom>
        </p:spPr>
      </p:pic>
      <p:pic>
        <p:nvPicPr>
          <p:cNvPr id="58" name="图片 57"/>
          <p:cNvPicPr>
            <a:picLocks noChangeAspect="1"/>
          </p:cNvPicPr>
          <p:nvPr/>
        </p:nvPicPr>
        <p:blipFill>
          <a:blip r:embed="rId10"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flipH="1">
            <a:off x="10398709" y="1628800"/>
            <a:ext cx="665049" cy="665136"/>
          </a:xfrm>
          <a:prstGeom prst="rect">
            <a:avLst/>
          </a:prstGeom>
        </p:spPr>
      </p:pic>
      <p:pic>
        <p:nvPicPr>
          <p:cNvPr id="59" name="图片 5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6527254" y="4365104"/>
            <a:ext cx="681071" cy="798552"/>
          </a:xfrm>
          <a:prstGeom prst="rect">
            <a:avLst/>
          </a:prstGeom>
        </p:spPr>
      </p:pic>
      <p:pic>
        <p:nvPicPr>
          <p:cNvPr id="60" name="图片 59"/>
          <p:cNvPicPr>
            <a:picLocks noChangeAspect="1"/>
          </p:cNvPicPr>
          <p:nvPr/>
        </p:nvPicPr>
        <p:blipFill>
          <a:blip r:embed="rId12"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flipH="1">
            <a:off x="7823398" y="4443576"/>
            <a:ext cx="699327" cy="699418"/>
          </a:xfrm>
          <a:prstGeom prst="rect">
            <a:avLst/>
          </a:prstGeom>
        </p:spPr>
      </p:pic>
      <p:sp>
        <p:nvSpPr>
          <p:cNvPr id="61" name="TextBox 60"/>
          <p:cNvSpPr txBox="1"/>
          <p:nvPr/>
        </p:nvSpPr>
        <p:spPr>
          <a:xfrm>
            <a:off x="6815286" y="2348880"/>
            <a:ext cx="4608512" cy="1354195"/>
          </a:xfrm>
          <a:prstGeom prst="rect">
            <a:avLst/>
          </a:prstGeom>
          <a:noFill/>
        </p:spPr>
        <p:txBody>
          <a:bodyPr wrap="square" lIns="121896" tIns="60949" rIns="121896" bIns="60949" rtlCol="0">
            <a:spAutoFit/>
          </a:bodyPr>
          <a:lstStyle>
            <a:defPPr>
              <a:defRPr lang="zh-CN"/>
            </a:defPPr>
            <a:lvl1pPr algn="ctr">
              <a:defRPr sz="1200" b="1">
                <a:latin typeface="微软雅黑" pitchFamily="34" charset="-122"/>
                <a:ea typeface="微软雅黑" pitchFamily="34" charset="-122"/>
              </a:defRPr>
            </a:lvl1pPr>
          </a:lstStyle>
          <a:p>
            <a:pPr algn="l"/>
            <a:r>
              <a:rPr lang="zh-CN" altLang="en-US" sz="1600" dirty="0">
                <a:solidFill>
                  <a:srgbClr val="C00000"/>
                </a:solidFill>
              </a:rPr>
              <a:t>手段：</a:t>
            </a:r>
            <a:r>
              <a:rPr lang="zh-CN" altLang="en-US" sz="1600" dirty="0" smtClean="0"/>
              <a:t>设置关卡、收费站、摄像头监控、城镇村庄网格化管理</a:t>
            </a:r>
            <a:endParaRPr lang="en-US" altLang="zh-CN" sz="1600" dirty="0" smtClean="0"/>
          </a:p>
          <a:p>
            <a:pPr algn="l"/>
            <a:endParaRPr lang="en-US" altLang="zh-CN" sz="1600" dirty="0" smtClean="0"/>
          </a:p>
          <a:p>
            <a:pPr algn="l"/>
            <a:r>
              <a:rPr lang="zh-CN" altLang="en-US" sz="1600" dirty="0" smtClean="0">
                <a:solidFill>
                  <a:srgbClr val="C00000"/>
                </a:solidFill>
              </a:rPr>
              <a:t>获取</a:t>
            </a:r>
            <a:r>
              <a:rPr lang="zh-CN" altLang="en-US" sz="1600" dirty="0">
                <a:solidFill>
                  <a:srgbClr val="C00000"/>
                </a:solidFill>
              </a:rPr>
              <a:t>信息</a:t>
            </a:r>
            <a:r>
              <a:rPr lang="zh-CN" altLang="en-US" sz="1600" dirty="0" smtClean="0">
                <a:solidFill>
                  <a:srgbClr val="C00000"/>
                </a:solidFill>
              </a:rPr>
              <a:t>：</a:t>
            </a:r>
            <a:r>
              <a:rPr lang="zh-CN" altLang="en-US" sz="1600" dirty="0" smtClean="0"/>
              <a:t>驾照、</a:t>
            </a:r>
            <a:r>
              <a:rPr lang="zh-CN" altLang="en-US" sz="1600" dirty="0"/>
              <a:t>车辆、收费站记录、交通路口采集信息、公共场所信息</a:t>
            </a:r>
            <a:r>
              <a:rPr lang="zh-CN" altLang="en-US" sz="1600" dirty="0" smtClean="0"/>
              <a:t>、酒店记录、</a:t>
            </a:r>
            <a:r>
              <a:rPr lang="zh-CN" altLang="en-US" sz="1600" dirty="0"/>
              <a:t>商店</a:t>
            </a:r>
            <a:r>
              <a:rPr lang="zh-CN" altLang="en-US" sz="1600" dirty="0" smtClean="0"/>
              <a:t>购物</a:t>
            </a:r>
            <a:endParaRPr lang="zh-CN" altLang="en-US" sz="1600" b="0" dirty="0"/>
          </a:p>
        </p:txBody>
      </p:sp>
      <p:sp>
        <p:nvSpPr>
          <p:cNvPr id="62" name="TextBox 61"/>
          <p:cNvSpPr txBox="1"/>
          <p:nvPr/>
        </p:nvSpPr>
        <p:spPr>
          <a:xfrm>
            <a:off x="6573106" y="5273355"/>
            <a:ext cx="4778684" cy="1107973"/>
          </a:xfrm>
          <a:prstGeom prst="rect">
            <a:avLst/>
          </a:prstGeom>
          <a:noFill/>
        </p:spPr>
        <p:txBody>
          <a:bodyPr wrap="square" lIns="121896" tIns="60949" rIns="121896" bIns="60949" rtlCol="0">
            <a:spAutoFit/>
          </a:bodyPr>
          <a:lstStyle>
            <a:defPPr>
              <a:defRPr lang="zh-CN"/>
            </a:defPPr>
            <a:lvl1pPr algn="ctr">
              <a:defRPr sz="1200" b="1">
                <a:latin typeface="微软雅黑" pitchFamily="34" charset="-122"/>
                <a:ea typeface="微软雅黑" pitchFamily="34" charset="-122"/>
              </a:defRPr>
            </a:lvl1pPr>
          </a:lstStyle>
          <a:p>
            <a:pPr algn="l"/>
            <a:r>
              <a:rPr lang="zh-CN" altLang="en-US" sz="1600" dirty="0">
                <a:solidFill>
                  <a:srgbClr val="C00000"/>
                </a:solidFill>
              </a:rPr>
              <a:t>手段</a:t>
            </a:r>
            <a:r>
              <a:rPr lang="zh-CN" altLang="en-US" sz="1600" dirty="0" smtClean="0">
                <a:solidFill>
                  <a:srgbClr val="C00000"/>
                </a:solidFill>
              </a:rPr>
              <a:t>：</a:t>
            </a:r>
            <a:r>
              <a:rPr lang="zh-CN" altLang="en-US" sz="1600" dirty="0" smtClean="0"/>
              <a:t>日常巡查</a:t>
            </a:r>
            <a:r>
              <a:rPr lang="zh-CN" altLang="en-US" sz="1600" dirty="0"/>
              <a:t>、边民上报</a:t>
            </a:r>
            <a:r>
              <a:rPr lang="zh-CN" altLang="en-US" sz="1600" dirty="0" smtClean="0"/>
              <a:t>、</a:t>
            </a:r>
            <a:r>
              <a:rPr lang="en-US" altLang="zh-CN" sz="1600" dirty="0" smtClean="0"/>
              <a:t>20</a:t>
            </a:r>
            <a:r>
              <a:rPr lang="zh-CN" altLang="en-US" sz="1600" dirty="0" smtClean="0"/>
              <a:t>万干部下乡监管</a:t>
            </a:r>
            <a:endParaRPr lang="en-US" altLang="zh-CN" sz="1600" dirty="0" smtClean="0"/>
          </a:p>
          <a:p>
            <a:pPr algn="l"/>
            <a:endParaRPr lang="en-US" altLang="zh-CN" sz="1600" dirty="0" smtClean="0"/>
          </a:p>
          <a:p>
            <a:pPr algn="l"/>
            <a:r>
              <a:rPr lang="zh-CN" altLang="en-US" sz="1600" dirty="0" smtClean="0">
                <a:solidFill>
                  <a:srgbClr val="C00000"/>
                </a:solidFill>
              </a:rPr>
              <a:t>获取</a:t>
            </a:r>
            <a:r>
              <a:rPr lang="zh-CN" altLang="en-US" sz="1600" dirty="0">
                <a:solidFill>
                  <a:srgbClr val="C00000"/>
                </a:solidFill>
              </a:rPr>
              <a:t>信息</a:t>
            </a:r>
            <a:r>
              <a:rPr lang="zh-CN" altLang="en-US" sz="1600" dirty="0" smtClean="0">
                <a:solidFill>
                  <a:srgbClr val="C00000"/>
                </a:solidFill>
              </a:rPr>
              <a:t>：</a:t>
            </a:r>
            <a:r>
              <a:rPr lang="zh-CN" altLang="en-US" sz="1600" dirty="0"/>
              <a:t>社会关系、社交场所</a:t>
            </a:r>
            <a:r>
              <a:rPr lang="zh-CN" altLang="en-US" sz="1600" dirty="0" smtClean="0"/>
              <a:t>、家庭</a:t>
            </a:r>
            <a:r>
              <a:rPr lang="zh-CN" altLang="en-US" sz="1600" dirty="0"/>
              <a:t>住址、家庭成员、行为习惯</a:t>
            </a:r>
            <a:r>
              <a:rPr lang="zh-CN" altLang="en-US" sz="1600" dirty="0" smtClean="0"/>
              <a:t>、五官特征</a:t>
            </a:r>
            <a:endParaRPr lang="zh-CN" altLang="en-US" sz="1600" b="0" dirty="0"/>
          </a:p>
        </p:txBody>
      </p:sp>
      <p:sp>
        <p:nvSpPr>
          <p:cNvPr id="63" name="椭圆 62"/>
          <p:cNvSpPr/>
          <p:nvPr/>
        </p:nvSpPr>
        <p:spPr>
          <a:xfrm>
            <a:off x="8615486" y="4455425"/>
            <a:ext cx="731411" cy="708231"/>
          </a:xfrm>
          <a:prstGeom prst="ellipse">
            <a:avLst/>
          </a:prstGeom>
          <a:blipFill>
            <a:blip r:embed="rId13" cstate="print">
              <a:extLst>
                <a:ext uri="{28A0092B-C50C-407E-A947-70E740481C1C}">
                  <a14:useLocalDpi xmlns:a14="http://schemas.microsoft.com/office/drawing/2010/main"/>
                </a:ext>
              </a:extLst>
            </a:blip>
            <a:srcRect/>
            <a:stretch>
              <a:fillRect/>
            </a:stretch>
          </a:blipFill>
        </p:spPr>
        <p:style>
          <a:lnRef idx="0">
            <a:schemeClr val="lt1">
              <a:hueOff val="0"/>
              <a:satOff val="0"/>
              <a:lumOff val="0"/>
              <a:alphaOff val="0"/>
            </a:schemeClr>
          </a:lnRef>
          <a:fillRef idx="1">
            <a:scrgbClr r="0" g="0" b="0"/>
          </a:fillRef>
          <a:effectRef idx="3">
            <a:schemeClr val="accent4">
              <a:tint val="50000"/>
              <a:hueOff val="0"/>
              <a:satOff val="0"/>
              <a:lumOff val="0"/>
              <a:alphaOff val="0"/>
            </a:schemeClr>
          </a:effectRef>
          <a:fontRef idx="minor">
            <a:schemeClr val="lt1">
              <a:hueOff val="0"/>
              <a:satOff val="0"/>
              <a:lumOff val="0"/>
              <a:alphaOff val="0"/>
            </a:schemeClr>
          </a:fontRef>
        </p:style>
      </p:sp>
      <p:sp>
        <p:nvSpPr>
          <p:cNvPr id="64" name="椭圆 63"/>
          <p:cNvSpPr/>
          <p:nvPr/>
        </p:nvSpPr>
        <p:spPr>
          <a:xfrm>
            <a:off x="9506702" y="4455423"/>
            <a:ext cx="692960" cy="708233"/>
          </a:xfrm>
          <a:prstGeom prst="ellipse">
            <a:avLst/>
          </a:prstGeom>
          <a:blipFill>
            <a:blip r:embed="rId14" cstate="print">
              <a:extLst>
                <a:ext uri="{28A0092B-C50C-407E-A947-70E740481C1C}">
                  <a14:useLocalDpi xmlns:a14="http://schemas.microsoft.com/office/drawing/2010/main"/>
                </a:ext>
              </a:extLst>
            </a:blip>
            <a:srcRect/>
            <a:stretch>
              <a:fillRect/>
            </a:stretch>
          </a:blipFill>
        </p:spPr>
        <p:style>
          <a:lnRef idx="0">
            <a:schemeClr val="lt1">
              <a:hueOff val="0"/>
              <a:satOff val="0"/>
              <a:lumOff val="0"/>
              <a:alphaOff val="0"/>
            </a:schemeClr>
          </a:lnRef>
          <a:fillRef idx="1">
            <a:scrgbClr r="0" g="0" b="0"/>
          </a:fillRef>
          <a:effectRef idx="3">
            <a:schemeClr val="accent4">
              <a:tint val="50000"/>
              <a:hueOff val="-1990639"/>
              <a:satOff val="11305"/>
              <a:lumOff val="897"/>
              <a:alphaOff val="0"/>
            </a:schemeClr>
          </a:effectRef>
          <a:fontRef idx="minor">
            <a:schemeClr val="lt1">
              <a:hueOff val="0"/>
              <a:satOff val="0"/>
              <a:lumOff val="0"/>
              <a:alphaOff val="0"/>
            </a:schemeClr>
          </a:fontRef>
        </p:style>
      </p:sp>
      <p:sp>
        <p:nvSpPr>
          <p:cNvPr id="65" name="椭圆 64"/>
          <p:cNvSpPr/>
          <p:nvPr/>
        </p:nvSpPr>
        <p:spPr>
          <a:xfrm>
            <a:off x="10356869" y="4455423"/>
            <a:ext cx="706889" cy="708233"/>
          </a:xfrm>
          <a:prstGeom prst="ellipse">
            <a:avLst/>
          </a:prstGeom>
          <a:blipFill>
            <a:blip r:embed="rId15" cstate="print">
              <a:extLst>
                <a:ext uri="{28A0092B-C50C-407E-A947-70E740481C1C}">
                  <a14:useLocalDpi xmlns:a14="http://schemas.microsoft.com/office/drawing/2010/main"/>
                </a:ext>
              </a:extLst>
            </a:blip>
            <a:srcRect/>
            <a:stretch>
              <a:fillRect/>
            </a:stretch>
          </a:blipFill>
        </p:spPr>
        <p:style>
          <a:lnRef idx="0">
            <a:schemeClr val="lt1">
              <a:hueOff val="0"/>
              <a:satOff val="0"/>
              <a:lumOff val="0"/>
              <a:alphaOff val="0"/>
            </a:schemeClr>
          </a:lnRef>
          <a:fillRef idx="1">
            <a:scrgbClr r="0" g="0" b="0"/>
          </a:fillRef>
          <a:effectRef idx="3">
            <a:schemeClr val="accent4">
              <a:tint val="50000"/>
              <a:hueOff val="-3981279"/>
              <a:satOff val="22610"/>
              <a:lumOff val="1795"/>
              <a:alphaOff val="0"/>
            </a:schemeClr>
          </a:effectRef>
          <a:fontRef idx="minor">
            <a:schemeClr val="lt1">
              <a:hueOff val="0"/>
              <a:satOff val="0"/>
              <a:lumOff val="0"/>
              <a:alphaOff val="0"/>
            </a:schemeClr>
          </a:fontRef>
        </p:style>
      </p:sp>
      <p:pic>
        <p:nvPicPr>
          <p:cNvPr id="66" name="图片 65"/>
          <p:cNvPicPr>
            <a:picLocks noChangeAspect="1"/>
          </p:cNvPicPr>
          <p:nvPr/>
        </p:nvPicPr>
        <p:blipFill rotWithShape="1">
          <a:blip r:embed="rId7" cstate="print">
            <a:extLst>
              <a:ext uri="{BEBA8EAE-BF5A-486C-A8C5-ECC9F3942E4B}">
                <a14:imgProps xmlns:a14="http://schemas.microsoft.com/office/drawing/2010/main">
                  <a14:imgLayer r:embed="rId8">
                    <a14:imgEffect>
                      <a14:backgroundRemoval t="29971" b="76945" l="10663" r="79539"/>
                    </a14:imgEffect>
                    <a14:imgEffect>
                      <a14:brightnessContrast bright="40000" contrast="40000"/>
                    </a14:imgEffect>
                  </a14:imgLayer>
                </a14:imgProps>
              </a:ext>
              <a:ext uri="{28A0092B-C50C-407E-A947-70E740481C1C}">
                <a14:useLocalDpi xmlns:a14="http://schemas.microsoft.com/office/drawing/2010/main"/>
              </a:ext>
            </a:extLst>
          </a:blip>
          <a:srcRect l="7951" t="27221" r="12097" b="17193"/>
          <a:stretch/>
        </p:blipFill>
        <p:spPr>
          <a:xfrm>
            <a:off x="8903518" y="1633516"/>
            <a:ext cx="1542551" cy="804436"/>
          </a:xfrm>
          <a:prstGeom prst="rect">
            <a:avLst/>
          </a:prstGeom>
        </p:spPr>
      </p:pic>
      <p:sp>
        <p:nvSpPr>
          <p:cNvPr id="67"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网格化防护区</a:t>
            </a:r>
          </a:p>
        </p:txBody>
      </p:sp>
    </p:spTree>
    <p:extLst>
      <p:ext uri="{BB962C8B-B14F-4D97-AF65-F5344CB8AC3E}">
        <p14:creationId xmlns:p14="http://schemas.microsoft.com/office/powerpoint/2010/main" val="11613139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p:cNvPicPr>
            <a:picLocks noChangeAspect="1"/>
          </p:cNvPicPr>
          <p:nvPr/>
        </p:nvPicPr>
        <p:blipFill rotWithShape="1">
          <a:blip r:embed="rId2" cstate="print">
            <a:extLst>
              <a:ext uri="{28A0092B-C50C-407E-A947-70E740481C1C}">
                <a14:useLocalDpi xmlns:a14="http://schemas.microsoft.com/office/drawing/2010/main"/>
              </a:ext>
            </a:extLst>
          </a:blip>
          <a:srcRect r="984"/>
          <a:stretch/>
        </p:blipFill>
        <p:spPr>
          <a:xfrm>
            <a:off x="766614" y="1971268"/>
            <a:ext cx="5898509" cy="36179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4" name="TextBox 14"/>
          <p:cNvSpPr txBox="1">
            <a:spLocks noChangeArrowheads="1"/>
          </p:cNvSpPr>
          <p:nvPr/>
        </p:nvSpPr>
        <p:spPr bwMode="auto">
          <a:xfrm flipH="1">
            <a:off x="2697752" y="5854712"/>
            <a:ext cx="1885286" cy="314133"/>
          </a:xfrm>
          <a:prstGeom prst="rect">
            <a:avLst/>
          </a:prstGeom>
          <a:noFill/>
          <a:ln w="9525" cap="flat" cmpd="sng" algn="ctr">
            <a:noFill/>
            <a:prstDash val="solid"/>
          </a:ln>
          <a:effectLst>
            <a:outerShdw blurRad="50800" dist="38100" dir="5400000" rotWithShape="0">
              <a:srgbClr val="000000">
                <a:alpha val="35000"/>
              </a:srgbClr>
            </a:outerShdw>
          </a:effectLst>
        </p:spPr>
        <p:txBody>
          <a:bodyPr lIns="0" tIns="0" rIns="0" bIns="0" anchor="ctr"/>
          <a:lstStyle>
            <a:defPPr>
              <a:defRPr lang="zh-CN"/>
            </a:defPPr>
            <a:lvl1pPr algn="ctr" fontAlgn="auto">
              <a:lnSpc>
                <a:spcPct val="170000"/>
              </a:lnSpc>
              <a:spcBef>
                <a:spcPts val="0"/>
              </a:spcBef>
              <a:spcAft>
                <a:spcPts val="0"/>
              </a:spcAft>
              <a:defRPr sz="1200" b="1" kern="0">
                <a:solidFill>
                  <a:srgbClr val="000000"/>
                </a:solidFill>
                <a:latin typeface="微软雅黑"/>
                <a:ea typeface="微软雅黑"/>
              </a:defRPr>
            </a:lvl1pPr>
          </a:lstStyle>
          <a:p>
            <a:r>
              <a:rPr lang="zh-CN" altLang="en-US" sz="2800" dirty="0" smtClean="0">
                <a:solidFill>
                  <a:prstClr val="black"/>
                </a:solidFill>
              </a:rPr>
              <a:t>新疆</a:t>
            </a:r>
            <a:r>
              <a:rPr lang="zh-CN" altLang="en-US" sz="2800" dirty="0">
                <a:solidFill>
                  <a:prstClr val="black"/>
                </a:solidFill>
              </a:rPr>
              <a:t>自治区</a:t>
            </a:r>
          </a:p>
        </p:txBody>
      </p:sp>
      <p:pic>
        <p:nvPicPr>
          <p:cNvPr id="75" name="图片 74"/>
          <p:cNvPicPr>
            <a:picLocks noChangeAspect="1"/>
          </p:cNvPicPr>
          <p:nvPr/>
        </p:nvPicPr>
        <p:blipFill>
          <a:blip r:embed="rId3" cstate="print">
            <a:extLst>
              <a:ext uri="{BEBA8EAE-BF5A-486C-A8C5-ECC9F3942E4B}">
                <a14:imgProps xmlns:a14="http://schemas.microsoft.com/office/drawing/2010/main">
                  <a14:imgLayer r:embed="rId4">
                    <a14:imgEffect>
                      <a14:backgroundRemoval t="0" b="94630" l="0" r="99785">
                        <a14:foregroundMark x1="60086" y1="5926" x2="50858" y2="2963"/>
                        <a14:foregroundMark x1="50000" y1="5000" x2="4721" y2="71667"/>
                        <a14:foregroundMark x1="4936" y1="73333" x2="46781" y2="89074"/>
                        <a14:foregroundMark x1="73605" y1="52222" x2="49571" y2="90185"/>
                        <a14:foregroundMark x1="98498" y1="12778" x2="51288" y2="90556"/>
                        <a14:foregroundMark x1="19742" y1="85741" x2="19742" y2="85741"/>
                        <a14:foregroundMark x1="21674" y1="83889" x2="3004" y2="76481"/>
                        <a14:foregroundMark x1="99142" y1="11852" x2="97854" y2="8148"/>
                        <a14:foregroundMark x1="97425" y1="8704" x2="52790" y2="1111"/>
                        <a14:foregroundMark x1="46781" y1="3889" x2="11803" y2="57222"/>
                        <a14:foregroundMark x1="71030" y1="3148" x2="96352" y2="7593"/>
                        <a14:backgroundMark x1="82833" y1="1667" x2="97425" y2="2963"/>
                        <a14:backgroundMark x1="74249" y1="2593" x2="59871" y2="370"/>
                        <a14:backgroundMark x1="60730" y1="556" x2="50858" y2="556"/>
                      </a14:backgroundRemoval>
                    </a14:imgEffect>
                  </a14:imgLayer>
                </a14:imgProps>
              </a:ext>
              <a:ext uri="{28A0092B-C50C-407E-A947-70E740481C1C}">
                <a14:useLocalDpi xmlns:a14="http://schemas.microsoft.com/office/drawing/2010/main"/>
              </a:ext>
            </a:extLst>
          </a:blip>
          <a:stretch>
            <a:fillRect/>
          </a:stretch>
        </p:blipFill>
        <p:spPr>
          <a:xfrm rot="933998">
            <a:off x="1293948" y="2112856"/>
            <a:ext cx="973487" cy="1128221"/>
          </a:xfrm>
          <a:prstGeom prst="rect">
            <a:avLst/>
          </a:prstGeom>
        </p:spPr>
      </p:pic>
      <p:pic>
        <p:nvPicPr>
          <p:cNvPr id="76" name="图片 7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20567" y="2379788"/>
            <a:ext cx="760124" cy="594356"/>
          </a:xfrm>
          <a:prstGeom prst="rect">
            <a:avLst/>
          </a:prstGeom>
        </p:spPr>
      </p:pic>
      <p:sp>
        <p:nvSpPr>
          <p:cNvPr id="182" name="任意多边形 181"/>
          <p:cNvSpPr/>
          <p:nvPr/>
        </p:nvSpPr>
        <p:spPr>
          <a:xfrm>
            <a:off x="7033133" y="2060849"/>
            <a:ext cx="4894721" cy="884460"/>
          </a:xfrm>
          <a:custGeom>
            <a:avLst/>
            <a:gdLst>
              <a:gd name="connsiteX0" fmla="*/ 0 w 6572432"/>
              <a:gd name="connsiteY0" fmla="*/ 0 h 1256782"/>
              <a:gd name="connsiteX1" fmla="*/ 5944041 w 6572432"/>
              <a:gd name="connsiteY1" fmla="*/ 0 h 1256782"/>
              <a:gd name="connsiteX2" fmla="*/ 6572432 w 6572432"/>
              <a:gd name="connsiteY2" fmla="*/ 628391 h 1256782"/>
              <a:gd name="connsiteX3" fmla="*/ 5944041 w 6572432"/>
              <a:gd name="connsiteY3" fmla="*/ 1256782 h 1256782"/>
              <a:gd name="connsiteX4" fmla="*/ 0 w 6572432"/>
              <a:gd name="connsiteY4" fmla="*/ 1256782 h 1256782"/>
              <a:gd name="connsiteX5" fmla="*/ 0 w 6572432"/>
              <a:gd name="connsiteY5" fmla="*/ 0 h 12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432" h="1256782">
                <a:moveTo>
                  <a:pt x="6572432" y="1256781"/>
                </a:moveTo>
                <a:lnTo>
                  <a:pt x="628391" y="1256781"/>
                </a:lnTo>
                <a:lnTo>
                  <a:pt x="0" y="628391"/>
                </a:lnTo>
                <a:lnTo>
                  <a:pt x="628391" y="1"/>
                </a:lnTo>
                <a:lnTo>
                  <a:pt x="6572432" y="1"/>
                </a:lnTo>
                <a:lnTo>
                  <a:pt x="6572432" y="1256781"/>
                </a:lnTo>
                <a:close/>
              </a:path>
            </a:pathLst>
          </a:custGeom>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868401" tIns="64771" rIns="120904" bIns="64770" numCol="1" spcCol="1270" anchor="ctr" anchorCtr="0">
            <a:noAutofi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移动</a:t>
            </a:r>
            <a:r>
              <a:rPr lang="zh-CN" altLang="en-US" sz="2000" b="1" dirty="0">
                <a:solidFill>
                  <a:schemeClr val="tx1"/>
                </a:solidFill>
                <a:latin typeface="微软雅黑" panose="020B0503020204020204" pitchFamily="34" charset="-122"/>
                <a:ea typeface="微软雅黑" panose="020B0503020204020204" pitchFamily="34" charset="-122"/>
              </a:rPr>
              <a:t>采集</a:t>
            </a:r>
            <a:r>
              <a:rPr lang="zh-CN" altLang="en-US" sz="2000" dirty="0">
                <a:solidFill>
                  <a:schemeClr val="tx1"/>
                </a:solidFill>
                <a:latin typeface="微软雅黑" panose="020B0503020204020204" pitchFamily="34" charset="-122"/>
                <a:ea typeface="微软雅黑" panose="020B0503020204020204" pitchFamily="34" charset="-122"/>
              </a:rPr>
              <a:t>：人员基本信息、流动情况、行为特征</a:t>
            </a:r>
            <a:r>
              <a:rPr lang="zh-CN" altLang="en-US" sz="2000" dirty="0" smtClean="0">
                <a:solidFill>
                  <a:schemeClr val="tx1"/>
                </a:solidFill>
                <a:latin typeface="微软雅黑" panose="020B0503020204020204" pitchFamily="34" charset="-122"/>
                <a:ea typeface="微软雅黑" panose="020B0503020204020204" pitchFamily="34" charset="-122"/>
              </a:rPr>
              <a:t>、现场</a:t>
            </a:r>
            <a:r>
              <a:rPr lang="zh-CN" altLang="en-US" sz="2000" dirty="0">
                <a:solidFill>
                  <a:schemeClr val="tx1"/>
                </a:solidFill>
                <a:latin typeface="微软雅黑" panose="020B0503020204020204" pitchFamily="34" charset="-122"/>
                <a:ea typeface="微软雅黑" panose="020B0503020204020204" pitchFamily="34" charset="-122"/>
              </a:rPr>
              <a:t>取证</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185" name="任意多边形 184"/>
          <p:cNvSpPr/>
          <p:nvPr/>
        </p:nvSpPr>
        <p:spPr>
          <a:xfrm>
            <a:off x="6961125" y="3573016"/>
            <a:ext cx="4966729" cy="936104"/>
          </a:xfrm>
          <a:custGeom>
            <a:avLst/>
            <a:gdLst>
              <a:gd name="connsiteX0" fmla="*/ 0 w 6572432"/>
              <a:gd name="connsiteY0" fmla="*/ 0 h 1256782"/>
              <a:gd name="connsiteX1" fmla="*/ 5944041 w 6572432"/>
              <a:gd name="connsiteY1" fmla="*/ 0 h 1256782"/>
              <a:gd name="connsiteX2" fmla="*/ 6572432 w 6572432"/>
              <a:gd name="connsiteY2" fmla="*/ 628391 h 1256782"/>
              <a:gd name="connsiteX3" fmla="*/ 5944041 w 6572432"/>
              <a:gd name="connsiteY3" fmla="*/ 1256782 h 1256782"/>
              <a:gd name="connsiteX4" fmla="*/ 0 w 6572432"/>
              <a:gd name="connsiteY4" fmla="*/ 1256782 h 1256782"/>
              <a:gd name="connsiteX5" fmla="*/ 0 w 6572432"/>
              <a:gd name="connsiteY5" fmla="*/ 0 h 12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432" h="1256782">
                <a:moveTo>
                  <a:pt x="6572432" y="1256781"/>
                </a:moveTo>
                <a:lnTo>
                  <a:pt x="628391" y="1256781"/>
                </a:lnTo>
                <a:lnTo>
                  <a:pt x="0" y="628391"/>
                </a:lnTo>
                <a:lnTo>
                  <a:pt x="628391" y="1"/>
                </a:lnTo>
                <a:lnTo>
                  <a:pt x="6572432" y="1"/>
                </a:lnTo>
                <a:lnTo>
                  <a:pt x="6572432" y="1256781"/>
                </a:lnTo>
                <a:close/>
              </a:path>
            </a:pathLst>
          </a:custGeom>
          <a:solidFill>
            <a:schemeClr val="accent1">
              <a:lumMod val="75000"/>
            </a:schemeClr>
          </a:solidFill>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868401" tIns="64771" rIns="120904" bIns="64770" numCol="1" spcCol="1270" anchor="ctr" anchorCtr="0">
            <a:noAutofit/>
          </a:bodyPr>
          <a:lstStyle/>
          <a:p>
            <a:r>
              <a:rPr lang="zh-CN" altLang="en-US" sz="2000" b="1" dirty="0">
                <a:solidFill>
                  <a:schemeClr val="tx1"/>
                </a:solidFill>
                <a:latin typeface="微软雅黑" panose="020B0503020204020204" pitchFamily="34" charset="-122"/>
                <a:ea typeface="微软雅黑" panose="020B0503020204020204" pitchFamily="34" charset="-122"/>
              </a:rPr>
              <a:t>一键报警</a:t>
            </a:r>
            <a:r>
              <a:rPr lang="zh-CN" altLang="en-US" sz="2000" dirty="0">
                <a:solidFill>
                  <a:schemeClr val="tx1"/>
                </a:solidFill>
                <a:latin typeface="微软雅黑" panose="020B0503020204020204" pitchFamily="34" charset="-122"/>
                <a:ea typeface="微软雅黑" panose="020B0503020204020204" pitchFamily="34" charset="-122"/>
              </a:rPr>
              <a:t>：电话报警、短信报警</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186" name="任意多边形 185"/>
          <p:cNvSpPr/>
          <p:nvPr/>
        </p:nvSpPr>
        <p:spPr>
          <a:xfrm>
            <a:off x="6961125" y="4941168"/>
            <a:ext cx="4966729" cy="909215"/>
          </a:xfrm>
          <a:custGeom>
            <a:avLst/>
            <a:gdLst>
              <a:gd name="connsiteX0" fmla="*/ 0 w 6572432"/>
              <a:gd name="connsiteY0" fmla="*/ 0 h 1256782"/>
              <a:gd name="connsiteX1" fmla="*/ 5944041 w 6572432"/>
              <a:gd name="connsiteY1" fmla="*/ 0 h 1256782"/>
              <a:gd name="connsiteX2" fmla="*/ 6572432 w 6572432"/>
              <a:gd name="connsiteY2" fmla="*/ 628391 h 1256782"/>
              <a:gd name="connsiteX3" fmla="*/ 5944041 w 6572432"/>
              <a:gd name="connsiteY3" fmla="*/ 1256782 h 1256782"/>
              <a:gd name="connsiteX4" fmla="*/ 0 w 6572432"/>
              <a:gd name="connsiteY4" fmla="*/ 1256782 h 1256782"/>
              <a:gd name="connsiteX5" fmla="*/ 0 w 6572432"/>
              <a:gd name="connsiteY5" fmla="*/ 0 h 1256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2432" h="1256782">
                <a:moveTo>
                  <a:pt x="6572432" y="1256781"/>
                </a:moveTo>
                <a:lnTo>
                  <a:pt x="628391" y="1256781"/>
                </a:lnTo>
                <a:lnTo>
                  <a:pt x="0" y="628391"/>
                </a:lnTo>
                <a:lnTo>
                  <a:pt x="628391" y="1"/>
                </a:lnTo>
                <a:lnTo>
                  <a:pt x="6572432" y="1"/>
                </a:lnTo>
                <a:lnTo>
                  <a:pt x="6572432" y="1256781"/>
                </a:lnTo>
                <a:close/>
              </a:path>
            </a:pathLst>
          </a:custGeom>
          <a:solidFill>
            <a:schemeClr val="accent6">
              <a:lumMod val="60000"/>
              <a:lumOff val="40000"/>
            </a:schemeClr>
          </a:solidFill>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868401" tIns="64771" rIns="120904" bIns="64770" numCol="1" spcCol="1270" anchor="ctr" anchorCtr="0">
            <a:noAutofit/>
          </a:bodyPr>
          <a:lstStyle/>
          <a:p>
            <a:r>
              <a:rPr lang="zh-CN" altLang="en-US" sz="2000" b="1" dirty="0">
                <a:solidFill>
                  <a:schemeClr val="tx1"/>
                </a:solidFill>
                <a:latin typeface="微软雅黑" panose="020B0503020204020204" pitchFamily="34" charset="-122"/>
                <a:ea typeface="微软雅黑" panose="020B0503020204020204" pitchFamily="34" charset="-122"/>
              </a:rPr>
              <a:t>加载功能</a:t>
            </a:r>
            <a:r>
              <a:rPr lang="zh-CN" altLang="en-US" sz="2000" dirty="0">
                <a:solidFill>
                  <a:schemeClr val="tx1"/>
                </a:solidFill>
                <a:latin typeface="微软雅黑" panose="020B0503020204020204" pitchFamily="34" charset="-122"/>
                <a:ea typeface="微软雅黑" panose="020B0503020204020204" pitchFamily="34" charset="-122"/>
              </a:rPr>
              <a:t>：北斗定位、防暴、秘密录音、隐蔽</a:t>
            </a:r>
            <a:r>
              <a:rPr lang="zh-CN" altLang="en-US" sz="2000" dirty="0" smtClean="0">
                <a:solidFill>
                  <a:schemeClr val="tx1"/>
                </a:solidFill>
                <a:latin typeface="微软雅黑" panose="020B0503020204020204" pitchFamily="34" charset="-122"/>
                <a:ea typeface="微软雅黑" panose="020B0503020204020204" pitchFamily="34" charset="-122"/>
              </a:rPr>
              <a:t>拍摄、工作记录</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187"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人民战争</a:t>
            </a:r>
          </a:p>
        </p:txBody>
      </p:sp>
      <p:sp>
        <p:nvSpPr>
          <p:cNvPr id="189" name="标题 1"/>
          <p:cNvSpPr txBox="1">
            <a:spLocks/>
          </p:cNvSpPr>
          <p:nvPr/>
        </p:nvSpPr>
        <p:spPr bwMode="auto">
          <a:xfrm>
            <a:off x="550590" y="764704"/>
            <a:ext cx="11017224" cy="6240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r>
              <a:rPr lang="zh-CN" altLang="en-US" kern="1200" dirty="0">
                <a:solidFill>
                  <a:srgbClr val="FFFF00"/>
                </a:solidFill>
                <a:cs typeface="+mn-cs"/>
              </a:rPr>
              <a:t>手持智能终端助力</a:t>
            </a:r>
            <a:r>
              <a:rPr lang="en-US" altLang="zh-CN" kern="1200" dirty="0">
                <a:solidFill>
                  <a:srgbClr val="FFFF00"/>
                </a:solidFill>
                <a:cs typeface="+mn-cs"/>
              </a:rPr>
              <a:t>20</a:t>
            </a:r>
            <a:r>
              <a:rPr lang="zh-CN" altLang="en-US" kern="1200" dirty="0">
                <a:solidFill>
                  <a:srgbClr val="FFFF00"/>
                </a:solidFill>
                <a:cs typeface="+mn-cs"/>
              </a:rPr>
              <a:t>万下乡干部深入基层，打造“反恐怖人民战争”</a:t>
            </a:r>
          </a:p>
        </p:txBody>
      </p:sp>
    </p:spTree>
    <p:extLst>
      <p:ext uri="{BB962C8B-B14F-4D97-AF65-F5344CB8AC3E}">
        <p14:creationId xmlns:p14="http://schemas.microsoft.com/office/powerpoint/2010/main" val="31559921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547657" y="1463532"/>
            <a:ext cx="5261944" cy="5154785"/>
          </a:xfrm>
          <a:prstGeom prst="rect">
            <a:avLst/>
          </a:prstGeom>
          <a:effectLst>
            <a:outerShdw blurRad="241300" dist="50800" dir="5400000" algn="ctr" rotWithShape="0">
              <a:srgbClr val="000000">
                <a:alpha val="43137"/>
              </a:srgbClr>
            </a:outerShdw>
          </a:effectLst>
        </p:spPr>
      </p:pic>
      <p:sp>
        <p:nvSpPr>
          <p:cNvPr id="69" name="AutoShape 57"/>
          <p:cNvSpPr>
            <a:spLocks noChangeArrowheads="1"/>
          </p:cNvSpPr>
          <p:nvPr/>
        </p:nvSpPr>
        <p:spPr bwMode="auto">
          <a:xfrm flipH="1">
            <a:off x="1368618" y="2737106"/>
            <a:ext cx="3142412" cy="3041200"/>
          </a:xfrm>
          <a:prstGeom prst="roundRect">
            <a:avLst>
              <a:gd name="adj" fmla="val 8676"/>
            </a:avLst>
          </a:prstGeom>
          <a:solidFill>
            <a:schemeClr val="accent5">
              <a:lumMod val="75000"/>
            </a:schemeClr>
          </a:solidFill>
          <a:ln>
            <a:noFill/>
          </a:ln>
        </p:spPr>
        <p:txBody>
          <a:bodyPr wrap="none" anchor="ctr"/>
          <a:lstStyle/>
          <a:p>
            <a:endParaRPr lang="zh-CN" altLang="zh-CN"/>
          </a:p>
        </p:txBody>
      </p:sp>
      <p:sp>
        <p:nvSpPr>
          <p:cNvPr id="70" name="AutoShape 58"/>
          <p:cNvSpPr>
            <a:spLocks noChangeArrowheads="1"/>
          </p:cNvSpPr>
          <p:nvPr/>
        </p:nvSpPr>
        <p:spPr bwMode="auto">
          <a:xfrm flipH="1">
            <a:off x="1389251" y="2741770"/>
            <a:ext cx="3089793" cy="2919477"/>
          </a:xfrm>
          <a:prstGeom prst="roundRect">
            <a:avLst>
              <a:gd name="adj" fmla="val 7718"/>
            </a:avLst>
          </a:prstGeom>
          <a:gradFill rotWithShape="1">
            <a:gsLst>
              <a:gs pos="0">
                <a:srgbClr val="F7FDFF"/>
              </a:gs>
              <a:gs pos="50000">
                <a:srgbClr val="BED9F2"/>
              </a:gs>
              <a:gs pos="100000">
                <a:srgbClr val="F7FDFF"/>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CN" altLang="zh-CN"/>
          </a:p>
        </p:txBody>
      </p:sp>
      <p:sp>
        <p:nvSpPr>
          <p:cNvPr id="71" name="Oval 85"/>
          <p:cNvSpPr>
            <a:spLocks noChangeArrowheads="1"/>
          </p:cNvSpPr>
          <p:nvPr/>
        </p:nvSpPr>
        <p:spPr bwMode="gray">
          <a:xfrm>
            <a:off x="2272026" y="2370857"/>
            <a:ext cx="914281" cy="228600"/>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p>
        </p:txBody>
      </p:sp>
      <p:sp>
        <p:nvSpPr>
          <p:cNvPr id="72" name="Oval 86"/>
          <p:cNvSpPr>
            <a:spLocks noChangeArrowheads="1"/>
          </p:cNvSpPr>
          <p:nvPr/>
        </p:nvSpPr>
        <p:spPr bwMode="gray">
          <a:xfrm>
            <a:off x="2420275" y="1844824"/>
            <a:ext cx="910048" cy="682625"/>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zh-CN"/>
          </a:p>
        </p:txBody>
      </p:sp>
      <p:sp>
        <p:nvSpPr>
          <p:cNvPr id="73" name="Oval 87"/>
          <p:cNvSpPr>
            <a:spLocks noChangeArrowheads="1"/>
          </p:cNvSpPr>
          <p:nvPr/>
        </p:nvSpPr>
        <p:spPr bwMode="gray">
          <a:xfrm>
            <a:off x="2432973" y="1847998"/>
            <a:ext cx="886767" cy="66675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zh-CN"/>
          </a:p>
        </p:txBody>
      </p:sp>
      <p:sp>
        <p:nvSpPr>
          <p:cNvPr id="74" name="Oval 88"/>
          <p:cNvSpPr>
            <a:spLocks noChangeArrowheads="1"/>
          </p:cNvSpPr>
          <p:nvPr/>
        </p:nvSpPr>
        <p:spPr bwMode="gray">
          <a:xfrm>
            <a:off x="2441438" y="1854348"/>
            <a:ext cx="844439" cy="62230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zh-CN"/>
          </a:p>
        </p:txBody>
      </p:sp>
      <p:sp>
        <p:nvSpPr>
          <p:cNvPr id="75" name="Oval 89"/>
          <p:cNvSpPr>
            <a:spLocks noChangeArrowheads="1"/>
          </p:cNvSpPr>
          <p:nvPr/>
        </p:nvSpPr>
        <p:spPr bwMode="gray">
          <a:xfrm>
            <a:off x="2490115" y="1873398"/>
            <a:ext cx="751320" cy="503238"/>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zh-CN"/>
          </a:p>
        </p:txBody>
      </p:sp>
      <p:sp>
        <p:nvSpPr>
          <p:cNvPr id="76" name="Text Box 90"/>
          <p:cNvSpPr txBox="1">
            <a:spLocks noChangeArrowheads="1"/>
          </p:cNvSpPr>
          <p:nvPr/>
        </p:nvSpPr>
        <p:spPr bwMode="gray">
          <a:xfrm>
            <a:off x="2539082" y="2010166"/>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smtClean="0">
                <a:latin typeface="微软雅黑" pitchFamily="34" charset="-122"/>
                <a:ea typeface="微软雅黑" pitchFamily="34" charset="-122"/>
              </a:rPr>
              <a:t>来源</a:t>
            </a:r>
            <a:endParaRPr lang="en-US" altLang="zh-CN" sz="2000" b="1" dirty="0">
              <a:latin typeface="微软雅黑" pitchFamily="34" charset="-122"/>
              <a:ea typeface="微软雅黑" pitchFamily="34" charset="-122"/>
            </a:endParaRPr>
          </a:p>
        </p:txBody>
      </p:sp>
      <p:sp>
        <p:nvSpPr>
          <p:cNvPr id="77" name="Rectangle 71"/>
          <p:cNvSpPr>
            <a:spLocks noChangeArrowheads="1"/>
          </p:cNvSpPr>
          <p:nvPr/>
        </p:nvSpPr>
        <p:spPr bwMode="auto">
          <a:xfrm>
            <a:off x="1379162" y="2741772"/>
            <a:ext cx="23098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ko-KR" altLang="en-US" sz="1600" dirty="0">
              <a:solidFill>
                <a:srgbClr val="000000"/>
              </a:solidFill>
              <a:latin typeface="HY헤드라인M"/>
              <a:ea typeface="HY헤드라인M"/>
              <a:cs typeface="HY헤드라인M"/>
            </a:endParaRPr>
          </a:p>
        </p:txBody>
      </p:sp>
      <p:sp>
        <p:nvSpPr>
          <p:cNvPr id="78" name="TextBox 77"/>
          <p:cNvSpPr txBox="1"/>
          <p:nvPr/>
        </p:nvSpPr>
        <p:spPr>
          <a:xfrm>
            <a:off x="1486694" y="2676822"/>
            <a:ext cx="1479321" cy="3046988"/>
          </a:xfrm>
          <a:prstGeom prst="rect">
            <a:avLst/>
          </a:prstGeom>
          <a:noFill/>
        </p:spPr>
        <p:txBody>
          <a:bodyPr wrap="square" rtlCol="0">
            <a:spAutoFit/>
          </a:bodyPr>
          <a:lstStyle/>
          <a:p>
            <a:pPr marL="285750" indent="-285750">
              <a:lnSpc>
                <a:spcPct val="150000"/>
              </a:lnSpc>
              <a:buFont typeface="Arial" pitchFamily="34" charset="0"/>
              <a:buChar char="•"/>
            </a:pPr>
            <a:r>
              <a:rPr lang="zh-CN" altLang="en-US" sz="1600" b="1" dirty="0">
                <a:solidFill>
                  <a:srgbClr val="002060"/>
                </a:solidFill>
                <a:latin typeface="微软雅黑" pitchFamily="34" charset="-122"/>
                <a:ea typeface="微软雅黑" pitchFamily="34" charset="-122"/>
              </a:rPr>
              <a:t>网络</a:t>
            </a:r>
            <a:r>
              <a:rPr lang="zh-CN" altLang="en-US" sz="1600" b="1" dirty="0" smtClean="0">
                <a:solidFill>
                  <a:srgbClr val="002060"/>
                </a:solidFill>
                <a:latin typeface="微软雅黑" pitchFamily="34" charset="-122"/>
                <a:ea typeface="微软雅黑" pitchFamily="34" charset="-122"/>
              </a:rPr>
              <a:t>账号</a:t>
            </a:r>
            <a:endParaRPr lang="en-US" altLang="zh-CN" sz="1600" b="1" dirty="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银行账号</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购票信息</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网上购物</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电子邮箱</a:t>
            </a:r>
            <a:endParaRPr lang="en-US" altLang="zh-CN" sz="1600" b="1" dirty="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即时通信</a:t>
            </a:r>
            <a:endParaRPr lang="en-US" altLang="zh-CN" sz="1600" b="1" dirty="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言论倾向</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政治面貌</a:t>
            </a:r>
            <a:endParaRPr lang="en-US" altLang="zh-CN" sz="1600" b="1" dirty="0">
              <a:solidFill>
                <a:srgbClr val="002060"/>
              </a:solidFill>
              <a:latin typeface="微软雅黑" pitchFamily="34" charset="-122"/>
              <a:ea typeface="微软雅黑" pitchFamily="34" charset="-122"/>
            </a:endParaRPr>
          </a:p>
        </p:txBody>
      </p:sp>
      <p:sp>
        <p:nvSpPr>
          <p:cNvPr id="79" name="Oval 85"/>
          <p:cNvSpPr>
            <a:spLocks noChangeArrowheads="1"/>
          </p:cNvSpPr>
          <p:nvPr/>
        </p:nvSpPr>
        <p:spPr bwMode="gray">
          <a:xfrm>
            <a:off x="8262552" y="2816435"/>
            <a:ext cx="914281" cy="241484"/>
          </a:xfrm>
          <a:prstGeom prst="ellipse">
            <a:avLst/>
          </a:prstGeom>
          <a:solidFill>
            <a:srgbClr val="0F2145">
              <a:alpha val="30196"/>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p>
        </p:txBody>
      </p:sp>
      <p:sp>
        <p:nvSpPr>
          <p:cNvPr id="80" name="Oval 86"/>
          <p:cNvSpPr>
            <a:spLocks noChangeArrowheads="1"/>
          </p:cNvSpPr>
          <p:nvPr/>
        </p:nvSpPr>
        <p:spPr bwMode="gray">
          <a:xfrm>
            <a:off x="8425516" y="2283036"/>
            <a:ext cx="910048" cy="682625"/>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zh-CN"/>
          </a:p>
        </p:txBody>
      </p:sp>
      <p:sp>
        <p:nvSpPr>
          <p:cNvPr id="81" name="Oval 87"/>
          <p:cNvSpPr>
            <a:spLocks noChangeArrowheads="1"/>
          </p:cNvSpPr>
          <p:nvPr/>
        </p:nvSpPr>
        <p:spPr bwMode="gray">
          <a:xfrm>
            <a:off x="8438214" y="2286210"/>
            <a:ext cx="886767" cy="66675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zh-CN"/>
          </a:p>
        </p:txBody>
      </p:sp>
      <p:sp>
        <p:nvSpPr>
          <p:cNvPr id="82" name="Oval 88"/>
          <p:cNvSpPr>
            <a:spLocks noChangeArrowheads="1"/>
          </p:cNvSpPr>
          <p:nvPr/>
        </p:nvSpPr>
        <p:spPr bwMode="gray">
          <a:xfrm>
            <a:off x="8446679" y="2292560"/>
            <a:ext cx="844439" cy="622300"/>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zh-CN"/>
          </a:p>
        </p:txBody>
      </p:sp>
      <p:sp>
        <p:nvSpPr>
          <p:cNvPr id="83" name="Oval 89"/>
          <p:cNvSpPr>
            <a:spLocks noChangeArrowheads="1"/>
          </p:cNvSpPr>
          <p:nvPr/>
        </p:nvSpPr>
        <p:spPr bwMode="gray">
          <a:xfrm>
            <a:off x="8495356" y="2311610"/>
            <a:ext cx="751320" cy="503238"/>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p>
            <a:endParaRPr lang="zh-CN" altLang="zh-CN"/>
          </a:p>
        </p:txBody>
      </p:sp>
      <p:sp>
        <p:nvSpPr>
          <p:cNvPr id="84" name="Text Box 90"/>
          <p:cNvSpPr txBox="1">
            <a:spLocks noChangeArrowheads="1"/>
          </p:cNvSpPr>
          <p:nvPr/>
        </p:nvSpPr>
        <p:spPr bwMode="gray">
          <a:xfrm>
            <a:off x="8543474" y="2459069"/>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zh-CN" altLang="en-US" sz="2000" b="1" dirty="0">
                <a:solidFill>
                  <a:srgbClr val="000000"/>
                </a:solidFill>
                <a:latin typeface="微软雅黑" pitchFamily="34" charset="-122"/>
                <a:ea typeface="微软雅黑" pitchFamily="34" charset="-122"/>
              </a:rPr>
              <a:t>工具</a:t>
            </a:r>
            <a:endParaRPr lang="en-US" altLang="zh-CN" sz="2800" b="1" dirty="0">
              <a:latin typeface="微软雅黑" pitchFamily="34" charset="-122"/>
              <a:ea typeface="微软雅黑" pitchFamily="34" charset="-122"/>
            </a:endParaRPr>
          </a:p>
        </p:txBody>
      </p:sp>
      <p:sp>
        <p:nvSpPr>
          <p:cNvPr id="85" name="AutoShape 57"/>
          <p:cNvSpPr>
            <a:spLocks noChangeArrowheads="1"/>
          </p:cNvSpPr>
          <p:nvPr/>
        </p:nvSpPr>
        <p:spPr bwMode="auto">
          <a:xfrm flipH="1">
            <a:off x="7895403" y="3092183"/>
            <a:ext cx="2390279" cy="2353041"/>
          </a:xfrm>
          <a:prstGeom prst="roundRect">
            <a:avLst>
              <a:gd name="adj" fmla="val 8676"/>
            </a:avLst>
          </a:prstGeom>
          <a:solidFill>
            <a:schemeClr val="accent5">
              <a:lumMod val="75000"/>
            </a:schemeClr>
          </a:solidFill>
          <a:ln>
            <a:noFill/>
          </a:ln>
        </p:spPr>
        <p:txBody>
          <a:bodyPr wrap="none" anchor="ctr"/>
          <a:lstStyle/>
          <a:p>
            <a:endParaRPr lang="zh-CN" altLang="zh-CN"/>
          </a:p>
        </p:txBody>
      </p:sp>
      <p:sp>
        <p:nvSpPr>
          <p:cNvPr id="86" name="AutoShape 58"/>
          <p:cNvSpPr>
            <a:spLocks noChangeArrowheads="1"/>
          </p:cNvSpPr>
          <p:nvPr/>
        </p:nvSpPr>
        <p:spPr bwMode="auto">
          <a:xfrm flipH="1">
            <a:off x="7916049" y="3093372"/>
            <a:ext cx="2355621" cy="2214000"/>
          </a:xfrm>
          <a:prstGeom prst="roundRect">
            <a:avLst>
              <a:gd name="adj" fmla="val 7718"/>
            </a:avLst>
          </a:prstGeom>
          <a:gradFill rotWithShape="1">
            <a:gsLst>
              <a:gs pos="0">
                <a:srgbClr val="F7FDFF"/>
              </a:gs>
              <a:gs pos="50000">
                <a:srgbClr val="BED9F2"/>
              </a:gs>
              <a:gs pos="100000">
                <a:srgbClr val="F7FDFF"/>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CN" altLang="zh-CN"/>
          </a:p>
        </p:txBody>
      </p:sp>
      <p:sp>
        <p:nvSpPr>
          <p:cNvPr id="87" name="Rectangle 71"/>
          <p:cNvSpPr>
            <a:spLocks noChangeArrowheads="1"/>
          </p:cNvSpPr>
          <p:nvPr/>
        </p:nvSpPr>
        <p:spPr bwMode="auto">
          <a:xfrm>
            <a:off x="7905953" y="3117557"/>
            <a:ext cx="15061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endParaRPr lang="ko-KR" altLang="en-US" sz="1600" dirty="0">
              <a:solidFill>
                <a:srgbClr val="000000"/>
              </a:solidFill>
              <a:latin typeface="HY헤드라인M"/>
              <a:ea typeface="HY헤드라인M"/>
              <a:cs typeface="HY헤드라인M"/>
            </a:endParaRPr>
          </a:p>
        </p:txBody>
      </p:sp>
      <p:sp>
        <p:nvSpPr>
          <p:cNvPr id="88" name="TextBox 87"/>
          <p:cNvSpPr txBox="1"/>
          <p:nvPr/>
        </p:nvSpPr>
        <p:spPr>
          <a:xfrm>
            <a:off x="8111430" y="3071056"/>
            <a:ext cx="2269230" cy="230832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600" b="1" dirty="0">
                <a:solidFill>
                  <a:srgbClr val="002060"/>
                </a:solidFill>
                <a:latin typeface="微软雅黑"/>
                <a:ea typeface="微软雅黑"/>
                <a:cs typeface="微软雅黑"/>
              </a:rPr>
              <a:t>采样</a:t>
            </a:r>
            <a:endParaRPr kumimoji="1" lang="en-US" altLang="zh-CN" sz="1600" b="1" dirty="0">
              <a:solidFill>
                <a:srgbClr val="002060"/>
              </a:solidFill>
              <a:latin typeface="微软雅黑"/>
              <a:ea typeface="微软雅黑"/>
              <a:cs typeface="微软雅黑"/>
            </a:endParaRPr>
          </a:p>
          <a:p>
            <a:pPr marL="285750" indent="-285750">
              <a:lnSpc>
                <a:spcPct val="150000"/>
              </a:lnSpc>
              <a:buFont typeface="Arial" panose="020B0604020202020204" pitchFamily="34" charset="0"/>
              <a:buChar char="•"/>
            </a:pPr>
            <a:r>
              <a:rPr kumimoji="1" lang="zh-CN" altLang="en-US" sz="1600" b="1" dirty="0">
                <a:solidFill>
                  <a:srgbClr val="002060"/>
                </a:solidFill>
                <a:latin typeface="微软雅黑"/>
                <a:ea typeface="微软雅黑"/>
                <a:cs typeface="微软雅黑"/>
              </a:rPr>
              <a:t>聚类</a:t>
            </a:r>
            <a:endParaRPr kumimoji="1" lang="en-US" altLang="zh-CN" sz="1600" b="1" dirty="0">
              <a:solidFill>
                <a:srgbClr val="002060"/>
              </a:solidFill>
              <a:latin typeface="微软雅黑"/>
              <a:ea typeface="微软雅黑"/>
              <a:cs typeface="微软雅黑"/>
            </a:endParaRPr>
          </a:p>
          <a:p>
            <a:pPr marL="285750" indent="-285750">
              <a:lnSpc>
                <a:spcPct val="150000"/>
              </a:lnSpc>
              <a:buFont typeface="Arial" panose="020B0604020202020204" pitchFamily="34" charset="0"/>
              <a:buChar char="•"/>
            </a:pPr>
            <a:r>
              <a:rPr kumimoji="1" lang="zh-CN" altLang="en-US" sz="1600" b="1" dirty="0">
                <a:solidFill>
                  <a:srgbClr val="002060"/>
                </a:solidFill>
                <a:latin typeface="微软雅黑"/>
                <a:ea typeface="微软雅黑"/>
                <a:cs typeface="微软雅黑"/>
              </a:rPr>
              <a:t>自然语言处理</a:t>
            </a:r>
            <a:endParaRPr kumimoji="1" lang="en-US" altLang="zh-CN" sz="1600" b="1" dirty="0">
              <a:solidFill>
                <a:srgbClr val="002060"/>
              </a:solidFill>
              <a:latin typeface="微软雅黑"/>
              <a:ea typeface="微软雅黑"/>
              <a:cs typeface="微软雅黑"/>
            </a:endParaRPr>
          </a:p>
          <a:p>
            <a:pPr marL="285750" indent="-285750">
              <a:lnSpc>
                <a:spcPct val="150000"/>
              </a:lnSpc>
              <a:buFont typeface="Arial" panose="020B0604020202020204" pitchFamily="34" charset="0"/>
              <a:buChar char="•"/>
            </a:pPr>
            <a:r>
              <a:rPr kumimoji="1" lang="zh-CN" altLang="en-US" sz="1600" b="1" dirty="0">
                <a:solidFill>
                  <a:srgbClr val="002060"/>
                </a:solidFill>
                <a:latin typeface="微软雅黑"/>
                <a:ea typeface="微软雅黑"/>
                <a:cs typeface="微软雅黑"/>
              </a:rPr>
              <a:t>数据挖掘</a:t>
            </a:r>
            <a:endParaRPr kumimoji="1" lang="en-US" altLang="zh-CN" sz="1600" b="1" dirty="0">
              <a:solidFill>
                <a:srgbClr val="002060"/>
              </a:solidFill>
              <a:latin typeface="微软雅黑"/>
              <a:ea typeface="微软雅黑"/>
              <a:cs typeface="微软雅黑"/>
            </a:endParaRPr>
          </a:p>
          <a:p>
            <a:pPr marL="285750" indent="-285750">
              <a:lnSpc>
                <a:spcPct val="150000"/>
              </a:lnSpc>
              <a:buFont typeface="Arial" panose="020B0604020202020204" pitchFamily="34" charset="0"/>
              <a:buChar char="•"/>
            </a:pPr>
            <a:r>
              <a:rPr kumimoji="1" lang="zh-CN" altLang="en-US" sz="1600" b="1" dirty="0">
                <a:solidFill>
                  <a:srgbClr val="002060"/>
                </a:solidFill>
                <a:latin typeface="微软雅黑"/>
                <a:ea typeface="微软雅黑"/>
                <a:cs typeface="微软雅黑"/>
              </a:rPr>
              <a:t>社会行为模型</a:t>
            </a:r>
            <a:endParaRPr kumimoji="1" lang="en-US" altLang="zh-CN" sz="1600" b="1" dirty="0">
              <a:solidFill>
                <a:srgbClr val="002060"/>
              </a:solidFill>
              <a:latin typeface="微软雅黑"/>
              <a:ea typeface="微软雅黑"/>
              <a:cs typeface="微软雅黑"/>
            </a:endParaRPr>
          </a:p>
          <a:p>
            <a:pPr marL="285750" indent="-285750">
              <a:lnSpc>
                <a:spcPct val="150000"/>
              </a:lnSpc>
              <a:buFont typeface="Arial" panose="020B0604020202020204" pitchFamily="34" charset="0"/>
              <a:buChar char="•"/>
            </a:pPr>
            <a:r>
              <a:rPr kumimoji="1" lang="zh-CN" altLang="en-US" sz="1600" b="1" dirty="0">
                <a:solidFill>
                  <a:srgbClr val="002060"/>
                </a:solidFill>
                <a:latin typeface="微软雅黑"/>
                <a:ea typeface="微软雅黑"/>
                <a:cs typeface="微软雅黑"/>
              </a:rPr>
              <a:t>地理空间标记</a:t>
            </a:r>
            <a:endParaRPr kumimoji="1" lang="en-US" altLang="zh-CN" sz="1600" b="1" dirty="0">
              <a:solidFill>
                <a:srgbClr val="002060"/>
              </a:solidFill>
              <a:latin typeface="微软雅黑"/>
              <a:ea typeface="微软雅黑"/>
              <a:cs typeface="微软雅黑"/>
            </a:endParaRPr>
          </a:p>
        </p:txBody>
      </p:sp>
      <p:sp>
        <p:nvSpPr>
          <p:cNvPr id="89" name="TextBox 88"/>
          <p:cNvSpPr txBox="1"/>
          <p:nvPr/>
        </p:nvSpPr>
        <p:spPr>
          <a:xfrm>
            <a:off x="2998862" y="2676822"/>
            <a:ext cx="1479321" cy="3046988"/>
          </a:xfrm>
          <a:prstGeom prst="rect">
            <a:avLst/>
          </a:prstGeom>
          <a:noFill/>
        </p:spPr>
        <p:txBody>
          <a:bodyPr wrap="square" rtlCol="0">
            <a:spAutoFit/>
          </a:bodyPr>
          <a:lstStyle/>
          <a:p>
            <a:pPr marL="285750" indent="-285750">
              <a:lnSpc>
                <a:spcPct val="150000"/>
              </a:lnSpc>
              <a:buFont typeface="Arial" pitchFamily="34" charset="0"/>
              <a:buChar char="•"/>
            </a:pPr>
            <a:r>
              <a:rPr lang="en-US" altLang="zh-CN" sz="1600" b="1" dirty="0">
                <a:solidFill>
                  <a:srgbClr val="002060"/>
                </a:solidFill>
                <a:latin typeface="微软雅黑" pitchFamily="34" charset="-122"/>
                <a:ea typeface="微软雅黑" pitchFamily="34" charset="-122"/>
              </a:rPr>
              <a:t>IP</a:t>
            </a:r>
            <a:r>
              <a:rPr lang="zh-CN" altLang="en-US" sz="1600" b="1" dirty="0" smtClean="0">
                <a:solidFill>
                  <a:srgbClr val="002060"/>
                </a:solidFill>
                <a:latin typeface="微软雅黑" pitchFamily="34" charset="-122"/>
                <a:ea typeface="微软雅黑" pitchFamily="34" charset="-122"/>
              </a:rPr>
              <a:t>地址</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a:solidFill>
                  <a:srgbClr val="002060"/>
                </a:solidFill>
                <a:latin typeface="微软雅黑" pitchFamily="34" charset="-122"/>
                <a:ea typeface="微软雅黑" pitchFamily="34" charset="-122"/>
              </a:rPr>
              <a:t>刷</a:t>
            </a:r>
            <a:r>
              <a:rPr lang="zh-CN" altLang="en-US" sz="1600" b="1" dirty="0" smtClean="0">
                <a:solidFill>
                  <a:srgbClr val="002060"/>
                </a:solidFill>
                <a:latin typeface="微软雅黑" pitchFamily="34" charset="-122"/>
                <a:ea typeface="微软雅黑" pitchFamily="34" charset="-122"/>
              </a:rPr>
              <a:t>卡</a:t>
            </a:r>
            <a:r>
              <a:rPr lang="zh-CN" altLang="en-US" sz="1600" b="1" dirty="0">
                <a:solidFill>
                  <a:srgbClr val="002060"/>
                </a:solidFill>
                <a:latin typeface="微软雅黑" pitchFamily="34" charset="-122"/>
                <a:ea typeface="微软雅黑" pitchFamily="34" charset="-122"/>
              </a:rPr>
              <a:t>记录</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宾馆</a:t>
            </a:r>
            <a:r>
              <a:rPr lang="zh-CN" altLang="en-US" sz="1600" b="1" dirty="0">
                <a:solidFill>
                  <a:srgbClr val="002060"/>
                </a:solidFill>
                <a:latin typeface="微软雅黑" pitchFamily="34" charset="-122"/>
                <a:ea typeface="微软雅黑" pitchFamily="34" charset="-122"/>
              </a:rPr>
              <a:t>记录</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a:solidFill>
                  <a:srgbClr val="002060"/>
                </a:solidFill>
                <a:latin typeface="微软雅黑" pitchFamily="34" charset="-122"/>
                <a:ea typeface="微软雅黑" pitchFamily="34" charset="-122"/>
              </a:rPr>
              <a:t>快递信息</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搜索行为</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电话记录</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宗教信仰</a:t>
            </a:r>
            <a:endParaRPr lang="en-US" altLang="zh-CN" sz="1600" b="1" dirty="0" smtClean="0">
              <a:solidFill>
                <a:srgbClr val="002060"/>
              </a:solidFill>
              <a:latin typeface="微软雅黑" pitchFamily="34" charset="-122"/>
              <a:ea typeface="微软雅黑" pitchFamily="34" charset="-122"/>
            </a:endParaRPr>
          </a:p>
          <a:p>
            <a:pPr marL="285750" indent="-285750">
              <a:lnSpc>
                <a:spcPct val="150000"/>
              </a:lnSpc>
              <a:buFont typeface="Arial" pitchFamily="34" charset="0"/>
              <a:buChar char="•"/>
            </a:pPr>
            <a:r>
              <a:rPr lang="zh-CN" altLang="en-US" sz="1600" b="1" dirty="0" smtClean="0">
                <a:solidFill>
                  <a:srgbClr val="002060"/>
                </a:solidFill>
                <a:latin typeface="微软雅黑" pitchFamily="34" charset="-122"/>
                <a:ea typeface="微软雅黑" pitchFamily="34" charset="-122"/>
              </a:rPr>
              <a:t>民族主义</a:t>
            </a:r>
            <a:endParaRPr lang="zh-CN" altLang="en-US" sz="1600" b="1" dirty="0">
              <a:solidFill>
                <a:srgbClr val="002060"/>
              </a:solidFill>
            </a:endParaRPr>
          </a:p>
        </p:txBody>
      </p:sp>
      <p:pic>
        <p:nvPicPr>
          <p:cNvPr id="90" name="图片 89"/>
          <p:cNvPicPr>
            <a:picLocks noChangeAspect="1"/>
          </p:cNvPicPr>
          <p:nvPr/>
        </p:nvPicPr>
        <p:blipFill rotWithShape="1">
          <a:blip r:embed="rId3" cstate="print">
            <a:clrChange>
              <a:clrFrom>
                <a:srgbClr val="FAFAFA"/>
              </a:clrFrom>
              <a:clrTo>
                <a:srgbClr val="FAFAFA">
                  <a:alpha val="0"/>
                </a:srgbClr>
              </a:clrTo>
            </a:clrChange>
            <a:extLst>
              <a:ext uri="{28A0092B-C50C-407E-A947-70E740481C1C}">
                <a14:useLocalDpi xmlns:a14="http://schemas.microsoft.com/office/drawing/2010/main"/>
              </a:ext>
            </a:extLst>
          </a:blip>
          <a:srcRect/>
          <a:stretch/>
        </p:blipFill>
        <p:spPr>
          <a:xfrm>
            <a:off x="6839988" y="4558566"/>
            <a:ext cx="593382" cy="586522"/>
          </a:xfrm>
          <a:prstGeom prst="rect">
            <a:avLst/>
          </a:prstGeom>
        </p:spPr>
      </p:pic>
      <p:pic>
        <p:nvPicPr>
          <p:cNvPr id="91" name="图片 90"/>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37308" b="61538" l="14667" r="40444">
                        <a14:foregroundMark x1="16222" y1="48077" x2="16222" y2="48077"/>
                        <a14:foregroundMark x1="22667" y1="58077" x2="22667" y2="58077"/>
                        <a14:foregroundMark x1="36889" y1="46154" x2="36889" y2="46154"/>
                        <a14:foregroundMark x1="19778" y1="40385" x2="24000" y2="40000"/>
                        <a14:foregroundMark x1="21111" y1="47692" x2="21111" y2="47692"/>
                        <a14:foregroundMark x1="22222" y1="47692" x2="22222" y2="47692"/>
                        <a14:foregroundMark x1="16000" y1="55385" x2="18667" y2="58462"/>
                        <a14:foregroundMark x1="23778" y1="59231" x2="26889" y2="56154"/>
                        <a14:foregroundMark x1="27556" y1="55769" x2="29556" y2="58462"/>
                        <a14:foregroundMark x1="32000" y1="51154" x2="32000" y2="51154"/>
                        <a14:foregroundMark x1="31778" y1="48462" x2="31778" y2="48462"/>
                        <a14:foregroundMark x1="31556" y1="46923" x2="31556" y2="45769"/>
                        <a14:foregroundMark x1="31556" y1="45000" x2="31556" y2="45000"/>
                        <a14:foregroundMark x1="32667" y1="43077" x2="32667" y2="43077"/>
                        <a14:foregroundMark x1="32222" y1="41154" x2="32222" y2="41154"/>
                        <a14:foregroundMark x1="32222" y1="39615" x2="32222" y2="39615"/>
                        <a14:foregroundMark x1="35333" y1="58077" x2="35333" y2="58077"/>
                        <a14:foregroundMark x1="37111" y1="56538" x2="37111" y2="56538"/>
                      </a14:backgroundRemoval>
                    </a14:imgEffect>
                  </a14:imgLayer>
                </a14:imgProps>
              </a:ext>
              <a:ext uri="{28A0092B-C50C-407E-A947-70E740481C1C}">
                <a14:useLocalDpi xmlns:a14="http://schemas.microsoft.com/office/drawing/2010/main"/>
              </a:ext>
            </a:extLst>
          </a:blip>
          <a:srcRect l="11999" t="34316" r="59173" b="35081"/>
          <a:stretch/>
        </p:blipFill>
        <p:spPr>
          <a:xfrm>
            <a:off x="5374624" y="2043755"/>
            <a:ext cx="864566" cy="530267"/>
          </a:xfrm>
          <a:prstGeom prst="rect">
            <a:avLst/>
          </a:prstGeom>
        </p:spPr>
      </p:pic>
      <p:pic>
        <p:nvPicPr>
          <p:cNvPr id="92" name="图片 91"/>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739335" y="2967377"/>
            <a:ext cx="435783" cy="435783"/>
          </a:xfrm>
          <a:prstGeom prst="rect">
            <a:avLst/>
          </a:prstGeom>
        </p:spPr>
      </p:pic>
      <p:pic>
        <p:nvPicPr>
          <p:cNvPr id="93" name="图片 92"/>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4739050" y="3679494"/>
            <a:ext cx="669086" cy="669086"/>
          </a:xfrm>
          <a:prstGeom prst="rect">
            <a:avLst/>
          </a:prstGeom>
        </p:spPr>
      </p:pic>
      <p:pic>
        <p:nvPicPr>
          <p:cNvPr id="94" name="图片 93"/>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450583" y="2152962"/>
            <a:ext cx="922925" cy="355982"/>
          </a:xfrm>
          <a:prstGeom prst="rect">
            <a:avLst/>
          </a:prstGeom>
        </p:spPr>
      </p:pic>
      <p:pic>
        <p:nvPicPr>
          <p:cNvPr id="95" name="图片 94"/>
          <p:cNvPicPr>
            <a:picLocks noChangeAspect="1"/>
          </p:cNvPicPr>
          <p:nvPr/>
        </p:nvPicPr>
        <p:blipFill rotWithShape="1">
          <a:blip r:embed="rId10" cstate="print">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a:xfrm>
            <a:off x="6724738" y="3763530"/>
            <a:ext cx="823882" cy="364669"/>
          </a:xfrm>
          <a:prstGeom prst="rect">
            <a:avLst/>
          </a:prstGeom>
          <a:ln>
            <a:noFill/>
          </a:ln>
        </p:spPr>
      </p:pic>
      <p:pic>
        <p:nvPicPr>
          <p:cNvPr id="96" name="图片 95"/>
          <p:cNvPicPr>
            <a:picLocks noChangeAspect="1"/>
          </p:cNvPicPr>
          <p:nvPr/>
        </p:nvPicPr>
        <p:blipFill>
          <a:blip r:embed="rId11"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817230" y="5283487"/>
            <a:ext cx="638898" cy="638898"/>
          </a:xfrm>
          <a:prstGeom prst="rect">
            <a:avLst/>
          </a:prstGeom>
        </p:spPr>
      </p:pic>
      <p:pic>
        <p:nvPicPr>
          <p:cNvPr id="97" name="图片 96"/>
          <p:cNvPicPr>
            <a:picLocks noChangeAspect="1"/>
          </p:cNvPicPr>
          <p:nvPr/>
        </p:nvPicPr>
        <p:blipFill>
          <a:blip r:embed="rId12"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4931606" y="4599222"/>
            <a:ext cx="517301" cy="517301"/>
          </a:xfrm>
          <a:prstGeom prst="rect">
            <a:avLst/>
          </a:prstGeom>
        </p:spPr>
      </p:pic>
      <p:pic>
        <p:nvPicPr>
          <p:cNvPr id="98" name="Picture 3" descr="C:\Users\test\Desktop\gmail.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73593" y="2762883"/>
            <a:ext cx="488876" cy="488876"/>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 descr="C:\Users\test\Desktop\voxer.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58120" y="5430991"/>
            <a:ext cx="491394" cy="491394"/>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C:\Users\test\Desktop\talkbox.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01264" y="5511304"/>
            <a:ext cx="475852" cy="483026"/>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5" descr="C:\Users\test\Desktop\didi.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66349" y="440067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 name="图片 102"/>
          <p:cNvPicPr>
            <a:picLocks noChangeAspect="1"/>
          </p:cNvPicPr>
          <p:nvPr/>
        </p:nvPicPr>
        <p:blipFill rotWithShape="1">
          <a:blip r:embed="rId17" cstate="print">
            <a:extLst>
              <a:ext uri="{BEBA8EAE-BF5A-486C-A8C5-ECC9F3942E4B}">
                <a14:imgProps xmlns:a14="http://schemas.microsoft.com/office/drawing/2010/main">
                  <a14:imgLayer r:embed="rId18">
                    <a14:imgEffect>
                      <a14:backgroundRemoval t="3250" b="90000" l="22000" r="81833"/>
                    </a14:imgEffect>
                  </a14:imgLayer>
                </a14:imgProps>
              </a:ext>
              <a:ext uri="{28A0092B-C50C-407E-A947-70E740481C1C}">
                <a14:useLocalDpi xmlns:a14="http://schemas.microsoft.com/office/drawing/2010/main"/>
              </a:ext>
            </a:extLst>
          </a:blip>
          <a:srcRect l="17798" r="10722"/>
          <a:stretch/>
        </p:blipFill>
        <p:spPr>
          <a:xfrm>
            <a:off x="5827249" y="3443132"/>
            <a:ext cx="588315" cy="570905"/>
          </a:xfrm>
          <a:prstGeom prst="rect">
            <a:avLst/>
          </a:prstGeom>
        </p:spPr>
      </p:pic>
      <p:sp>
        <p:nvSpPr>
          <p:cNvPr id="104"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社会雷达</a:t>
            </a:r>
          </a:p>
        </p:txBody>
      </p:sp>
      <p:sp>
        <p:nvSpPr>
          <p:cNvPr id="105" name="标题 1"/>
          <p:cNvSpPr txBox="1">
            <a:spLocks/>
          </p:cNvSpPr>
          <p:nvPr/>
        </p:nvSpPr>
        <p:spPr bwMode="auto">
          <a:xfrm>
            <a:off x="517799" y="716699"/>
            <a:ext cx="11338047" cy="6240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r>
              <a:rPr lang="zh-CN" altLang="en-US" kern="1200" dirty="0">
                <a:solidFill>
                  <a:srgbClr val="FFFF00"/>
                </a:solidFill>
                <a:cs typeface="+mn-cs"/>
              </a:rPr>
              <a:t>构建虚拟空间信息社会</a:t>
            </a:r>
            <a:r>
              <a:rPr lang="zh-CN" altLang="en-US" kern="1200" dirty="0" smtClean="0">
                <a:solidFill>
                  <a:srgbClr val="FFFF00"/>
                </a:solidFill>
                <a:cs typeface="+mn-cs"/>
              </a:rPr>
              <a:t>雷达</a:t>
            </a:r>
            <a:endParaRPr lang="zh-CN" altLang="en-US" kern="1200" dirty="0">
              <a:solidFill>
                <a:srgbClr val="FFFF00"/>
              </a:solidFill>
              <a:cs typeface="+mn-cs"/>
            </a:endParaRPr>
          </a:p>
        </p:txBody>
      </p:sp>
    </p:spTree>
    <p:extLst>
      <p:ext uri="{BB962C8B-B14F-4D97-AF65-F5344CB8AC3E}">
        <p14:creationId xmlns:p14="http://schemas.microsoft.com/office/powerpoint/2010/main" val="19016527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731"/>
          <p:cNvSpPr>
            <a:spLocks noChangeArrowheads="1"/>
          </p:cNvSpPr>
          <p:nvPr/>
        </p:nvSpPr>
        <p:spPr bwMode="auto">
          <a:xfrm rot="19836464">
            <a:off x="4553669" y="3421542"/>
            <a:ext cx="814738" cy="720725"/>
          </a:xfrm>
          <a:prstGeom prst="rect">
            <a:avLst/>
          </a:prstGeom>
          <a:solidFill>
            <a:schemeClr val="bg1"/>
          </a:solidFill>
          <a:ln w="9525">
            <a:noFill/>
            <a:miter lim="800000"/>
            <a:headEnd/>
            <a:tailEnd/>
          </a:ln>
        </p:spPr>
        <p:txBody>
          <a:bodyPr wrap="none" anchor="ctr"/>
          <a:lstStyle/>
          <a:p>
            <a:pPr algn="r" latinLnBrk="1"/>
            <a:endParaRPr kumimoji="1" lang="zh-CN" altLang="en-US" sz="800">
              <a:solidFill>
                <a:srgbClr val="000000"/>
              </a:solidFill>
              <a:latin typeface="굴림" pitchFamily="34" charset="-127"/>
              <a:ea typeface="굴림" pitchFamily="34" charset="-127"/>
            </a:endParaRPr>
          </a:p>
        </p:txBody>
      </p:sp>
      <p:sp>
        <p:nvSpPr>
          <p:cNvPr id="4" name="Freeform 2714"/>
          <p:cNvSpPr>
            <a:spLocks/>
          </p:cNvSpPr>
          <p:nvPr/>
        </p:nvSpPr>
        <p:spPr bwMode="auto">
          <a:xfrm>
            <a:off x="4887038" y="1483941"/>
            <a:ext cx="2829616" cy="1331912"/>
          </a:xfrm>
          <a:custGeom>
            <a:avLst/>
            <a:gdLst>
              <a:gd name="T0" fmla="*/ 0 w 1296"/>
              <a:gd name="T1" fmla="*/ 0 h 768"/>
              <a:gd name="T2" fmla="*/ 2147483647 w 1296"/>
              <a:gd name="T3" fmla="*/ 2147483647 h 768"/>
              <a:gd name="T4" fmla="*/ 2147483647 w 1296"/>
              <a:gd name="T5" fmla="*/ 2147483647 h 768"/>
              <a:gd name="T6" fmla="*/ 2147483647 w 1296"/>
              <a:gd name="T7" fmla="*/ 0 h 768"/>
              <a:gd name="T8" fmla="*/ 0 w 1296"/>
              <a:gd name="T9" fmla="*/ 0 h 768"/>
              <a:gd name="T10" fmla="*/ 0 60000 65536"/>
              <a:gd name="T11" fmla="*/ 0 60000 65536"/>
              <a:gd name="T12" fmla="*/ 0 60000 65536"/>
              <a:gd name="T13" fmla="*/ 0 60000 65536"/>
              <a:gd name="T14" fmla="*/ 0 60000 65536"/>
              <a:gd name="T15" fmla="*/ 0 w 1296"/>
              <a:gd name="T16" fmla="*/ 0 h 768"/>
              <a:gd name="T17" fmla="*/ 1296 w 1296"/>
              <a:gd name="T18" fmla="*/ 768 h 768"/>
            </a:gdLst>
            <a:ahLst/>
            <a:cxnLst>
              <a:cxn ang="T10">
                <a:pos x="T0" y="T1"/>
              </a:cxn>
              <a:cxn ang="T11">
                <a:pos x="T2" y="T3"/>
              </a:cxn>
              <a:cxn ang="T12">
                <a:pos x="T4" y="T5"/>
              </a:cxn>
              <a:cxn ang="T13">
                <a:pos x="T6" y="T7"/>
              </a:cxn>
              <a:cxn ang="T14">
                <a:pos x="T8" y="T9"/>
              </a:cxn>
            </a:cxnLst>
            <a:rect l="T15" t="T16" r="T17" b="T18"/>
            <a:pathLst>
              <a:path w="1296" h="768">
                <a:moveTo>
                  <a:pt x="0" y="0"/>
                </a:moveTo>
                <a:lnTo>
                  <a:pt x="432" y="768"/>
                </a:lnTo>
                <a:lnTo>
                  <a:pt x="1296" y="768"/>
                </a:lnTo>
                <a:lnTo>
                  <a:pt x="864" y="0"/>
                </a:lnTo>
                <a:lnTo>
                  <a:pt x="0" y="0"/>
                </a:lnTo>
                <a:close/>
              </a:path>
            </a:pathLst>
          </a:custGeom>
          <a:solidFill>
            <a:schemeClr val="accent2">
              <a:lumMod val="60000"/>
              <a:lumOff val="40000"/>
            </a:schemeClr>
          </a:solidFill>
          <a:ln w="9525">
            <a:noFill/>
            <a:round/>
            <a:headEnd/>
            <a:tailEnd/>
          </a:ln>
        </p:spPr>
        <p:txBody>
          <a:bodyPr/>
          <a:lstStyle/>
          <a:p>
            <a:endParaRPr lang="zh-CN" altLang="en-US"/>
          </a:p>
        </p:txBody>
      </p:sp>
      <p:sp>
        <p:nvSpPr>
          <p:cNvPr id="5" name="Freeform 2715"/>
          <p:cNvSpPr>
            <a:spLocks/>
          </p:cNvSpPr>
          <p:nvPr/>
        </p:nvSpPr>
        <p:spPr bwMode="auto">
          <a:xfrm>
            <a:off x="4872223" y="2899992"/>
            <a:ext cx="2829615" cy="1335087"/>
          </a:xfrm>
          <a:custGeom>
            <a:avLst/>
            <a:gdLst>
              <a:gd name="T0" fmla="*/ 0 w 1296"/>
              <a:gd name="T1" fmla="*/ 2147483647 h 768"/>
              <a:gd name="T2" fmla="*/ 2147483647 w 1296"/>
              <a:gd name="T3" fmla="*/ 2147483647 h 768"/>
              <a:gd name="T4" fmla="*/ 2147483647 w 1296"/>
              <a:gd name="T5" fmla="*/ 0 h 768"/>
              <a:gd name="T6" fmla="*/ 2147483647 w 1296"/>
              <a:gd name="T7" fmla="*/ 0 h 768"/>
              <a:gd name="T8" fmla="*/ 0 w 1296"/>
              <a:gd name="T9" fmla="*/ 2147483647 h 768"/>
              <a:gd name="T10" fmla="*/ 0 60000 65536"/>
              <a:gd name="T11" fmla="*/ 0 60000 65536"/>
              <a:gd name="T12" fmla="*/ 0 60000 65536"/>
              <a:gd name="T13" fmla="*/ 0 60000 65536"/>
              <a:gd name="T14" fmla="*/ 0 60000 65536"/>
              <a:gd name="T15" fmla="*/ 0 w 1296"/>
              <a:gd name="T16" fmla="*/ 0 h 768"/>
              <a:gd name="T17" fmla="*/ 1296 w 1296"/>
              <a:gd name="T18" fmla="*/ 768 h 768"/>
            </a:gdLst>
            <a:ahLst/>
            <a:cxnLst>
              <a:cxn ang="T10">
                <a:pos x="T0" y="T1"/>
              </a:cxn>
              <a:cxn ang="T11">
                <a:pos x="T2" y="T3"/>
              </a:cxn>
              <a:cxn ang="T12">
                <a:pos x="T4" y="T5"/>
              </a:cxn>
              <a:cxn ang="T13">
                <a:pos x="T6" y="T7"/>
              </a:cxn>
              <a:cxn ang="T14">
                <a:pos x="T8" y="T9"/>
              </a:cxn>
            </a:cxnLst>
            <a:rect l="T15" t="T16" r="T17" b="T18"/>
            <a:pathLst>
              <a:path w="1296" h="768">
                <a:moveTo>
                  <a:pt x="0" y="768"/>
                </a:moveTo>
                <a:lnTo>
                  <a:pt x="864" y="768"/>
                </a:lnTo>
                <a:lnTo>
                  <a:pt x="1296" y="0"/>
                </a:lnTo>
                <a:lnTo>
                  <a:pt x="432" y="0"/>
                </a:lnTo>
                <a:lnTo>
                  <a:pt x="0" y="768"/>
                </a:lnTo>
                <a:close/>
              </a:path>
            </a:pathLst>
          </a:custGeom>
          <a:gradFill rotWithShape="1">
            <a:gsLst>
              <a:gs pos="0">
                <a:srgbClr val="0099FF"/>
              </a:gs>
              <a:gs pos="100000">
                <a:srgbClr val="0066FF"/>
              </a:gs>
            </a:gsLst>
            <a:lin ang="5400000" scaled="1"/>
          </a:gradFill>
          <a:ln w="9525">
            <a:noFill/>
            <a:round/>
            <a:headEnd/>
            <a:tailEnd/>
          </a:ln>
        </p:spPr>
        <p:txBody>
          <a:bodyPr/>
          <a:lstStyle/>
          <a:p>
            <a:endParaRPr lang="zh-CN" altLang="en-US"/>
          </a:p>
        </p:txBody>
      </p:sp>
      <p:sp>
        <p:nvSpPr>
          <p:cNvPr id="6" name="Freeform 2716"/>
          <p:cNvSpPr>
            <a:spLocks/>
          </p:cNvSpPr>
          <p:nvPr/>
        </p:nvSpPr>
        <p:spPr bwMode="auto">
          <a:xfrm>
            <a:off x="3790747" y="1509341"/>
            <a:ext cx="1887076" cy="2665412"/>
          </a:xfrm>
          <a:custGeom>
            <a:avLst/>
            <a:gdLst>
              <a:gd name="T0" fmla="*/ 0 w 864"/>
              <a:gd name="T1" fmla="*/ 2147483647 h 1536"/>
              <a:gd name="T2" fmla="*/ 2147483647 w 864"/>
              <a:gd name="T3" fmla="*/ 2147483647 h 1536"/>
              <a:gd name="T4" fmla="*/ 2147483647 w 864"/>
              <a:gd name="T5" fmla="*/ 2147483647 h 1536"/>
              <a:gd name="T6" fmla="*/ 2147483647 w 864"/>
              <a:gd name="T7" fmla="*/ 0 h 1536"/>
              <a:gd name="T8" fmla="*/ 0 w 864"/>
              <a:gd name="T9" fmla="*/ 2147483647 h 1536"/>
              <a:gd name="T10" fmla="*/ 0 60000 65536"/>
              <a:gd name="T11" fmla="*/ 0 60000 65536"/>
              <a:gd name="T12" fmla="*/ 0 60000 65536"/>
              <a:gd name="T13" fmla="*/ 0 60000 65536"/>
              <a:gd name="T14" fmla="*/ 0 60000 65536"/>
              <a:gd name="T15" fmla="*/ 0 w 864"/>
              <a:gd name="T16" fmla="*/ 0 h 1536"/>
              <a:gd name="T17" fmla="*/ 864 w 864"/>
              <a:gd name="T18" fmla="*/ 1536 h 1536"/>
            </a:gdLst>
            <a:ahLst/>
            <a:cxnLst>
              <a:cxn ang="T10">
                <a:pos x="T0" y="T1"/>
              </a:cxn>
              <a:cxn ang="T11">
                <a:pos x="T2" y="T3"/>
              </a:cxn>
              <a:cxn ang="T12">
                <a:pos x="T4" y="T5"/>
              </a:cxn>
              <a:cxn ang="T13">
                <a:pos x="T6" y="T7"/>
              </a:cxn>
              <a:cxn ang="T14">
                <a:pos x="T8" y="T9"/>
              </a:cxn>
            </a:cxnLst>
            <a:rect l="T15" t="T16" r="T17" b="T18"/>
            <a:pathLst>
              <a:path w="864" h="1536">
                <a:moveTo>
                  <a:pt x="0" y="768"/>
                </a:moveTo>
                <a:lnTo>
                  <a:pt x="432" y="1536"/>
                </a:lnTo>
                <a:lnTo>
                  <a:pt x="864" y="768"/>
                </a:lnTo>
                <a:lnTo>
                  <a:pt x="432" y="0"/>
                </a:lnTo>
                <a:lnTo>
                  <a:pt x="0" y="768"/>
                </a:lnTo>
                <a:close/>
              </a:path>
            </a:pathLst>
          </a:custGeom>
          <a:gradFill rotWithShape="1">
            <a:gsLst>
              <a:gs pos="0">
                <a:srgbClr val="FFCC00"/>
              </a:gs>
              <a:gs pos="100000">
                <a:srgbClr val="FF9900"/>
              </a:gs>
            </a:gsLst>
            <a:lin ang="5400000" scaled="1"/>
          </a:gradFill>
          <a:ln w="9525">
            <a:noFill/>
            <a:round/>
            <a:headEnd/>
            <a:tailEnd/>
          </a:ln>
        </p:spPr>
        <p:txBody>
          <a:bodyPr/>
          <a:lstStyle/>
          <a:p>
            <a:endParaRPr lang="zh-CN" altLang="en-US"/>
          </a:p>
        </p:txBody>
      </p:sp>
      <p:sp>
        <p:nvSpPr>
          <p:cNvPr id="7" name="Line 1598"/>
          <p:cNvSpPr>
            <a:spLocks noChangeShapeType="1"/>
          </p:cNvSpPr>
          <p:nvPr/>
        </p:nvSpPr>
        <p:spPr bwMode="auto">
          <a:xfrm>
            <a:off x="5549469" y="5628903"/>
            <a:ext cx="2116" cy="1588"/>
          </a:xfrm>
          <a:prstGeom prst="line">
            <a:avLst/>
          </a:prstGeom>
          <a:noFill/>
          <a:ln w="9525">
            <a:noFill/>
            <a:round/>
            <a:headEnd/>
            <a:tailEnd/>
          </a:ln>
        </p:spPr>
        <p:txBody>
          <a:bodyPr/>
          <a:lstStyle/>
          <a:p>
            <a:endParaRPr lang="zh-CN" altLang="en-US"/>
          </a:p>
        </p:txBody>
      </p:sp>
      <p:sp>
        <p:nvSpPr>
          <p:cNvPr id="8" name="Line 1599"/>
          <p:cNvSpPr>
            <a:spLocks noChangeShapeType="1"/>
          </p:cNvSpPr>
          <p:nvPr/>
        </p:nvSpPr>
        <p:spPr bwMode="auto">
          <a:xfrm>
            <a:off x="5549469" y="5628903"/>
            <a:ext cx="2116" cy="1588"/>
          </a:xfrm>
          <a:prstGeom prst="line">
            <a:avLst/>
          </a:prstGeom>
          <a:noFill/>
          <a:ln w="9525">
            <a:noFill/>
            <a:round/>
            <a:headEnd/>
            <a:tailEnd/>
          </a:ln>
        </p:spPr>
        <p:txBody>
          <a:bodyPr/>
          <a:lstStyle/>
          <a:p>
            <a:endParaRPr lang="zh-CN" altLang="en-US"/>
          </a:p>
        </p:txBody>
      </p:sp>
      <p:sp>
        <p:nvSpPr>
          <p:cNvPr id="9" name="Line 1600"/>
          <p:cNvSpPr>
            <a:spLocks noChangeShapeType="1"/>
          </p:cNvSpPr>
          <p:nvPr/>
        </p:nvSpPr>
        <p:spPr bwMode="auto">
          <a:xfrm>
            <a:off x="5532538" y="5543178"/>
            <a:ext cx="2116" cy="1588"/>
          </a:xfrm>
          <a:prstGeom prst="line">
            <a:avLst/>
          </a:prstGeom>
          <a:noFill/>
          <a:ln w="9525">
            <a:noFill/>
            <a:round/>
            <a:headEnd/>
            <a:tailEnd/>
          </a:ln>
        </p:spPr>
        <p:txBody>
          <a:bodyPr/>
          <a:lstStyle/>
          <a:p>
            <a:endParaRPr lang="zh-CN" altLang="en-US"/>
          </a:p>
        </p:txBody>
      </p:sp>
      <p:sp>
        <p:nvSpPr>
          <p:cNvPr id="10" name="Line 1601"/>
          <p:cNvSpPr>
            <a:spLocks noChangeShapeType="1"/>
          </p:cNvSpPr>
          <p:nvPr/>
        </p:nvSpPr>
        <p:spPr bwMode="auto">
          <a:xfrm>
            <a:off x="5532538" y="5543178"/>
            <a:ext cx="2116" cy="1588"/>
          </a:xfrm>
          <a:prstGeom prst="line">
            <a:avLst/>
          </a:prstGeom>
          <a:noFill/>
          <a:ln w="9525">
            <a:noFill/>
            <a:round/>
            <a:headEnd/>
            <a:tailEnd/>
          </a:ln>
        </p:spPr>
        <p:txBody>
          <a:bodyPr/>
          <a:lstStyle/>
          <a:p>
            <a:endParaRPr lang="zh-CN" altLang="en-US"/>
          </a:p>
        </p:txBody>
      </p:sp>
      <p:sp>
        <p:nvSpPr>
          <p:cNvPr id="11" name="Line 1602"/>
          <p:cNvSpPr>
            <a:spLocks noChangeShapeType="1"/>
          </p:cNvSpPr>
          <p:nvPr/>
        </p:nvSpPr>
        <p:spPr bwMode="auto">
          <a:xfrm>
            <a:off x="5515606" y="5476503"/>
            <a:ext cx="2116" cy="1588"/>
          </a:xfrm>
          <a:prstGeom prst="line">
            <a:avLst/>
          </a:prstGeom>
          <a:noFill/>
          <a:ln w="9525">
            <a:noFill/>
            <a:round/>
            <a:headEnd/>
            <a:tailEnd/>
          </a:ln>
        </p:spPr>
        <p:txBody>
          <a:bodyPr/>
          <a:lstStyle/>
          <a:p>
            <a:endParaRPr lang="zh-CN" altLang="en-US"/>
          </a:p>
        </p:txBody>
      </p:sp>
      <p:sp>
        <p:nvSpPr>
          <p:cNvPr id="12" name="Line 1603"/>
          <p:cNvSpPr>
            <a:spLocks noChangeShapeType="1"/>
          </p:cNvSpPr>
          <p:nvPr/>
        </p:nvSpPr>
        <p:spPr bwMode="auto">
          <a:xfrm>
            <a:off x="5515606" y="5476503"/>
            <a:ext cx="2116" cy="1588"/>
          </a:xfrm>
          <a:prstGeom prst="line">
            <a:avLst/>
          </a:prstGeom>
          <a:noFill/>
          <a:ln w="9525">
            <a:noFill/>
            <a:round/>
            <a:headEnd/>
            <a:tailEnd/>
          </a:ln>
        </p:spPr>
        <p:txBody>
          <a:bodyPr/>
          <a:lstStyle/>
          <a:p>
            <a:endParaRPr lang="zh-CN" altLang="en-US"/>
          </a:p>
        </p:txBody>
      </p:sp>
      <p:cxnSp>
        <p:nvCxnSpPr>
          <p:cNvPr id="13" name="AutoShape 2730"/>
          <p:cNvCxnSpPr>
            <a:cxnSpLocks noChangeShapeType="1"/>
          </p:cNvCxnSpPr>
          <p:nvPr/>
        </p:nvCxnSpPr>
        <p:spPr bwMode="auto">
          <a:xfrm flipV="1">
            <a:off x="6811212" y="1483941"/>
            <a:ext cx="4972626" cy="412"/>
          </a:xfrm>
          <a:prstGeom prst="bentConnector3">
            <a:avLst>
              <a:gd name="adj1" fmla="val 50000"/>
            </a:avLst>
          </a:prstGeom>
          <a:noFill/>
          <a:ln w="57150" cap="rnd">
            <a:solidFill>
              <a:srgbClr val="008000"/>
            </a:solidFill>
            <a:prstDash val="sysDot"/>
            <a:miter lim="800000"/>
            <a:headEnd/>
            <a:tailEnd type="oval" w="med" len="med"/>
          </a:ln>
        </p:spPr>
      </p:cxnSp>
      <p:cxnSp>
        <p:nvCxnSpPr>
          <p:cNvPr id="14" name="AutoShape 2732"/>
          <p:cNvCxnSpPr>
            <a:cxnSpLocks noChangeShapeType="1"/>
          </p:cNvCxnSpPr>
          <p:nvPr/>
        </p:nvCxnSpPr>
        <p:spPr bwMode="auto">
          <a:xfrm rot="10800000">
            <a:off x="310649" y="1509342"/>
            <a:ext cx="3503613" cy="1327785"/>
          </a:xfrm>
          <a:prstGeom prst="bentConnector3">
            <a:avLst>
              <a:gd name="adj1" fmla="val -23"/>
            </a:avLst>
          </a:prstGeom>
          <a:noFill/>
          <a:ln w="57150" cap="rnd">
            <a:solidFill>
              <a:srgbClr val="FF6600"/>
            </a:solidFill>
            <a:prstDash val="sysDot"/>
            <a:miter lim="800000"/>
            <a:headEnd/>
            <a:tailEnd type="oval" w="med" len="med"/>
          </a:ln>
        </p:spPr>
      </p:cxnSp>
      <p:cxnSp>
        <p:nvCxnSpPr>
          <p:cNvPr id="15" name="AutoShape 2733"/>
          <p:cNvCxnSpPr>
            <a:cxnSpLocks noChangeShapeType="1"/>
          </p:cNvCxnSpPr>
          <p:nvPr/>
        </p:nvCxnSpPr>
        <p:spPr bwMode="auto">
          <a:xfrm>
            <a:off x="4872223" y="4295813"/>
            <a:ext cx="6335347" cy="2301539"/>
          </a:xfrm>
          <a:prstGeom prst="bentConnector3">
            <a:avLst>
              <a:gd name="adj1" fmla="val -66"/>
            </a:avLst>
          </a:prstGeom>
          <a:noFill/>
          <a:ln w="57150" cap="rnd">
            <a:solidFill>
              <a:schemeClr val="accent2"/>
            </a:solidFill>
            <a:prstDash val="sysDot"/>
            <a:miter lim="800000"/>
            <a:headEnd/>
            <a:tailEnd type="oval" w="med" len="med"/>
          </a:ln>
        </p:spPr>
      </p:cxnSp>
      <p:sp>
        <p:nvSpPr>
          <p:cNvPr id="16" name="Text Box 2746"/>
          <p:cNvSpPr txBox="1">
            <a:spLocks noChangeArrowheads="1"/>
          </p:cNvSpPr>
          <p:nvPr/>
        </p:nvSpPr>
        <p:spPr bwMode="auto">
          <a:xfrm>
            <a:off x="5086890" y="3861565"/>
            <a:ext cx="1459884" cy="430887"/>
          </a:xfrm>
          <a:prstGeom prst="rect">
            <a:avLst/>
          </a:prstGeom>
          <a:noFill/>
          <a:ln w="9525">
            <a:noFill/>
            <a:miter lim="800000"/>
            <a:headEnd/>
            <a:tailEnd/>
          </a:ln>
        </p:spPr>
        <p:txBody>
          <a:bodyPr wrap="square">
            <a:spAutoFit/>
          </a:bodyPr>
          <a:lstStyle/>
          <a:p>
            <a:pPr algn="r" latinLnBrk="1"/>
            <a:r>
              <a:rPr kumimoji="1" lang="zh-CN" altLang="en-US" sz="2200" b="1" dirty="0">
                <a:solidFill>
                  <a:schemeClr val="bg1"/>
                </a:solidFill>
                <a:latin typeface="微软雅黑" pitchFamily="34" charset="-122"/>
                <a:ea typeface="微软雅黑" pitchFamily="34" charset="-122"/>
              </a:rPr>
              <a:t>基本</a:t>
            </a:r>
            <a:r>
              <a:rPr kumimoji="1" lang="zh-CN" altLang="en-US" sz="2200" b="1" dirty="0" smtClean="0">
                <a:solidFill>
                  <a:schemeClr val="bg1"/>
                </a:solidFill>
                <a:latin typeface="微软雅黑" pitchFamily="34" charset="-122"/>
                <a:ea typeface="微软雅黑" pitchFamily="34" charset="-122"/>
              </a:rPr>
              <a:t>信息</a:t>
            </a:r>
            <a:endParaRPr kumimoji="1" lang="en-US" altLang="ko-KR" sz="2200" dirty="0">
              <a:solidFill>
                <a:schemeClr val="bg1"/>
              </a:solidFill>
              <a:latin typeface="微软雅黑" pitchFamily="34" charset="-122"/>
              <a:ea typeface="微软雅黑" pitchFamily="34" charset="-122"/>
            </a:endParaRPr>
          </a:p>
        </p:txBody>
      </p:sp>
      <p:sp>
        <p:nvSpPr>
          <p:cNvPr id="17" name="Line 2757"/>
          <p:cNvSpPr>
            <a:spLocks noChangeShapeType="1"/>
          </p:cNvSpPr>
          <p:nvPr/>
        </p:nvSpPr>
        <p:spPr bwMode="auto">
          <a:xfrm>
            <a:off x="671186" y="1772866"/>
            <a:ext cx="1056080" cy="0"/>
          </a:xfrm>
          <a:prstGeom prst="line">
            <a:avLst/>
          </a:prstGeom>
          <a:noFill/>
          <a:ln w="9525">
            <a:noFill/>
            <a:round/>
            <a:headEnd/>
            <a:tailEnd/>
          </a:ln>
        </p:spPr>
        <p:txBody>
          <a:bodyPr/>
          <a:lstStyle/>
          <a:p>
            <a:endParaRPr lang="zh-CN" altLang="en-US"/>
          </a:p>
        </p:txBody>
      </p:sp>
      <p:pic>
        <p:nvPicPr>
          <p:cNvPr id="18" name="Picture 8" descr="c:\users\swx\appdata\roaming\360se6\USERDA~1\Temp\7E3E67~1.JPG"/>
          <p:cNvPicPr>
            <a:picLocks noChangeAspect="1" noChangeArrowheads="1"/>
          </p:cNvPicPr>
          <p:nvPr/>
        </p:nvPicPr>
        <p:blipFill>
          <a:blip r:embed="rId2" cstate="print"/>
          <a:srcRect/>
          <a:stretch>
            <a:fillRect/>
          </a:stretch>
        </p:blipFill>
        <p:spPr bwMode="auto">
          <a:xfrm>
            <a:off x="5662954" y="3268276"/>
            <a:ext cx="1189966" cy="592772"/>
          </a:xfrm>
          <a:prstGeom prst="rect">
            <a:avLst/>
          </a:prstGeom>
          <a:noFill/>
        </p:spPr>
      </p:pic>
      <p:pic>
        <p:nvPicPr>
          <p:cNvPr id="19" name="Picture 20" descr="c:\users\swx\appdata\roaming\360se6\USERDA~1\Temp\253117~1.JPG"/>
          <p:cNvPicPr>
            <a:picLocks noChangeAspect="1" noChangeArrowheads="1"/>
          </p:cNvPicPr>
          <p:nvPr/>
        </p:nvPicPr>
        <p:blipFill>
          <a:blip r:embed="rId3" cstate="print"/>
          <a:srcRect/>
          <a:stretch>
            <a:fillRect/>
          </a:stretch>
        </p:blipFill>
        <p:spPr bwMode="auto">
          <a:xfrm>
            <a:off x="4187733" y="2276872"/>
            <a:ext cx="1120234" cy="594000"/>
          </a:xfrm>
          <a:prstGeom prst="rect">
            <a:avLst/>
          </a:prstGeom>
          <a:noFill/>
        </p:spPr>
      </p:pic>
      <p:sp>
        <p:nvSpPr>
          <p:cNvPr id="20" name="Text Box 2746"/>
          <p:cNvSpPr txBox="1">
            <a:spLocks noChangeArrowheads="1"/>
          </p:cNvSpPr>
          <p:nvPr/>
        </p:nvSpPr>
        <p:spPr bwMode="auto">
          <a:xfrm>
            <a:off x="4131062" y="2780928"/>
            <a:ext cx="1239042" cy="1107996"/>
          </a:xfrm>
          <a:prstGeom prst="rect">
            <a:avLst/>
          </a:prstGeom>
          <a:noFill/>
          <a:ln w="9525">
            <a:noFill/>
            <a:miter lim="800000"/>
            <a:headEnd/>
            <a:tailEnd/>
          </a:ln>
        </p:spPr>
        <p:txBody>
          <a:bodyPr wrap="square">
            <a:spAutoFit/>
          </a:bodyPr>
          <a:lstStyle/>
          <a:p>
            <a:pPr algn="ctr" latinLnBrk="1"/>
            <a:r>
              <a:rPr kumimoji="1" lang="zh-CN" altLang="en-US" sz="2200" b="1" dirty="0" smtClean="0">
                <a:solidFill>
                  <a:schemeClr val="bg1"/>
                </a:solidFill>
                <a:latin typeface="微软雅黑" pitchFamily="34" charset="-122"/>
                <a:ea typeface="微软雅黑" pitchFamily="34" charset="-122"/>
              </a:rPr>
              <a:t>社会</a:t>
            </a:r>
            <a:endParaRPr kumimoji="1" lang="en-US" altLang="zh-CN" sz="2200" b="1" dirty="0" smtClean="0">
              <a:solidFill>
                <a:schemeClr val="bg1"/>
              </a:solidFill>
              <a:latin typeface="微软雅黑" pitchFamily="34" charset="-122"/>
              <a:ea typeface="微软雅黑" pitchFamily="34" charset="-122"/>
            </a:endParaRPr>
          </a:p>
          <a:p>
            <a:pPr algn="ctr" latinLnBrk="1"/>
            <a:r>
              <a:rPr kumimoji="1" lang="zh-CN" altLang="en-US" sz="2200" b="1" dirty="0">
                <a:solidFill>
                  <a:schemeClr val="bg1"/>
                </a:solidFill>
                <a:latin typeface="微软雅黑" pitchFamily="34" charset="-122"/>
                <a:ea typeface="微软雅黑" pitchFamily="34" charset="-122"/>
              </a:rPr>
              <a:t>活动</a:t>
            </a:r>
            <a:endParaRPr kumimoji="1" lang="en-US" altLang="zh-CN" sz="2200" b="1" dirty="0" smtClean="0">
              <a:solidFill>
                <a:schemeClr val="bg1"/>
              </a:solidFill>
              <a:latin typeface="微软雅黑" pitchFamily="34" charset="-122"/>
              <a:ea typeface="微软雅黑" pitchFamily="34" charset="-122"/>
            </a:endParaRPr>
          </a:p>
          <a:p>
            <a:pPr algn="ctr" latinLnBrk="1"/>
            <a:r>
              <a:rPr kumimoji="1" lang="zh-CN" altLang="en-US" sz="2200" b="1" dirty="0" smtClean="0">
                <a:solidFill>
                  <a:schemeClr val="bg1"/>
                </a:solidFill>
                <a:latin typeface="微软雅黑" pitchFamily="34" charset="-122"/>
                <a:ea typeface="微软雅黑" pitchFamily="34" charset="-122"/>
              </a:rPr>
              <a:t>信息</a:t>
            </a:r>
            <a:endParaRPr kumimoji="1" lang="en-US" altLang="ko-KR" sz="2200" b="1" dirty="0">
              <a:solidFill>
                <a:schemeClr val="bg1"/>
              </a:solidFill>
              <a:latin typeface="微软雅黑" pitchFamily="34" charset="-122"/>
              <a:ea typeface="微软雅黑" pitchFamily="34" charset="-122"/>
            </a:endParaRPr>
          </a:p>
        </p:txBody>
      </p:sp>
      <p:pic>
        <p:nvPicPr>
          <p:cNvPr id="21" name="Picture 2" descr="c:\users\swx\appdata\roaming\360se6\USERDA~1\Temp\4693D1~1.JPG"/>
          <p:cNvPicPr>
            <a:picLocks noChangeAspect="1" noChangeArrowheads="1"/>
          </p:cNvPicPr>
          <p:nvPr/>
        </p:nvPicPr>
        <p:blipFill>
          <a:blip r:embed="rId4" cstate="print"/>
          <a:srcRect/>
          <a:stretch>
            <a:fillRect/>
          </a:stretch>
        </p:blipFill>
        <p:spPr bwMode="auto">
          <a:xfrm>
            <a:off x="5758991" y="1817340"/>
            <a:ext cx="1201707" cy="675557"/>
          </a:xfrm>
          <a:prstGeom prst="rect">
            <a:avLst/>
          </a:prstGeom>
          <a:noFill/>
        </p:spPr>
      </p:pic>
      <p:sp>
        <p:nvSpPr>
          <p:cNvPr id="22" name="Text Box 2746"/>
          <p:cNvSpPr txBox="1">
            <a:spLocks noChangeArrowheads="1"/>
          </p:cNvSpPr>
          <p:nvPr/>
        </p:nvSpPr>
        <p:spPr bwMode="auto">
          <a:xfrm>
            <a:off x="4942874" y="1412777"/>
            <a:ext cx="1915459" cy="430887"/>
          </a:xfrm>
          <a:prstGeom prst="rect">
            <a:avLst/>
          </a:prstGeom>
          <a:noFill/>
          <a:ln w="9525">
            <a:noFill/>
            <a:miter lim="800000"/>
            <a:headEnd/>
            <a:tailEnd/>
          </a:ln>
        </p:spPr>
        <p:txBody>
          <a:bodyPr wrap="square">
            <a:spAutoFit/>
          </a:bodyPr>
          <a:lstStyle/>
          <a:p>
            <a:pPr algn="r" latinLnBrk="1"/>
            <a:r>
              <a:rPr kumimoji="1" lang="zh-CN" altLang="en-US" sz="2200" b="1" dirty="0" smtClean="0">
                <a:solidFill>
                  <a:schemeClr val="bg1"/>
                </a:solidFill>
                <a:latin typeface="微软雅黑" pitchFamily="34" charset="-122"/>
                <a:ea typeface="微软雅黑" pitchFamily="34" charset="-122"/>
              </a:rPr>
              <a:t>意识形态信息</a:t>
            </a:r>
            <a:endParaRPr kumimoji="1" lang="en-US" altLang="ko-KR" sz="2200" dirty="0">
              <a:solidFill>
                <a:schemeClr val="bg1"/>
              </a:solidFill>
              <a:latin typeface="微软雅黑" pitchFamily="34" charset="-122"/>
              <a:ea typeface="微软雅黑" pitchFamily="34" charset="-122"/>
            </a:endParaRPr>
          </a:p>
        </p:txBody>
      </p:sp>
      <p:pic>
        <p:nvPicPr>
          <p:cNvPr id="24" name="Picture 2" descr="c:\users\swx\appdata\roaming\360se6\USERDA~1\Temp\201103~1.JPG"/>
          <p:cNvPicPr>
            <a:picLocks noChangeAspect="1" noChangeArrowheads="1"/>
          </p:cNvPicPr>
          <p:nvPr/>
        </p:nvPicPr>
        <p:blipFill>
          <a:blip r:embed="rId5" cstate="print"/>
          <a:srcRect l="34554" t="52747" r="32608"/>
          <a:stretch>
            <a:fillRect/>
          </a:stretch>
        </p:blipFill>
        <p:spPr bwMode="auto">
          <a:xfrm>
            <a:off x="5374998" y="2492896"/>
            <a:ext cx="640384" cy="741116"/>
          </a:xfrm>
          <a:prstGeom prst="rect">
            <a:avLst/>
          </a:prstGeom>
          <a:noFill/>
        </p:spPr>
      </p:pic>
      <p:sp>
        <p:nvSpPr>
          <p:cNvPr id="25" name="矩形 24"/>
          <p:cNvSpPr/>
          <p:nvPr/>
        </p:nvSpPr>
        <p:spPr>
          <a:xfrm>
            <a:off x="5015085" y="4365104"/>
            <a:ext cx="6912769" cy="2060848"/>
          </a:xfrm>
          <a:prstGeom prst="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chemeClr val="tx1"/>
                </a:solidFill>
                <a:latin typeface="微软雅黑" pitchFamily="34" charset="-122"/>
                <a:ea typeface="微软雅黑" pitchFamily="34" charset="-122"/>
              </a:rPr>
              <a:t>实体身份信息</a:t>
            </a:r>
            <a:r>
              <a:rPr lang="zh-CN" altLang="en-US" dirty="0" smtClean="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姓名</a:t>
            </a:r>
            <a:r>
              <a:rPr lang="zh-CN" altLang="en-US" sz="1400" dirty="0">
                <a:solidFill>
                  <a:schemeClr val="tx1"/>
                </a:solidFill>
                <a:latin typeface="微软雅黑" pitchFamily="34" charset="-122"/>
                <a:ea typeface="微软雅黑" pitchFamily="34" charset="-122"/>
              </a:rPr>
              <a:t>、身份证号、年龄、性别、民族、籍贯、指纹，血型</a:t>
            </a:r>
            <a:r>
              <a:rPr lang="zh-CN" altLang="en-US" sz="1400" dirty="0" smtClean="0">
                <a:solidFill>
                  <a:schemeClr val="tx1"/>
                </a:solidFill>
                <a:latin typeface="微软雅黑" pitchFamily="34" charset="-122"/>
                <a:ea typeface="微软雅黑" pitchFamily="34" charset="-122"/>
              </a:rPr>
              <a:t>，驾照、护照、车牌号、医疗</a:t>
            </a:r>
            <a:r>
              <a:rPr lang="zh-CN" altLang="en-US" sz="1400" dirty="0">
                <a:solidFill>
                  <a:schemeClr val="tx1"/>
                </a:solidFill>
                <a:latin typeface="微软雅黑" pitchFamily="34" charset="-122"/>
                <a:ea typeface="微软雅黑" pitchFamily="34" charset="-122"/>
              </a:rPr>
              <a:t>记录、犯罪</a:t>
            </a:r>
            <a:r>
              <a:rPr lang="zh-CN" altLang="en-US" sz="1400" dirty="0" smtClean="0">
                <a:solidFill>
                  <a:schemeClr val="tx1"/>
                </a:solidFill>
                <a:latin typeface="微软雅黑" pitchFamily="34" charset="-122"/>
                <a:ea typeface="微软雅黑" pitchFamily="34" charset="-122"/>
              </a:rPr>
              <a:t>记录（</a:t>
            </a:r>
            <a:r>
              <a:rPr lang="zh-CN" altLang="en-US" sz="1400" b="1" dirty="0" smtClean="0">
                <a:solidFill>
                  <a:srgbClr val="FF0000"/>
                </a:solidFill>
                <a:latin typeface="微软雅黑" pitchFamily="34" charset="-122"/>
                <a:ea typeface="微软雅黑" pitchFamily="34" charset="-122"/>
              </a:rPr>
              <a:t>来源：公安部门、医疗机构</a:t>
            </a:r>
            <a:r>
              <a:rPr lang="zh-CN" altLang="en-US" sz="1400" dirty="0" smtClean="0">
                <a:solidFill>
                  <a:schemeClr val="tx1"/>
                </a:solidFill>
                <a:latin typeface="微软雅黑" pitchFamily="34" charset="-122"/>
                <a:ea typeface="微软雅黑" pitchFamily="34" charset="-122"/>
              </a:rPr>
              <a:t>）；</a:t>
            </a:r>
            <a:endParaRPr lang="en-US" altLang="zh-CN" sz="1400" dirty="0" smtClean="0">
              <a:solidFill>
                <a:schemeClr val="tx1"/>
              </a:solidFill>
              <a:latin typeface="微软雅黑" pitchFamily="34" charset="-122"/>
              <a:ea typeface="微软雅黑" pitchFamily="34" charset="-122"/>
            </a:endParaRPr>
          </a:p>
          <a:p>
            <a:r>
              <a:rPr lang="zh-CN" altLang="en-US" b="1" dirty="0">
                <a:solidFill>
                  <a:schemeClr val="tx1"/>
                </a:solidFill>
                <a:latin typeface="微软雅黑" pitchFamily="34" charset="-122"/>
                <a:ea typeface="微软雅黑" pitchFamily="34" charset="-122"/>
              </a:rPr>
              <a:t>虚拟身份信息</a:t>
            </a:r>
            <a:r>
              <a:rPr lang="zh-CN" altLang="en-US" b="1" dirty="0" smtClean="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网络账号、电子邮箱账号、</a:t>
            </a:r>
            <a:r>
              <a:rPr lang="en-US" altLang="zh-CN" sz="1400" dirty="0">
                <a:solidFill>
                  <a:schemeClr val="tx1"/>
                </a:solidFill>
                <a:latin typeface="微软雅黑" pitchFamily="34" charset="-122"/>
                <a:ea typeface="微软雅黑" pitchFamily="34" charset="-122"/>
              </a:rPr>
              <a:t>IP</a:t>
            </a:r>
            <a:r>
              <a:rPr lang="zh-CN" altLang="en-US" sz="1400" dirty="0">
                <a:solidFill>
                  <a:schemeClr val="tx1"/>
                </a:solidFill>
                <a:latin typeface="微软雅黑" pitchFamily="34" charset="-122"/>
                <a:ea typeface="微软雅黑" pitchFamily="34" charset="-122"/>
              </a:rPr>
              <a:t>地址、</a:t>
            </a:r>
            <a:r>
              <a:rPr lang="zh-CN" altLang="en-US" sz="1400" dirty="0" smtClean="0">
                <a:solidFill>
                  <a:schemeClr val="tx1"/>
                </a:solidFill>
                <a:latin typeface="微软雅黑" pitchFamily="34" charset="-122"/>
                <a:ea typeface="微软雅黑" pitchFamily="34" charset="-122"/>
              </a:rPr>
              <a:t>银行账号、固话、手机号码</a:t>
            </a:r>
            <a:endParaRPr lang="en-US" altLang="zh-CN" sz="1400" dirty="0" smtClean="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体貌信息</a:t>
            </a:r>
            <a:r>
              <a:rPr lang="zh-CN" altLang="en-US" dirty="0" smtClean="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身高体重、五官</a:t>
            </a:r>
            <a:r>
              <a:rPr lang="zh-CN" altLang="en-US" sz="1400" dirty="0">
                <a:solidFill>
                  <a:schemeClr val="tx1"/>
                </a:solidFill>
                <a:latin typeface="微软雅黑" pitchFamily="34" charset="-122"/>
                <a:ea typeface="微软雅黑" pitchFamily="34" charset="-122"/>
              </a:rPr>
              <a:t>特征、行为习惯、肤色</a:t>
            </a:r>
            <a:r>
              <a:rPr lang="zh-CN" altLang="en-US" sz="1400" dirty="0" smtClean="0">
                <a:solidFill>
                  <a:schemeClr val="tx1"/>
                </a:solidFill>
                <a:latin typeface="微软雅黑" pitchFamily="34" charset="-122"/>
                <a:ea typeface="微软雅黑" pitchFamily="34" charset="-122"/>
              </a:rPr>
              <a:t>、肢体缺陷（</a:t>
            </a:r>
            <a:r>
              <a:rPr lang="zh-CN" altLang="en-US" sz="1400" b="1" dirty="0" smtClean="0">
                <a:solidFill>
                  <a:srgbClr val="FF0000"/>
                </a:solidFill>
                <a:latin typeface="微软雅黑" pitchFamily="34" charset="-122"/>
                <a:ea typeface="微软雅黑" pitchFamily="34" charset="-122"/>
              </a:rPr>
              <a:t>来源：公安部门</a:t>
            </a:r>
            <a:r>
              <a:rPr lang="zh-CN" altLang="en-US" sz="1400" dirty="0" smtClean="0">
                <a:solidFill>
                  <a:schemeClr val="tx1"/>
                </a:solidFill>
                <a:latin typeface="微软雅黑" pitchFamily="34" charset="-122"/>
                <a:ea typeface="微软雅黑" pitchFamily="34" charset="-122"/>
              </a:rPr>
              <a:t>）</a:t>
            </a:r>
            <a:endParaRPr lang="en-US" altLang="zh-CN" sz="1400" dirty="0" smtClean="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家庭</a:t>
            </a:r>
            <a:r>
              <a:rPr lang="zh-CN" altLang="en-US" b="1" dirty="0">
                <a:solidFill>
                  <a:schemeClr val="tx1"/>
                </a:solidFill>
                <a:latin typeface="微软雅黑" pitchFamily="34" charset="-122"/>
                <a:ea typeface="微软雅黑" pitchFamily="34" charset="-122"/>
              </a:rPr>
              <a:t>信息</a:t>
            </a:r>
            <a:r>
              <a:rPr lang="zh-CN" altLang="en-US"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家庭</a:t>
            </a:r>
            <a:r>
              <a:rPr lang="zh-CN" altLang="en-US" sz="1400" dirty="0" smtClean="0">
                <a:solidFill>
                  <a:schemeClr val="tx1"/>
                </a:solidFill>
                <a:latin typeface="微软雅黑" pitchFamily="34" charset="-122"/>
                <a:ea typeface="微软雅黑" pitchFamily="34" charset="-122"/>
              </a:rPr>
              <a:t>成员、家庭住址</a:t>
            </a:r>
            <a:r>
              <a:rPr lang="zh-CN" altLang="en-US" sz="1400" dirty="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房产登记、婚姻状况、血缘亲属，家庭经济状况（</a:t>
            </a:r>
            <a:r>
              <a:rPr lang="zh-CN" altLang="en-US" sz="1400" b="1" dirty="0">
                <a:solidFill>
                  <a:srgbClr val="FF0000"/>
                </a:solidFill>
                <a:latin typeface="微软雅黑" pitchFamily="34" charset="-122"/>
                <a:ea typeface="微软雅黑" pitchFamily="34" charset="-122"/>
              </a:rPr>
              <a:t>来源</a:t>
            </a:r>
            <a:r>
              <a:rPr lang="zh-CN" altLang="en-US" sz="1400" b="1" dirty="0" smtClean="0">
                <a:solidFill>
                  <a:srgbClr val="FF0000"/>
                </a:solidFill>
                <a:latin typeface="微软雅黑" pitchFamily="34" charset="-122"/>
                <a:ea typeface="微软雅黑" pitchFamily="34" charset="-122"/>
              </a:rPr>
              <a:t>：公安部门、民政部门，房管部门</a:t>
            </a:r>
            <a:r>
              <a:rPr lang="zh-CN" altLang="en-US" sz="1400" dirty="0" smtClean="0">
                <a:solidFill>
                  <a:schemeClr val="tx1"/>
                </a:solidFill>
                <a:latin typeface="微软雅黑" pitchFamily="34" charset="-122"/>
                <a:ea typeface="微软雅黑" pitchFamily="34" charset="-122"/>
              </a:rPr>
              <a:t>）；</a:t>
            </a:r>
            <a:endParaRPr lang="en-US" altLang="zh-CN" sz="1400" dirty="0">
              <a:solidFill>
                <a:schemeClr val="tx1"/>
              </a:solidFill>
              <a:latin typeface="微软雅黑" pitchFamily="34" charset="-122"/>
              <a:ea typeface="微软雅黑" pitchFamily="34" charset="-122"/>
            </a:endParaRPr>
          </a:p>
          <a:p>
            <a:r>
              <a:rPr lang="zh-CN" altLang="en-US" b="1" dirty="0" smtClean="0">
                <a:solidFill>
                  <a:schemeClr val="tx1"/>
                </a:solidFill>
                <a:latin typeface="微软雅黑" pitchFamily="34" charset="-122"/>
                <a:ea typeface="微软雅黑" pitchFamily="34" charset="-122"/>
              </a:rPr>
              <a:t>教育信息</a:t>
            </a:r>
            <a:r>
              <a:rPr lang="zh-CN" altLang="en-US" dirty="0" smtClean="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学籍信息、学位学历、</a:t>
            </a:r>
            <a:r>
              <a:rPr lang="zh-CN" altLang="en-US" sz="1400" dirty="0">
                <a:solidFill>
                  <a:schemeClr val="tx1"/>
                </a:solidFill>
                <a:latin typeface="微软雅黑" pitchFamily="34" charset="-122"/>
                <a:ea typeface="微软雅黑" pitchFamily="34" charset="-122"/>
              </a:rPr>
              <a:t>教师</a:t>
            </a:r>
            <a:r>
              <a:rPr lang="zh-CN" altLang="en-US" sz="1400" dirty="0" smtClean="0">
                <a:solidFill>
                  <a:schemeClr val="tx1"/>
                </a:solidFill>
                <a:latin typeface="微软雅黑" pitchFamily="34" charset="-122"/>
                <a:ea typeface="微软雅黑" pitchFamily="34" charset="-122"/>
              </a:rPr>
              <a:t>信息、同学信息、</a:t>
            </a:r>
            <a:r>
              <a:rPr lang="zh-CN" altLang="en-US" sz="1400" dirty="0">
                <a:solidFill>
                  <a:schemeClr val="tx1"/>
                </a:solidFill>
                <a:latin typeface="微软雅黑" pitchFamily="34" charset="-122"/>
                <a:ea typeface="微软雅黑" pitchFamily="34" charset="-122"/>
              </a:rPr>
              <a:t>奖惩</a:t>
            </a:r>
            <a:r>
              <a:rPr lang="zh-CN" altLang="en-US" sz="1400" dirty="0" smtClean="0">
                <a:solidFill>
                  <a:schemeClr val="tx1"/>
                </a:solidFill>
                <a:latin typeface="微软雅黑" pitchFamily="34" charset="-122"/>
                <a:ea typeface="微软雅黑" pitchFamily="34" charset="-122"/>
              </a:rPr>
              <a:t>记录、语言技能</a:t>
            </a:r>
            <a:endParaRPr lang="en-US" altLang="zh-CN" sz="1400" dirty="0" smtClean="0">
              <a:solidFill>
                <a:schemeClr val="tx1"/>
              </a:solidFill>
              <a:latin typeface="微软雅黑" pitchFamily="34" charset="-122"/>
              <a:ea typeface="微软雅黑" pitchFamily="34" charset="-122"/>
            </a:endParaRPr>
          </a:p>
          <a:p>
            <a:r>
              <a:rPr lang="zh-CN" altLang="en-US" sz="1400" dirty="0" smtClean="0">
                <a:solidFill>
                  <a:schemeClr val="tx1"/>
                </a:solidFill>
                <a:latin typeface="微软雅黑" pitchFamily="34" charset="-122"/>
                <a:ea typeface="微软雅黑" pitchFamily="34" charset="-122"/>
              </a:rPr>
              <a:t>（</a:t>
            </a:r>
            <a:r>
              <a:rPr lang="zh-CN" altLang="en-US" sz="1400" b="1" dirty="0">
                <a:solidFill>
                  <a:srgbClr val="FF0000"/>
                </a:solidFill>
                <a:latin typeface="微软雅黑" pitchFamily="34" charset="-122"/>
                <a:ea typeface="微软雅黑" pitchFamily="34" charset="-122"/>
              </a:rPr>
              <a:t>来源：</a:t>
            </a:r>
            <a:r>
              <a:rPr lang="zh-CN" altLang="en-US" sz="1400" b="1" dirty="0" smtClean="0">
                <a:solidFill>
                  <a:srgbClr val="FF0000"/>
                </a:solidFill>
                <a:latin typeface="微软雅黑" pitchFamily="34" charset="-122"/>
                <a:ea typeface="微软雅黑" pitchFamily="34" charset="-122"/>
              </a:rPr>
              <a:t>教育部门</a:t>
            </a:r>
            <a:r>
              <a:rPr lang="zh-CN" altLang="en-US" sz="1400" dirty="0" smtClean="0">
                <a:solidFill>
                  <a:schemeClr val="tx1"/>
                </a:solidFill>
                <a:latin typeface="微软雅黑" pitchFamily="34" charset="-122"/>
                <a:ea typeface="微软雅黑" pitchFamily="34" charset="-122"/>
              </a:rPr>
              <a:t>）。</a:t>
            </a:r>
            <a:endParaRPr lang="en-US" altLang="zh-CN" sz="1400" dirty="0" smtClean="0">
              <a:solidFill>
                <a:schemeClr val="tx1"/>
              </a:solidFill>
              <a:latin typeface="微软雅黑" pitchFamily="34" charset="-122"/>
              <a:ea typeface="微软雅黑" pitchFamily="34" charset="-122"/>
            </a:endParaRPr>
          </a:p>
          <a:p>
            <a:endParaRPr lang="zh-CN" altLang="en-US" sz="1400" dirty="0">
              <a:solidFill>
                <a:schemeClr val="tx1"/>
              </a:solidFill>
              <a:latin typeface="微软雅黑" pitchFamily="34" charset="-122"/>
              <a:ea typeface="微软雅黑" pitchFamily="34" charset="-122"/>
            </a:endParaRPr>
          </a:p>
        </p:txBody>
      </p:sp>
      <p:sp>
        <p:nvSpPr>
          <p:cNvPr id="26" name="矩形 25"/>
          <p:cNvSpPr/>
          <p:nvPr/>
        </p:nvSpPr>
        <p:spPr>
          <a:xfrm>
            <a:off x="310648" y="1648832"/>
            <a:ext cx="3408294" cy="4948520"/>
          </a:xfrm>
          <a:prstGeom prst="rect">
            <a:avLst/>
          </a:prstGeom>
          <a:solidFill>
            <a:srgbClr val="FFFFCC"/>
          </a:solidFill>
          <a:ln>
            <a:solidFill>
              <a:srgbClr val="FFFF99"/>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ts val="2000"/>
              </a:lnSpc>
            </a:pPr>
            <a:r>
              <a:rPr lang="zh-CN" altLang="en-US" b="1" dirty="0">
                <a:solidFill>
                  <a:schemeClr val="tx1"/>
                </a:solidFill>
                <a:latin typeface="微软雅黑" pitchFamily="34" charset="-122"/>
                <a:ea typeface="微软雅黑" pitchFamily="34" charset="-122"/>
              </a:rPr>
              <a:t>职业信息：</a:t>
            </a:r>
            <a:r>
              <a:rPr lang="zh-CN" altLang="en-US" sz="1400" dirty="0">
                <a:solidFill>
                  <a:schemeClr val="tx1"/>
                </a:solidFill>
                <a:latin typeface="微软雅黑" pitchFamily="34" charset="-122"/>
                <a:ea typeface="微软雅黑" pitchFamily="34" charset="-122"/>
              </a:rPr>
              <a:t>工作地址、从事行业、单位性质、工资收入、职务职称、领导</a:t>
            </a:r>
            <a:r>
              <a:rPr lang="zh-CN" altLang="en-US" sz="1400" dirty="0" smtClean="0">
                <a:solidFill>
                  <a:schemeClr val="tx1"/>
                </a:solidFill>
                <a:latin typeface="微软雅黑" pitchFamily="34" charset="-122"/>
                <a:ea typeface="微软雅黑" pitchFamily="34" charset="-122"/>
              </a:rPr>
              <a:t>同事、营业执照（</a:t>
            </a:r>
            <a:r>
              <a:rPr lang="zh-CN" altLang="en-US" sz="1400" b="1" dirty="0">
                <a:solidFill>
                  <a:srgbClr val="FF0000"/>
                </a:solidFill>
                <a:latin typeface="微软雅黑" pitchFamily="34" charset="-122"/>
                <a:ea typeface="微软雅黑" pitchFamily="34" charset="-122"/>
              </a:rPr>
              <a:t>来源：各企事业单位</a:t>
            </a:r>
            <a:r>
              <a:rPr lang="zh-CN" altLang="en-US" sz="1400" dirty="0">
                <a:solidFill>
                  <a:schemeClr val="tx1"/>
                </a:solidFill>
                <a:latin typeface="微软雅黑" pitchFamily="34" charset="-122"/>
                <a:ea typeface="微软雅黑" pitchFamily="34" charset="-122"/>
              </a:rPr>
              <a:t>）；</a:t>
            </a:r>
            <a:endParaRPr lang="en-US" altLang="zh-CN" sz="1400" dirty="0">
              <a:solidFill>
                <a:schemeClr val="tx1"/>
              </a:solidFill>
              <a:latin typeface="微软雅黑" pitchFamily="34" charset="-122"/>
              <a:ea typeface="微软雅黑" pitchFamily="34" charset="-122"/>
            </a:endParaRPr>
          </a:p>
          <a:p>
            <a:pPr>
              <a:lnSpc>
                <a:spcPts val="2000"/>
              </a:lnSpc>
            </a:pPr>
            <a:r>
              <a:rPr lang="zh-CN" altLang="en-US" b="1" dirty="0" smtClean="0">
                <a:solidFill>
                  <a:schemeClr val="tx1"/>
                </a:solidFill>
                <a:latin typeface="微软雅黑" pitchFamily="34" charset="-122"/>
                <a:ea typeface="微软雅黑" pitchFamily="34" charset="-122"/>
              </a:rPr>
              <a:t>交通出行信息</a:t>
            </a:r>
            <a:r>
              <a:rPr lang="zh-CN" altLang="en-US"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购票信息、车辆</a:t>
            </a:r>
            <a:r>
              <a:rPr lang="zh-CN" altLang="en-US" sz="1400" dirty="0" smtClean="0">
                <a:solidFill>
                  <a:schemeClr val="tx1"/>
                </a:solidFill>
                <a:latin typeface="微软雅黑" pitchFamily="34" charset="-122"/>
                <a:ea typeface="微软雅黑" pitchFamily="34" charset="-122"/>
              </a:rPr>
              <a:t>购买、车辆租借、</a:t>
            </a:r>
            <a:r>
              <a:rPr lang="zh-CN" altLang="en-US" sz="1400" dirty="0">
                <a:solidFill>
                  <a:schemeClr val="tx1"/>
                </a:solidFill>
                <a:latin typeface="微软雅黑" pitchFamily="34" charset="-122"/>
                <a:ea typeface="微软雅黑" pitchFamily="34" charset="-122"/>
              </a:rPr>
              <a:t>出入境记录</a:t>
            </a:r>
            <a:r>
              <a:rPr lang="zh-CN" altLang="en-US" sz="1400" dirty="0" smtClean="0">
                <a:solidFill>
                  <a:schemeClr val="tx1"/>
                </a:solidFill>
                <a:latin typeface="微软雅黑" pitchFamily="34" charset="-122"/>
                <a:ea typeface="微软雅黑" pitchFamily="34" charset="-122"/>
              </a:rPr>
              <a:t>、收费站记录、加油站记录、交通道路采集信息、公共场所监控信息、出租车、酒店记录、饭店</a:t>
            </a:r>
            <a:endParaRPr lang="en-US" altLang="zh-CN" sz="1400" dirty="0" smtClean="0">
              <a:solidFill>
                <a:schemeClr val="tx1"/>
              </a:solidFill>
              <a:latin typeface="微软雅黑" pitchFamily="34" charset="-122"/>
              <a:ea typeface="微软雅黑" pitchFamily="34" charset="-122"/>
            </a:endParaRPr>
          </a:p>
          <a:p>
            <a:pPr>
              <a:lnSpc>
                <a:spcPts val="2000"/>
              </a:lnSpc>
            </a:pPr>
            <a:r>
              <a:rPr lang="zh-CN" altLang="en-US" sz="1400" dirty="0" smtClean="0">
                <a:solidFill>
                  <a:schemeClr val="tx1"/>
                </a:solidFill>
                <a:latin typeface="微软雅黑" pitchFamily="34" charset="-122"/>
                <a:ea typeface="微软雅黑" pitchFamily="34" charset="-122"/>
              </a:rPr>
              <a:t>（</a:t>
            </a:r>
            <a:r>
              <a:rPr lang="zh-CN" altLang="en-US" sz="1400" b="1" dirty="0">
                <a:solidFill>
                  <a:srgbClr val="FF0000"/>
                </a:solidFill>
                <a:latin typeface="微软雅黑" pitchFamily="34" charset="-122"/>
                <a:ea typeface="微软雅黑" pitchFamily="34" charset="-122"/>
              </a:rPr>
              <a:t>来源</a:t>
            </a:r>
            <a:r>
              <a:rPr lang="zh-CN" altLang="en-US" sz="1400" b="1" dirty="0" smtClean="0">
                <a:solidFill>
                  <a:srgbClr val="FF0000"/>
                </a:solidFill>
                <a:latin typeface="微软雅黑" pitchFamily="34" charset="-122"/>
                <a:ea typeface="微软雅黑" pitchFamily="34" charset="-122"/>
              </a:rPr>
              <a:t>：交管部门，公安部门</a:t>
            </a:r>
            <a:r>
              <a:rPr lang="zh-CN" altLang="en-US" sz="1400" dirty="0" smtClean="0">
                <a:solidFill>
                  <a:schemeClr val="tx1"/>
                </a:solidFill>
                <a:latin typeface="微软雅黑" pitchFamily="34" charset="-122"/>
                <a:ea typeface="微软雅黑" pitchFamily="34" charset="-122"/>
              </a:rPr>
              <a:t>）；</a:t>
            </a:r>
            <a:endParaRPr lang="en-US" altLang="zh-CN" sz="1400" dirty="0" smtClean="0">
              <a:solidFill>
                <a:schemeClr val="tx1"/>
              </a:solidFill>
              <a:latin typeface="微软雅黑" pitchFamily="34" charset="-122"/>
              <a:ea typeface="微软雅黑" pitchFamily="34" charset="-122"/>
            </a:endParaRPr>
          </a:p>
          <a:p>
            <a:pPr>
              <a:lnSpc>
                <a:spcPts val="2000"/>
              </a:lnSpc>
            </a:pPr>
            <a:r>
              <a:rPr lang="zh-CN" altLang="en-US" b="1" dirty="0" smtClean="0">
                <a:solidFill>
                  <a:schemeClr val="tx1"/>
                </a:solidFill>
                <a:latin typeface="微软雅黑" pitchFamily="34" charset="-122"/>
                <a:ea typeface="微软雅黑" pitchFamily="34" charset="-122"/>
              </a:rPr>
              <a:t>金融交易信息</a:t>
            </a:r>
            <a:r>
              <a:rPr lang="zh-CN" altLang="en-US" sz="1400" dirty="0" smtClean="0">
                <a:solidFill>
                  <a:schemeClr val="tx1"/>
                </a:solidFill>
                <a:latin typeface="微软雅黑" pitchFamily="34" charset="-122"/>
                <a:ea typeface="微软雅黑" pitchFamily="34" charset="-122"/>
              </a:rPr>
              <a:t>：转账汇款、</a:t>
            </a:r>
            <a:r>
              <a:rPr lang="zh-CN" altLang="en-US" sz="1400" dirty="0">
                <a:solidFill>
                  <a:schemeClr val="tx1"/>
                </a:solidFill>
                <a:latin typeface="微软雅黑" pitchFamily="34" charset="-122"/>
                <a:ea typeface="微软雅黑" pitchFamily="34" charset="-122"/>
              </a:rPr>
              <a:t>存</a:t>
            </a:r>
            <a:r>
              <a:rPr lang="zh-CN" altLang="en-US" sz="1400" dirty="0" smtClean="0">
                <a:solidFill>
                  <a:schemeClr val="tx1"/>
                </a:solidFill>
                <a:latin typeface="微软雅黑" pitchFamily="34" charset="-122"/>
                <a:ea typeface="微软雅黑" pitchFamily="34" charset="-122"/>
              </a:rPr>
              <a:t>取款、</a:t>
            </a:r>
            <a:r>
              <a:rPr lang="en-US" altLang="zh-CN" sz="1400" dirty="0" smtClean="0">
                <a:solidFill>
                  <a:schemeClr val="tx1"/>
                </a:solidFill>
                <a:latin typeface="微软雅黑" pitchFamily="34" charset="-122"/>
                <a:ea typeface="微软雅黑" pitchFamily="34" charset="-122"/>
              </a:rPr>
              <a:t>ATM</a:t>
            </a:r>
            <a:r>
              <a:rPr lang="zh-CN" altLang="en-US" sz="1400" dirty="0">
                <a:solidFill>
                  <a:schemeClr val="tx1"/>
                </a:solidFill>
                <a:latin typeface="微软雅黑" pitchFamily="34" charset="-122"/>
                <a:ea typeface="微软雅黑" pitchFamily="34" charset="-122"/>
              </a:rPr>
              <a:t>记录</a:t>
            </a:r>
            <a:r>
              <a:rPr lang="zh-CN" altLang="en-US" sz="1400"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证券基金、股票、保险</a:t>
            </a:r>
            <a:r>
              <a:rPr lang="zh-CN" altLang="en-US" sz="1400" dirty="0" smtClean="0">
                <a:solidFill>
                  <a:schemeClr val="tx1"/>
                </a:solidFill>
                <a:latin typeface="微软雅黑" pitchFamily="34" charset="-122"/>
                <a:ea typeface="微软雅黑" pitchFamily="34" charset="-122"/>
              </a:rPr>
              <a:t>理财、商店购物、</a:t>
            </a:r>
            <a:r>
              <a:rPr lang="zh-CN" altLang="en-US" sz="1400" dirty="0">
                <a:solidFill>
                  <a:schemeClr val="tx1"/>
                </a:solidFill>
                <a:latin typeface="微软雅黑" pitchFamily="34" charset="-122"/>
                <a:ea typeface="微软雅黑" pitchFamily="34" charset="-122"/>
              </a:rPr>
              <a:t>刷</a:t>
            </a:r>
            <a:r>
              <a:rPr lang="zh-CN" altLang="en-US" sz="1400" dirty="0" smtClean="0">
                <a:solidFill>
                  <a:schemeClr val="tx1"/>
                </a:solidFill>
                <a:latin typeface="微软雅黑" pitchFamily="34" charset="-122"/>
                <a:ea typeface="微软雅黑" pitchFamily="34" charset="-122"/>
              </a:rPr>
              <a:t>卡</a:t>
            </a:r>
            <a:r>
              <a:rPr lang="zh-CN" altLang="en-US" sz="1400" dirty="0">
                <a:solidFill>
                  <a:schemeClr val="tx1"/>
                </a:solidFill>
                <a:latin typeface="微软雅黑" pitchFamily="34" charset="-122"/>
                <a:ea typeface="微软雅黑" pitchFamily="34" charset="-122"/>
              </a:rPr>
              <a:t>记录</a:t>
            </a:r>
            <a:r>
              <a:rPr lang="zh-CN" altLang="en-US" sz="1400" dirty="0" smtClean="0">
                <a:solidFill>
                  <a:schemeClr val="tx1"/>
                </a:solidFill>
                <a:latin typeface="微软雅黑" pitchFamily="34" charset="-122"/>
                <a:ea typeface="微软雅黑" pitchFamily="34" charset="-122"/>
              </a:rPr>
              <a:t>、购买地点、网上购物、</a:t>
            </a:r>
            <a:r>
              <a:rPr lang="zh-CN" altLang="en-US" sz="1400" dirty="0">
                <a:solidFill>
                  <a:schemeClr val="tx1"/>
                </a:solidFill>
                <a:latin typeface="微软雅黑" pitchFamily="34" charset="-122"/>
                <a:ea typeface="微软雅黑" pitchFamily="34" charset="-122"/>
              </a:rPr>
              <a:t>网上银行、</a:t>
            </a:r>
            <a:r>
              <a:rPr lang="zh-CN" altLang="en-US" sz="1400" dirty="0" smtClean="0">
                <a:solidFill>
                  <a:schemeClr val="tx1"/>
                </a:solidFill>
                <a:latin typeface="微软雅黑" pitchFamily="34" charset="-122"/>
                <a:ea typeface="微软雅黑" pitchFamily="34" charset="-122"/>
              </a:rPr>
              <a:t>快递信息（</a:t>
            </a:r>
            <a:r>
              <a:rPr lang="zh-CN" altLang="en-US" sz="1400" b="1" dirty="0" smtClean="0">
                <a:solidFill>
                  <a:srgbClr val="FF0000"/>
                </a:solidFill>
                <a:latin typeface="微软雅黑" pitchFamily="34" charset="-122"/>
                <a:ea typeface="微软雅黑" pitchFamily="34" charset="-122"/>
              </a:rPr>
              <a:t>来源：银行、证券公司</a:t>
            </a:r>
            <a:r>
              <a:rPr lang="zh-CN" altLang="en-US" sz="1400" b="1" dirty="0">
                <a:solidFill>
                  <a:srgbClr val="FF0000"/>
                </a:solidFill>
                <a:latin typeface="微软雅黑" pitchFamily="34" charset="-122"/>
                <a:ea typeface="微软雅黑" pitchFamily="34" charset="-122"/>
              </a:rPr>
              <a:t>、</a:t>
            </a:r>
            <a:r>
              <a:rPr lang="zh-CN" altLang="en-US" sz="1400" b="1" dirty="0" smtClean="0">
                <a:solidFill>
                  <a:srgbClr val="FF0000"/>
                </a:solidFill>
                <a:latin typeface="微软雅黑" pitchFamily="34" charset="-122"/>
                <a:ea typeface="微软雅黑" pitchFamily="34" charset="-122"/>
              </a:rPr>
              <a:t>保险公司、快递公司</a:t>
            </a:r>
            <a:r>
              <a:rPr lang="zh-CN" altLang="en-US" sz="1400" dirty="0" smtClean="0">
                <a:solidFill>
                  <a:schemeClr val="tx1"/>
                </a:solidFill>
                <a:latin typeface="微软雅黑" pitchFamily="34" charset="-122"/>
                <a:ea typeface="微软雅黑" pitchFamily="34" charset="-122"/>
              </a:rPr>
              <a:t>）；</a:t>
            </a:r>
            <a:endParaRPr lang="en-US" altLang="zh-CN" sz="1400" dirty="0" smtClean="0">
              <a:solidFill>
                <a:schemeClr val="tx1"/>
              </a:solidFill>
              <a:latin typeface="微软雅黑" pitchFamily="34" charset="-122"/>
              <a:ea typeface="微软雅黑" pitchFamily="34" charset="-122"/>
            </a:endParaRPr>
          </a:p>
          <a:p>
            <a:pPr>
              <a:lnSpc>
                <a:spcPts val="2000"/>
              </a:lnSpc>
            </a:pPr>
            <a:r>
              <a:rPr lang="zh-CN" altLang="en-US" b="1" dirty="0">
                <a:solidFill>
                  <a:schemeClr val="tx1"/>
                </a:solidFill>
                <a:latin typeface="微软雅黑" pitchFamily="34" charset="-122"/>
                <a:ea typeface="微软雅黑" pitchFamily="34" charset="-122"/>
              </a:rPr>
              <a:t>互联网信息：</a:t>
            </a:r>
            <a:r>
              <a:rPr lang="zh-CN" altLang="en-US" sz="1400" dirty="0" smtClean="0">
                <a:solidFill>
                  <a:schemeClr val="tx1"/>
                </a:solidFill>
                <a:latin typeface="微软雅黑" pitchFamily="34" charset="-122"/>
                <a:ea typeface="微软雅黑" pitchFamily="34" charset="-122"/>
              </a:rPr>
              <a:t>浏览行为、搜索</a:t>
            </a:r>
            <a:r>
              <a:rPr lang="zh-CN" altLang="en-US" sz="1400" dirty="0">
                <a:solidFill>
                  <a:schemeClr val="tx1"/>
                </a:solidFill>
                <a:latin typeface="微软雅黑" pitchFamily="34" charset="-122"/>
                <a:ea typeface="微软雅黑" pitchFamily="34" charset="-122"/>
              </a:rPr>
              <a:t>行为</a:t>
            </a:r>
            <a:r>
              <a:rPr lang="zh-CN" altLang="en-US" sz="1400"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发表内容、</a:t>
            </a:r>
            <a:r>
              <a:rPr lang="zh-CN" altLang="en-US" sz="1400" dirty="0" smtClean="0">
                <a:solidFill>
                  <a:schemeClr val="tx1"/>
                </a:solidFill>
                <a:latin typeface="微软雅黑" pitchFamily="34" charset="-122"/>
                <a:ea typeface="微软雅黑" pitchFamily="34" charset="-122"/>
              </a:rPr>
              <a:t>下载</a:t>
            </a:r>
            <a:r>
              <a:rPr lang="zh-CN" altLang="en-US" sz="1400" dirty="0">
                <a:solidFill>
                  <a:schemeClr val="tx1"/>
                </a:solidFill>
                <a:latin typeface="微软雅黑" pitchFamily="34" charset="-122"/>
                <a:ea typeface="微软雅黑" pitchFamily="34" charset="-122"/>
              </a:rPr>
              <a:t>行为</a:t>
            </a:r>
            <a:r>
              <a:rPr lang="zh-CN" altLang="en-US" sz="1400" dirty="0" smtClean="0">
                <a:solidFill>
                  <a:schemeClr val="tx1"/>
                </a:solidFill>
                <a:latin typeface="微软雅黑" pitchFamily="34" charset="-122"/>
                <a:ea typeface="微软雅黑" pitchFamily="34" charset="-122"/>
              </a:rPr>
              <a:t>、</a:t>
            </a:r>
            <a:r>
              <a:rPr lang="en-US" altLang="zh-CN" sz="1400" dirty="0" smtClean="0">
                <a:solidFill>
                  <a:schemeClr val="tx1"/>
                </a:solidFill>
                <a:latin typeface="微软雅黑" pitchFamily="34" charset="-122"/>
                <a:ea typeface="微软雅黑" pitchFamily="34" charset="-122"/>
              </a:rPr>
              <a:t>Email</a:t>
            </a:r>
            <a:r>
              <a:rPr lang="zh-CN" altLang="en-US" sz="1400" dirty="0" smtClean="0">
                <a:solidFill>
                  <a:schemeClr val="tx1"/>
                </a:solidFill>
                <a:latin typeface="微软雅黑" pitchFamily="34" charset="-122"/>
                <a:ea typeface="微软雅黑" pitchFamily="34" charset="-122"/>
              </a:rPr>
              <a:t>通信、</a:t>
            </a:r>
            <a:r>
              <a:rPr lang="zh-CN" altLang="en-US" sz="1400" dirty="0">
                <a:solidFill>
                  <a:schemeClr val="tx1"/>
                </a:solidFill>
                <a:latin typeface="微软雅黑" pitchFamily="34" charset="-122"/>
                <a:ea typeface="微软雅黑" pitchFamily="34" charset="-122"/>
              </a:rPr>
              <a:t>即时</a:t>
            </a:r>
            <a:r>
              <a:rPr lang="zh-CN" altLang="en-US" sz="1400" dirty="0" smtClean="0">
                <a:solidFill>
                  <a:schemeClr val="tx1"/>
                </a:solidFill>
                <a:latin typeface="微软雅黑" pitchFamily="34" charset="-122"/>
                <a:ea typeface="微软雅黑" pitchFamily="34" charset="-122"/>
              </a:rPr>
              <a:t>通信（</a:t>
            </a:r>
            <a:r>
              <a:rPr lang="zh-CN" altLang="en-US" sz="1400" b="1" dirty="0">
                <a:solidFill>
                  <a:srgbClr val="FF0000"/>
                </a:solidFill>
                <a:latin typeface="微软雅黑" pitchFamily="34" charset="-122"/>
                <a:ea typeface="微软雅黑" pitchFamily="34" charset="-122"/>
              </a:rPr>
              <a:t>来源：互联网服务提供商</a:t>
            </a:r>
            <a:r>
              <a:rPr lang="zh-CN" altLang="en-US" sz="1400" dirty="0">
                <a:solidFill>
                  <a:schemeClr val="tx1"/>
                </a:solidFill>
                <a:latin typeface="微软雅黑" pitchFamily="34" charset="-122"/>
                <a:ea typeface="微软雅黑" pitchFamily="34" charset="-122"/>
              </a:rPr>
              <a:t>）</a:t>
            </a:r>
          </a:p>
          <a:p>
            <a:pPr>
              <a:lnSpc>
                <a:spcPts val="2000"/>
              </a:lnSpc>
            </a:pPr>
            <a:r>
              <a:rPr lang="zh-CN" altLang="en-US" b="1" dirty="0" smtClean="0">
                <a:solidFill>
                  <a:schemeClr val="tx1"/>
                </a:solidFill>
                <a:latin typeface="微软雅黑" pitchFamily="34" charset="-122"/>
                <a:ea typeface="微软雅黑" pitchFamily="34" charset="-122"/>
              </a:rPr>
              <a:t>社交通信信息</a:t>
            </a:r>
            <a:r>
              <a:rPr lang="zh-CN" altLang="en-US" sz="1400" dirty="0" smtClean="0">
                <a:solidFill>
                  <a:schemeClr val="tx1"/>
                </a:solidFill>
                <a:latin typeface="微软雅黑" pitchFamily="34" charset="-122"/>
                <a:ea typeface="微软雅黑" pitchFamily="34" charset="-122"/>
              </a:rPr>
              <a:t>：社会关系、社交活动场所、电话</a:t>
            </a:r>
            <a:r>
              <a:rPr lang="zh-CN" altLang="en-US" sz="1400" dirty="0">
                <a:solidFill>
                  <a:schemeClr val="tx1"/>
                </a:solidFill>
                <a:latin typeface="微软雅黑" pitchFamily="34" charset="-122"/>
                <a:ea typeface="微软雅黑" pitchFamily="34" charset="-122"/>
              </a:rPr>
              <a:t>记录、短信</a:t>
            </a:r>
            <a:r>
              <a:rPr lang="zh-CN" altLang="en-US" sz="1400" dirty="0" smtClean="0">
                <a:solidFill>
                  <a:schemeClr val="tx1"/>
                </a:solidFill>
                <a:latin typeface="微软雅黑" pitchFamily="34" charset="-122"/>
                <a:ea typeface="微软雅黑" pitchFamily="34" charset="-122"/>
              </a:rPr>
              <a:t>、卫星通信、传真</a:t>
            </a:r>
            <a:r>
              <a:rPr lang="zh-CN" altLang="en-US" sz="1400" dirty="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对讲机</a:t>
            </a:r>
            <a:r>
              <a:rPr lang="zh-CN" altLang="en-US" sz="1400" dirty="0">
                <a:solidFill>
                  <a:schemeClr val="tx1"/>
                </a:solidFill>
                <a:latin typeface="微软雅黑" pitchFamily="34" charset="-122"/>
                <a:ea typeface="微软雅黑" pitchFamily="34" charset="-122"/>
              </a:rPr>
              <a:t>（</a:t>
            </a:r>
            <a:r>
              <a:rPr lang="zh-CN" altLang="en-US" sz="1400" b="1" dirty="0">
                <a:solidFill>
                  <a:srgbClr val="FF0000"/>
                </a:solidFill>
                <a:latin typeface="微软雅黑" pitchFamily="34" charset="-122"/>
                <a:ea typeface="微软雅黑" pitchFamily="34" charset="-122"/>
              </a:rPr>
              <a:t>来源：移动通信运营商</a:t>
            </a:r>
            <a:r>
              <a:rPr lang="zh-CN" altLang="en-US" sz="1400" dirty="0" smtClean="0">
                <a:solidFill>
                  <a:schemeClr val="tx1"/>
                </a:solidFill>
                <a:latin typeface="微软雅黑" pitchFamily="34" charset="-122"/>
                <a:ea typeface="微软雅黑" pitchFamily="34" charset="-122"/>
              </a:rPr>
              <a:t>）</a:t>
            </a:r>
            <a:endParaRPr lang="en-US" altLang="zh-CN" sz="1400" dirty="0" smtClean="0">
              <a:solidFill>
                <a:schemeClr val="tx1"/>
              </a:solidFill>
              <a:latin typeface="微软雅黑" pitchFamily="34" charset="-122"/>
              <a:ea typeface="微软雅黑" pitchFamily="34" charset="-122"/>
            </a:endParaRPr>
          </a:p>
          <a:p>
            <a:pPr>
              <a:lnSpc>
                <a:spcPts val="2000"/>
              </a:lnSpc>
            </a:pPr>
            <a:endParaRPr lang="en-US" altLang="zh-CN" sz="1400" dirty="0" smtClean="0">
              <a:solidFill>
                <a:schemeClr val="tx1"/>
              </a:solidFill>
              <a:latin typeface="微软雅黑" pitchFamily="34" charset="-122"/>
              <a:ea typeface="微软雅黑" pitchFamily="34" charset="-122"/>
            </a:endParaRPr>
          </a:p>
        </p:txBody>
      </p:sp>
      <p:sp>
        <p:nvSpPr>
          <p:cNvPr id="27" name="TextBox 26"/>
          <p:cNvSpPr txBox="1"/>
          <p:nvPr/>
        </p:nvSpPr>
        <p:spPr>
          <a:xfrm flipH="1">
            <a:off x="7823398" y="1648832"/>
            <a:ext cx="3960440" cy="1708160"/>
          </a:xfrm>
          <a:prstGeom prst="rect">
            <a:avLst/>
          </a:prstGeom>
          <a:solidFill>
            <a:schemeClr val="accent2">
              <a:lumMod val="40000"/>
              <a:lumOff val="60000"/>
            </a:schemeClr>
          </a:solidFill>
        </p:spPr>
        <p:txBody>
          <a:bodyPr vert="horz" wrap="square" rtlCol="0">
            <a:spAutoFit/>
          </a:bodyPr>
          <a:lstStyle/>
          <a:p>
            <a:pPr>
              <a:lnSpc>
                <a:spcPts val="2100"/>
              </a:lnSpc>
            </a:pPr>
            <a:r>
              <a:rPr lang="zh-CN" altLang="en-US" b="1" dirty="0">
                <a:latin typeface="微软雅黑" pitchFamily="34" charset="-122"/>
                <a:ea typeface="微软雅黑" pitchFamily="34" charset="-122"/>
              </a:rPr>
              <a:t>观念</a:t>
            </a:r>
            <a:r>
              <a:rPr lang="zh-CN" altLang="en-US" b="1" dirty="0" smtClean="0">
                <a:latin typeface="微软雅黑" pitchFamily="34" charset="-122"/>
                <a:ea typeface="微软雅黑" pitchFamily="34" charset="-122"/>
              </a:rPr>
              <a:t>观点</a:t>
            </a:r>
            <a:r>
              <a:rPr lang="zh-CN" altLang="en-US"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言论倾向</a:t>
            </a:r>
            <a:r>
              <a:rPr lang="zh-CN" altLang="en-US" sz="1400" dirty="0" smtClean="0">
                <a:latin typeface="微软雅黑" pitchFamily="34" charset="-122"/>
                <a:ea typeface="微软雅黑" pitchFamily="34" charset="-122"/>
              </a:rPr>
              <a:t>、内容观点、网络评论、话题</a:t>
            </a:r>
            <a:r>
              <a:rPr lang="zh-CN" altLang="en-US" sz="1400" dirty="0">
                <a:latin typeface="微软雅黑" pitchFamily="34" charset="-122"/>
                <a:ea typeface="微软雅黑" pitchFamily="34" charset="-122"/>
              </a:rPr>
              <a:t>情感</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兴趣</a:t>
            </a:r>
            <a:r>
              <a:rPr lang="zh-CN" altLang="en-US" sz="1400" dirty="0" smtClean="0">
                <a:latin typeface="微软雅黑" pitchFamily="34" charset="-122"/>
                <a:ea typeface="微软雅黑" pitchFamily="34" charset="-122"/>
              </a:rPr>
              <a:t>爱好</a:t>
            </a:r>
            <a:endParaRPr lang="en-US" altLang="zh-CN" sz="1400" dirty="0" smtClean="0">
              <a:latin typeface="微软雅黑" pitchFamily="34" charset="-122"/>
              <a:ea typeface="微软雅黑" pitchFamily="34" charset="-122"/>
            </a:endParaRPr>
          </a:p>
          <a:p>
            <a:pPr>
              <a:lnSpc>
                <a:spcPts val="2100"/>
              </a:lnSpc>
            </a:pPr>
            <a:r>
              <a:rPr lang="zh-CN" altLang="en-US" b="1" dirty="0" smtClean="0">
                <a:latin typeface="微软雅黑" pitchFamily="34" charset="-122"/>
                <a:ea typeface="微软雅黑" pitchFamily="34" charset="-122"/>
              </a:rPr>
              <a:t>价值取向</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爱国主义、民族主义</a:t>
            </a:r>
            <a:r>
              <a:rPr lang="zh-CN" altLang="en-US" sz="1400" dirty="0" smtClean="0">
                <a:latin typeface="微软雅黑" pitchFamily="34" charset="-122"/>
                <a:ea typeface="微软雅黑" pitchFamily="34" charset="-122"/>
              </a:rPr>
              <a:t>、自由主义、民主主义、阶级</a:t>
            </a:r>
            <a:r>
              <a:rPr lang="zh-CN" altLang="en-US" sz="1400" dirty="0">
                <a:latin typeface="微软雅黑" pitchFamily="34" charset="-122"/>
                <a:ea typeface="微软雅黑" pitchFamily="34" charset="-122"/>
              </a:rPr>
              <a:t>意识</a:t>
            </a:r>
            <a:r>
              <a:rPr lang="zh-CN" altLang="en-US" sz="1400" dirty="0" smtClean="0">
                <a:latin typeface="微软雅黑" pitchFamily="34" charset="-122"/>
                <a:ea typeface="微软雅黑" pitchFamily="34" charset="-122"/>
              </a:rPr>
              <a:t>、思想倾向、道德情操</a:t>
            </a:r>
            <a:endParaRPr lang="en-US" altLang="zh-CN" sz="1400" dirty="0" smtClean="0">
              <a:latin typeface="微软雅黑" pitchFamily="34" charset="-122"/>
              <a:ea typeface="微软雅黑" pitchFamily="34" charset="-122"/>
            </a:endParaRPr>
          </a:p>
          <a:p>
            <a:pPr>
              <a:lnSpc>
                <a:spcPts val="2100"/>
              </a:lnSpc>
            </a:pPr>
            <a:r>
              <a:rPr lang="zh-CN" altLang="en-US" b="1" dirty="0" smtClean="0">
                <a:latin typeface="微软雅黑" pitchFamily="34" charset="-122"/>
                <a:ea typeface="微软雅黑" pitchFamily="34" charset="-122"/>
              </a:rPr>
              <a:t>人生理念</a:t>
            </a:r>
            <a:r>
              <a:rPr lang="zh-CN" altLang="en-US" sz="1400" dirty="0" smtClean="0">
                <a:latin typeface="微软雅黑" pitchFamily="34" charset="-122"/>
                <a:ea typeface="微软雅黑" pitchFamily="34" charset="-122"/>
              </a:rPr>
              <a:t>：政治</a:t>
            </a:r>
            <a:r>
              <a:rPr lang="zh-CN" altLang="en-US" sz="1400" dirty="0">
                <a:latin typeface="微软雅黑" pitchFamily="34" charset="-122"/>
                <a:ea typeface="微软雅黑" pitchFamily="34" charset="-122"/>
              </a:rPr>
              <a:t>面貌</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宗教信仰</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家庭观念、团队意识、奉献精神</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仇富心态、公益</a:t>
            </a:r>
            <a:r>
              <a:rPr lang="zh-CN" altLang="en-US" sz="1400" dirty="0" smtClean="0">
                <a:latin typeface="微软雅黑" pitchFamily="34" charset="-122"/>
                <a:ea typeface="微软雅黑" pitchFamily="34" charset="-122"/>
              </a:rPr>
              <a:t>活动</a:t>
            </a:r>
            <a:endParaRPr lang="en-US" altLang="zh-CN" sz="1400" dirty="0">
              <a:latin typeface="微软雅黑" pitchFamily="34" charset="-122"/>
              <a:ea typeface="微软雅黑" pitchFamily="34" charset="-122"/>
            </a:endParaRPr>
          </a:p>
        </p:txBody>
      </p:sp>
      <p:sp>
        <p:nvSpPr>
          <p:cNvPr id="29"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smtClean="0">
                <a:solidFill>
                  <a:schemeClr val="bg1"/>
                </a:solidFill>
                <a:latin typeface="微软雅黑" panose="020B0503020204020204" pitchFamily="34" charset="-122"/>
                <a:ea typeface="微软雅黑" panose="020B0503020204020204" pitchFamily="34" charset="-122"/>
              </a:rPr>
              <a:t>虚实数据</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30" name="标题 1"/>
          <p:cNvSpPr txBox="1">
            <a:spLocks/>
          </p:cNvSpPr>
          <p:nvPr/>
        </p:nvSpPr>
        <p:spPr bwMode="auto">
          <a:xfrm>
            <a:off x="550590" y="716699"/>
            <a:ext cx="11338047" cy="6240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r>
              <a:rPr lang="zh-CN" altLang="en-US" sz="2000" kern="1200" dirty="0">
                <a:solidFill>
                  <a:srgbClr val="FFFF00"/>
                </a:solidFill>
                <a:cs typeface="+mn-cs"/>
              </a:rPr>
              <a:t>三大类数据描述一个人：基本信息，社会活动信息，意识形态信息，共</a:t>
            </a:r>
            <a:r>
              <a:rPr lang="en-US" altLang="zh-CN" sz="2000" kern="1200" dirty="0">
                <a:solidFill>
                  <a:srgbClr val="FFFF00"/>
                </a:solidFill>
                <a:cs typeface="+mn-cs"/>
              </a:rPr>
              <a:t>13</a:t>
            </a:r>
            <a:r>
              <a:rPr lang="zh-CN" altLang="en-US" sz="2000" kern="1200" dirty="0">
                <a:solidFill>
                  <a:srgbClr val="FFFF00"/>
                </a:solidFill>
                <a:cs typeface="+mn-cs"/>
              </a:rPr>
              <a:t>组，</a:t>
            </a:r>
            <a:r>
              <a:rPr lang="en-US" altLang="zh-CN" sz="2000" kern="1200" dirty="0">
                <a:solidFill>
                  <a:srgbClr val="FFFF00"/>
                </a:solidFill>
                <a:cs typeface="+mn-cs"/>
              </a:rPr>
              <a:t>98</a:t>
            </a:r>
            <a:r>
              <a:rPr lang="zh-CN" altLang="en-US" sz="2000" kern="1200" dirty="0">
                <a:solidFill>
                  <a:srgbClr val="FFFF00"/>
                </a:solidFill>
                <a:cs typeface="+mn-cs"/>
              </a:rPr>
              <a:t>项数据。</a:t>
            </a:r>
          </a:p>
        </p:txBody>
      </p:sp>
    </p:spTree>
    <p:extLst>
      <p:ext uri="{BB962C8B-B14F-4D97-AF65-F5344CB8AC3E}">
        <p14:creationId xmlns:p14="http://schemas.microsoft.com/office/powerpoint/2010/main" val="40760102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p:cNvSpPr txBox="1">
            <a:spLocks noGrp="1"/>
          </p:cNvSpPr>
          <p:nvPr/>
        </p:nvSpPr>
        <p:spPr bwMode="auto">
          <a:xfrm>
            <a:off x="9394661" y="6784925"/>
            <a:ext cx="284443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prstClr val="black"/>
                </a:solidFill>
              </a:rPr>
              <a:t>   </a:t>
            </a:r>
          </a:p>
          <a:p>
            <a:pPr eaLnBrk="1" hangingPunct="1"/>
            <a:r>
              <a:rPr lang="en-US" altLang="zh-CN">
                <a:solidFill>
                  <a:prstClr val="black"/>
                </a:solidFill>
              </a:rPr>
              <a:t>   </a:t>
            </a:r>
          </a:p>
        </p:txBody>
      </p:sp>
      <p:cxnSp>
        <p:nvCxnSpPr>
          <p:cNvPr id="3" name="AutoShape 2"/>
          <p:cNvCxnSpPr>
            <a:cxnSpLocks noChangeShapeType="1"/>
          </p:cNvCxnSpPr>
          <p:nvPr/>
        </p:nvCxnSpPr>
        <p:spPr bwMode="auto">
          <a:xfrm flipV="1">
            <a:off x="2494806" y="2401886"/>
            <a:ext cx="1224136" cy="976240"/>
          </a:xfrm>
          <a:prstGeom prst="straightConnector1">
            <a:avLst/>
          </a:prstGeom>
          <a:noFill/>
          <a:ln w="25400" cap="rnd">
            <a:solidFill>
              <a:schemeClr val="tx2"/>
            </a:solidFill>
            <a:prstDash val="sysDot"/>
            <a:round/>
            <a:headEnd/>
            <a:tailEnd/>
          </a:ln>
          <a:extLst>
            <a:ext uri="{909E8E84-426E-40DD-AFC4-6F175D3DCCD1}">
              <a14:hiddenFill xmlns:a14="http://schemas.microsoft.com/office/drawing/2010/main">
                <a:noFill/>
              </a14:hiddenFill>
            </a:ext>
          </a:extLst>
        </p:spPr>
      </p:cxnSp>
      <p:cxnSp>
        <p:nvCxnSpPr>
          <p:cNvPr id="4" name="AutoShape 3"/>
          <p:cNvCxnSpPr>
            <a:cxnSpLocks noChangeShapeType="1"/>
          </p:cNvCxnSpPr>
          <p:nvPr/>
        </p:nvCxnSpPr>
        <p:spPr bwMode="auto">
          <a:xfrm flipV="1">
            <a:off x="2710830" y="2919511"/>
            <a:ext cx="1008112" cy="568834"/>
          </a:xfrm>
          <a:prstGeom prst="straightConnector1">
            <a:avLst/>
          </a:prstGeom>
          <a:noFill/>
          <a:ln w="25400" cap="rnd">
            <a:solidFill>
              <a:schemeClr val="tx2"/>
            </a:solidFill>
            <a:prstDash val="sysDot"/>
            <a:round/>
            <a:headEnd/>
            <a:tailEnd/>
          </a:ln>
          <a:extLst>
            <a:ext uri="{909E8E84-426E-40DD-AFC4-6F175D3DCCD1}">
              <a14:hiddenFill xmlns:a14="http://schemas.microsoft.com/office/drawing/2010/main">
                <a:noFill/>
              </a14:hiddenFill>
            </a:ext>
          </a:extLst>
        </p:spPr>
      </p:cxnSp>
      <p:cxnSp>
        <p:nvCxnSpPr>
          <p:cNvPr id="5" name="AutoShape 4"/>
          <p:cNvCxnSpPr>
            <a:cxnSpLocks noChangeShapeType="1"/>
          </p:cNvCxnSpPr>
          <p:nvPr/>
        </p:nvCxnSpPr>
        <p:spPr bwMode="auto">
          <a:xfrm>
            <a:off x="2494806" y="4879898"/>
            <a:ext cx="1224136" cy="896492"/>
          </a:xfrm>
          <a:prstGeom prst="straightConnector1">
            <a:avLst/>
          </a:prstGeom>
          <a:noFill/>
          <a:ln w="25400" cap="rnd">
            <a:solidFill>
              <a:schemeClr val="tx2"/>
            </a:solidFill>
            <a:prstDash val="sysDot"/>
            <a:round/>
            <a:headEnd/>
            <a:tailEnd/>
          </a:ln>
          <a:extLst>
            <a:ext uri="{909E8E84-426E-40DD-AFC4-6F175D3DCCD1}">
              <a14:hiddenFill xmlns:a14="http://schemas.microsoft.com/office/drawing/2010/main">
                <a:noFill/>
              </a14:hiddenFill>
            </a:ext>
          </a:extLst>
        </p:spPr>
      </p:cxnSp>
      <p:sp>
        <p:nvSpPr>
          <p:cNvPr id="6" name="AutoShape 5"/>
          <p:cNvSpPr>
            <a:spLocks noChangeArrowheads="1"/>
          </p:cNvSpPr>
          <p:nvPr/>
        </p:nvSpPr>
        <p:spPr bwMode="gray">
          <a:xfrm flipH="1">
            <a:off x="1702718" y="2247998"/>
            <a:ext cx="2016224" cy="3700462"/>
          </a:xfrm>
          <a:prstGeom prst="moon">
            <a:avLst>
              <a:gd name="adj" fmla="val 6042"/>
            </a:avLst>
          </a:prstGeom>
          <a:solidFill>
            <a:schemeClr val="tx1"/>
          </a:solidFill>
          <a:ln w="12700">
            <a:solidFill>
              <a:srgbClr val="C0C0C0"/>
            </a:solidFill>
            <a:miter lim="800000"/>
            <a:headEnd/>
            <a:tailEnd/>
          </a:ln>
        </p:spPr>
        <p:txBody>
          <a:bodyPr wrap="none" anchor="ctr"/>
          <a:lstStyle/>
          <a:p>
            <a:endParaRPr lang="zh-CN" altLang="zh-CN">
              <a:solidFill>
                <a:prstClr val="black"/>
              </a:solidFill>
            </a:endParaRPr>
          </a:p>
        </p:txBody>
      </p:sp>
      <p:grpSp>
        <p:nvGrpSpPr>
          <p:cNvPr id="7" name="Group 14"/>
          <p:cNvGrpSpPr>
            <a:grpSpLocks/>
          </p:cNvGrpSpPr>
          <p:nvPr/>
        </p:nvGrpSpPr>
        <p:grpSpPr bwMode="auto">
          <a:xfrm>
            <a:off x="1558702" y="2919511"/>
            <a:ext cx="1080120" cy="2520280"/>
            <a:chOff x="2304" y="1344"/>
            <a:chExt cx="498" cy="1245"/>
          </a:xfrm>
          <a:scene3d>
            <a:camera prst="orthographicFront">
              <a:rot lat="0" lon="0" rev="0"/>
            </a:camera>
            <a:lightRig rig="contrasting" dir="t">
              <a:rot lat="0" lon="0" rev="1500000"/>
            </a:lightRig>
          </a:scene3d>
        </p:grpSpPr>
        <p:sp>
          <p:nvSpPr>
            <p:cNvPr id="8" name="Freeform 15"/>
            <p:cNvSpPr>
              <a:spLocks/>
            </p:cNvSpPr>
            <p:nvPr/>
          </p:nvSpPr>
          <p:spPr bwMode="gray">
            <a:xfrm>
              <a:off x="2425" y="1344"/>
              <a:ext cx="233" cy="254"/>
            </a:xfrm>
            <a:custGeom>
              <a:avLst/>
              <a:gdLst>
                <a:gd name="T0" fmla="*/ 23 w 267"/>
                <a:gd name="T1" fmla="*/ 0 h 292"/>
                <a:gd name="T2" fmla="*/ 27 w 267"/>
                <a:gd name="T3" fmla="*/ 3 h 292"/>
                <a:gd name="T4" fmla="*/ 31 w 267"/>
                <a:gd name="T5" fmla="*/ 3 h 292"/>
                <a:gd name="T6" fmla="*/ 36 w 267"/>
                <a:gd name="T7" fmla="*/ 4 h 292"/>
                <a:gd name="T8" fmla="*/ 39 w 267"/>
                <a:gd name="T9" fmla="*/ 7 h 292"/>
                <a:gd name="T10" fmla="*/ 42 w 267"/>
                <a:gd name="T11" fmla="*/ 10 h 292"/>
                <a:gd name="T12" fmla="*/ 44 w 267"/>
                <a:gd name="T13" fmla="*/ 14 h 292"/>
                <a:gd name="T14" fmla="*/ 45 w 267"/>
                <a:gd name="T15" fmla="*/ 18 h 292"/>
                <a:gd name="T16" fmla="*/ 45 w 267"/>
                <a:gd name="T17" fmla="*/ 24 h 292"/>
                <a:gd name="T18" fmla="*/ 45 w 267"/>
                <a:gd name="T19" fmla="*/ 28 h 292"/>
                <a:gd name="T20" fmla="*/ 44 w 267"/>
                <a:gd name="T21" fmla="*/ 32 h 292"/>
                <a:gd name="T22" fmla="*/ 42 w 267"/>
                <a:gd name="T23" fmla="*/ 37 h 292"/>
                <a:gd name="T24" fmla="*/ 39 w 267"/>
                <a:gd name="T25" fmla="*/ 41 h 292"/>
                <a:gd name="T26" fmla="*/ 36 w 267"/>
                <a:gd name="T27" fmla="*/ 43 h 292"/>
                <a:gd name="T28" fmla="*/ 31 w 267"/>
                <a:gd name="T29" fmla="*/ 45 h 292"/>
                <a:gd name="T30" fmla="*/ 27 w 267"/>
                <a:gd name="T31" fmla="*/ 48 h 292"/>
                <a:gd name="T32" fmla="*/ 23 w 267"/>
                <a:gd name="T33" fmla="*/ 49 h 292"/>
                <a:gd name="T34" fmla="*/ 17 w 267"/>
                <a:gd name="T35" fmla="*/ 48 h 292"/>
                <a:gd name="T36" fmla="*/ 13 w 267"/>
                <a:gd name="T37" fmla="*/ 44 h 292"/>
                <a:gd name="T38" fmla="*/ 9 w 267"/>
                <a:gd name="T39" fmla="*/ 43 h 292"/>
                <a:gd name="T40" fmla="*/ 5 w 267"/>
                <a:gd name="T41" fmla="*/ 38 h 292"/>
                <a:gd name="T42" fmla="*/ 3 w 267"/>
                <a:gd name="T43" fmla="*/ 33 h 292"/>
                <a:gd name="T44" fmla="*/ 3 w 267"/>
                <a:gd name="T45" fmla="*/ 28 h 292"/>
                <a:gd name="T46" fmla="*/ 0 w 267"/>
                <a:gd name="T47" fmla="*/ 24 h 292"/>
                <a:gd name="T48" fmla="*/ 3 w 267"/>
                <a:gd name="T49" fmla="*/ 18 h 292"/>
                <a:gd name="T50" fmla="*/ 3 w 267"/>
                <a:gd name="T51" fmla="*/ 13 h 292"/>
                <a:gd name="T52" fmla="*/ 5 w 267"/>
                <a:gd name="T53" fmla="*/ 9 h 292"/>
                <a:gd name="T54" fmla="*/ 9 w 267"/>
                <a:gd name="T55" fmla="*/ 5 h 292"/>
                <a:gd name="T56" fmla="*/ 13 w 267"/>
                <a:gd name="T57" fmla="*/ 3 h 292"/>
                <a:gd name="T58" fmla="*/ 17 w 267"/>
                <a:gd name="T59" fmla="*/ 3 h 292"/>
                <a:gd name="T60" fmla="*/ 23 w 267"/>
                <a:gd name="T61" fmla="*/ 0 h 2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67"/>
                <a:gd name="T94" fmla="*/ 0 h 292"/>
                <a:gd name="T95" fmla="*/ 267 w 267"/>
                <a:gd name="T96" fmla="*/ 292 h 2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67" h="292">
                  <a:moveTo>
                    <a:pt x="133" y="0"/>
                  </a:moveTo>
                  <a:lnTo>
                    <a:pt x="161" y="3"/>
                  </a:lnTo>
                  <a:lnTo>
                    <a:pt x="186" y="12"/>
                  </a:lnTo>
                  <a:lnTo>
                    <a:pt x="209" y="25"/>
                  </a:lnTo>
                  <a:lnTo>
                    <a:pt x="228" y="42"/>
                  </a:lnTo>
                  <a:lnTo>
                    <a:pt x="245" y="64"/>
                  </a:lnTo>
                  <a:lnTo>
                    <a:pt x="257" y="88"/>
                  </a:lnTo>
                  <a:lnTo>
                    <a:pt x="265" y="116"/>
                  </a:lnTo>
                  <a:lnTo>
                    <a:pt x="267" y="146"/>
                  </a:lnTo>
                  <a:lnTo>
                    <a:pt x="265" y="175"/>
                  </a:lnTo>
                  <a:lnTo>
                    <a:pt x="257" y="203"/>
                  </a:lnTo>
                  <a:lnTo>
                    <a:pt x="245" y="227"/>
                  </a:lnTo>
                  <a:lnTo>
                    <a:pt x="228" y="249"/>
                  </a:lnTo>
                  <a:lnTo>
                    <a:pt x="209" y="267"/>
                  </a:lnTo>
                  <a:lnTo>
                    <a:pt x="186" y="281"/>
                  </a:lnTo>
                  <a:lnTo>
                    <a:pt x="161" y="289"/>
                  </a:lnTo>
                  <a:lnTo>
                    <a:pt x="133" y="292"/>
                  </a:lnTo>
                  <a:lnTo>
                    <a:pt x="103" y="288"/>
                  </a:lnTo>
                  <a:lnTo>
                    <a:pt x="75" y="277"/>
                  </a:lnTo>
                  <a:lnTo>
                    <a:pt x="51" y="260"/>
                  </a:lnTo>
                  <a:lnTo>
                    <a:pt x="29" y="237"/>
                  </a:lnTo>
                  <a:lnTo>
                    <a:pt x="13" y="210"/>
                  </a:lnTo>
                  <a:lnTo>
                    <a:pt x="4" y="178"/>
                  </a:lnTo>
                  <a:lnTo>
                    <a:pt x="0" y="146"/>
                  </a:lnTo>
                  <a:lnTo>
                    <a:pt x="4" y="113"/>
                  </a:lnTo>
                  <a:lnTo>
                    <a:pt x="13" y="81"/>
                  </a:lnTo>
                  <a:lnTo>
                    <a:pt x="29" y="54"/>
                  </a:lnTo>
                  <a:lnTo>
                    <a:pt x="51" y="32"/>
                  </a:lnTo>
                  <a:lnTo>
                    <a:pt x="75" y="14"/>
                  </a:lnTo>
                  <a:lnTo>
                    <a:pt x="103" y="3"/>
                  </a:lnTo>
                  <a:lnTo>
                    <a:pt x="133" y="0"/>
                  </a:lnTo>
                  <a:close/>
                </a:path>
              </a:pathLst>
            </a:custGeom>
            <a:solidFill>
              <a:schemeClr val="folHlink"/>
            </a:solidFill>
            <a:ln>
              <a:noFill/>
            </a:ln>
            <a:effectLst>
              <a:outerShdw blurRad="149987" dist="250190" dir="8460000" algn="ctr">
                <a:srgbClr val="000000">
                  <a:alpha val="28000"/>
                </a:srgbClr>
              </a:outerShdw>
            </a:effectLst>
            <a:sp3d prstMaterial="metal">
              <a:bevelT w="88900" h="88900"/>
            </a:sp3d>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prstClr val="black"/>
                </a:solidFill>
              </a:endParaRPr>
            </a:p>
          </p:txBody>
        </p:sp>
        <p:sp>
          <p:nvSpPr>
            <p:cNvPr id="9" name="Freeform 16"/>
            <p:cNvSpPr>
              <a:spLocks/>
            </p:cNvSpPr>
            <p:nvPr/>
          </p:nvSpPr>
          <p:spPr bwMode="gray">
            <a:xfrm>
              <a:off x="2304" y="1625"/>
              <a:ext cx="498" cy="964"/>
            </a:xfrm>
            <a:custGeom>
              <a:avLst/>
              <a:gdLst>
                <a:gd name="T0" fmla="*/ 12 w 573"/>
                <a:gd name="T1" fmla="*/ 3 h 1111"/>
                <a:gd name="T2" fmla="*/ 5 w 573"/>
                <a:gd name="T3" fmla="*/ 5 h 1111"/>
                <a:gd name="T4" fmla="*/ 3 w 573"/>
                <a:gd name="T5" fmla="*/ 12 h 1111"/>
                <a:gd name="T6" fmla="*/ 0 w 573"/>
                <a:gd name="T7" fmla="*/ 81 h 1111"/>
                <a:gd name="T8" fmla="*/ 1 w 573"/>
                <a:gd name="T9" fmla="*/ 82 h 1111"/>
                <a:gd name="T10" fmla="*/ 3 w 573"/>
                <a:gd name="T11" fmla="*/ 83 h 1111"/>
                <a:gd name="T12" fmla="*/ 4 w 573"/>
                <a:gd name="T13" fmla="*/ 87 h 1111"/>
                <a:gd name="T14" fmla="*/ 9 w 573"/>
                <a:gd name="T15" fmla="*/ 89 h 1111"/>
                <a:gd name="T16" fmla="*/ 14 w 573"/>
                <a:gd name="T17" fmla="*/ 88 h 1111"/>
                <a:gd name="T18" fmla="*/ 16 w 573"/>
                <a:gd name="T19" fmla="*/ 84 h 1111"/>
                <a:gd name="T20" fmla="*/ 17 w 573"/>
                <a:gd name="T21" fmla="*/ 82 h 1111"/>
                <a:gd name="T22" fmla="*/ 17 w 573"/>
                <a:gd name="T23" fmla="*/ 79 h 1111"/>
                <a:gd name="T24" fmla="*/ 17 w 573"/>
                <a:gd name="T25" fmla="*/ 27 h 1111"/>
                <a:gd name="T26" fmla="*/ 21 w 573"/>
                <a:gd name="T27" fmla="*/ 169 h 1111"/>
                <a:gd name="T28" fmla="*/ 22 w 573"/>
                <a:gd name="T29" fmla="*/ 169 h 1111"/>
                <a:gd name="T30" fmla="*/ 24 w 573"/>
                <a:gd name="T31" fmla="*/ 173 h 1111"/>
                <a:gd name="T32" fmla="*/ 28 w 573"/>
                <a:gd name="T33" fmla="*/ 174 h 1111"/>
                <a:gd name="T34" fmla="*/ 32 w 573"/>
                <a:gd name="T35" fmla="*/ 175 h 1111"/>
                <a:gd name="T36" fmla="*/ 37 w 573"/>
                <a:gd name="T37" fmla="*/ 175 h 1111"/>
                <a:gd name="T38" fmla="*/ 42 w 573"/>
                <a:gd name="T39" fmla="*/ 174 h 1111"/>
                <a:gd name="T40" fmla="*/ 43 w 573"/>
                <a:gd name="T41" fmla="*/ 170 h 1111"/>
                <a:gd name="T42" fmla="*/ 44 w 573"/>
                <a:gd name="T43" fmla="*/ 169 h 1111"/>
                <a:gd name="T44" fmla="*/ 44 w 573"/>
                <a:gd name="T45" fmla="*/ 79 h 1111"/>
                <a:gd name="T46" fmla="*/ 48 w 573"/>
                <a:gd name="T47" fmla="*/ 79 h 1111"/>
                <a:gd name="T48" fmla="*/ 48 w 573"/>
                <a:gd name="T49" fmla="*/ 84 h 1111"/>
                <a:gd name="T50" fmla="*/ 49 w 573"/>
                <a:gd name="T51" fmla="*/ 94 h 1111"/>
                <a:gd name="T52" fmla="*/ 49 w 573"/>
                <a:gd name="T53" fmla="*/ 105 h 1111"/>
                <a:gd name="T54" fmla="*/ 49 w 573"/>
                <a:gd name="T55" fmla="*/ 118 h 1111"/>
                <a:gd name="T56" fmla="*/ 49 w 573"/>
                <a:gd name="T57" fmla="*/ 132 h 1111"/>
                <a:gd name="T58" fmla="*/ 49 w 573"/>
                <a:gd name="T59" fmla="*/ 147 h 1111"/>
                <a:gd name="T60" fmla="*/ 49 w 573"/>
                <a:gd name="T61" fmla="*/ 159 h 1111"/>
                <a:gd name="T62" fmla="*/ 49 w 573"/>
                <a:gd name="T63" fmla="*/ 169 h 1111"/>
                <a:gd name="T64" fmla="*/ 50 w 573"/>
                <a:gd name="T65" fmla="*/ 169 h 1111"/>
                <a:gd name="T66" fmla="*/ 51 w 573"/>
                <a:gd name="T67" fmla="*/ 173 h 1111"/>
                <a:gd name="T68" fmla="*/ 55 w 573"/>
                <a:gd name="T69" fmla="*/ 174 h 1111"/>
                <a:gd name="T70" fmla="*/ 60 w 573"/>
                <a:gd name="T71" fmla="*/ 175 h 1111"/>
                <a:gd name="T72" fmla="*/ 66 w 573"/>
                <a:gd name="T73" fmla="*/ 174 h 1111"/>
                <a:gd name="T74" fmla="*/ 70 w 573"/>
                <a:gd name="T75" fmla="*/ 173 h 1111"/>
                <a:gd name="T76" fmla="*/ 70 w 573"/>
                <a:gd name="T77" fmla="*/ 169 h 1111"/>
                <a:gd name="T78" fmla="*/ 71 w 573"/>
                <a:gd name="T79" fmla="*/ 169 h 1111"/>
                <a:gd name="T80" fmla="*/ 76 w 573"/>
                <a:gd name="T81" fmla="*/ 27 h 1111"/>
                <a:gd name="T82" fmla="*/ 76 w 573"/>
                <a:gd name="T83" fmla="*/ 79 h 1111"/>
                <a:gd name="T84" fmla="*/ 76 w 573"/>
                <a:gd name="T85" fmla="*/ 82 h 1111"/>
                <a:gd name="T86" fmla="*/ 78 w 573"/>
                <a:gd name="T87" fmla="*/ 86 h 1111"/>
                <a:gd name="T88" fmla="*/ 82 w 573"/>
                <a:gd name="T89" fmla="*/ 88 h 1111"/>
                <a:gd name="T90" fmla="*/ 87 w 573"/>
                <a:gd name="T91" fmla="*/ 88 h 1111"/>
                <a:gd name="T92" fmla="*/ 90 w 573"/>
                <a:gd name="T93" fmla="*/ 86 h 1111"/>
                <a:gd name="T94" fmla="*/ 92 w 573"/>
                <a:gd name="T95" fmla="*/ 82 h 1111"/>
                <a:gd name="T96" fmla="*/ 93 w 573"/>
                <a:gd name="T97" fmla="*/ 80 h 1111"/>
                <a:gd name="T98" fmla="*/ 93 w 573"/>
                <a:gd name="T99" fmla="*/ 10 h 1111"/>
                <a:gd name="T100" fmla="*/ 89 w 573"/>
                <a:gd name="T101" fmla="*/ 4 h 1111"/>
                <a:gd name="T102" fmla="*/ 82 w 573"/>
                <a:gd name="T103" fmla="*/ 3 h 1111"/>
                <a:gd name="T104" fmla="*/ 15 w 573"/>
                <a:gd name="T105" fmla="*/ 0 h 111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73"/>
                <a:gd name="T160" fmla="*/ 0 h 1111"/>
                <a:gd name="T161" fmla="*/ 573 w 573"/>
                <a:gd name="T162" fmla="*/ 1111 h 111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73" h="1111">
                  <a:moveTo>
                    <a:pt x="94" y="0"/>
                  </a:moveTo>
                  <a:lnTo>
                    <a:pt x="72" y="5"/>
                  </a:lnTo>
                  <a:lnTo>
                    <a:pt x="50" y="16"/>
                  </a:lnTo>
                  <a:lnTo>
                    <a:pt x="30" y="32"/>
                  </a:lnTo>
                  <a:lnTo>
                    <a:pt x="15" y="53"/>
                  </a:lnTo>
                  <a:lnTo>
                    <a:pt x="4" y="75"/>
                  </a:lnTo>
                  <a:lnTo>
                    <a:pt x="0" y="99"/>
                  </a:lnTo>
                  <a:lnTo>
                    <a:pt x="0" y="509"/>
                  </a:lnTo>
                  <a:lnTo>
                    <a:pt x="0" y="511"/>
                  </a:lnTo>
                  <a:lnTo>
                    <a:pt x="1" y="516"/>
                  </a:lnTo>
                  <a:lnTo>
                    <a:pt x="4" y="525"/>
                  </a:lnTo>
                  <a:lnTo>
                    <a:pt x="9" y="533"/>
                  </a:lnTo>
                  <a:lnTo>
                    <a:pt x="16" y="543"/>
                  </a:lnTo>
                  <a:lnTo>
                    <a:pt x="26" y="550"/>
                  </a:lnTo>
                  <a:lnTo>
                    <a:pt x="39" y="556"/>
                  </a:lnTo>
                  <a:lnTo>
                    <a:pt x="56" y="557"/>
                  </a:lnTo>
                  <a:lnTo>
                    <a:pt x="72" y="556"/>
                  </a:lnTo>
                  <a:lnTo>
                    <a:pt x="84" y="551"/>
                  </a:lnTo>
                  <a:lnTo>
                    <a:pt x="92" y="543"/>
                  </a:lnTo>
                  <a:lnTo>
                    <a:pt x="100" y="534"/>
                  </a:lnTo>
                  <a:lnTo>
                    <a:pt x="103" y="525"/>
                  </a:lnTo>
                  <a:lnTo>
                    <a:pt x="106" y="516"/>
                  </a:lnTo>
                  <a:lnTo>
                    <a:pt x="107" y="508"/>
                  </a:lnTo>
                  <a:lnTo>
                    <a:pt x="108" y="503"/>
                  </a:lnTo>
                  <a:lnTo>
                    <a:pt x="108" y="500"/>
                  </a:lnTo>
                  <a:lnTo>
                    <a:pt x="108" y="166"/>
                  </a:lnTo>
                  <a:lnTo>
                    <a:pt x="134" y="167"/>
                  </a:lnTo>
                  <a:lnTo>
                    <a:pt x="135" y="1066"/>
                  </a:lnTo>
                  <a:lnTo>
                    <a:pt x="136" y="1068"/>
                  </a:lnTo>
                  <a:lnTo>
                    <a:pt x="138" y="1073"/>
                  </a:lnTo>
                  <a:lnTo>
                    <a:pt x="143" y="1080"/>
                  </a:lnTo>
                  <a:lnTo>
                    <a:pt x="151" y="1089"/>
                  </a:lnTo>
                  <a:lnTo>
                    <a:pt x="162" y="1097"/>
                  </a:lnTo>
                  <a:lnTo>
                    <a:pt x="174" y="1105"/>
                  </a:lnTo>
                  <a:lnTo>
                    <a:pt x="189" y="1110"/>
                  </a:lnTo>
                  <a:lnTo>
                    <a:pt x="199" y="1111"/>
                  </a:lnTo>
                  <a:lnTo>
                    <a:pt x="217" y="1111"/>
                  </a:lnTo>
                  <a:lnTo>
                    <a:pt x="227" y="1110"/>
                  </a:lnTo>
                  <a:lnTo>
                    <a:pt x="243" y="1105"/>
                  </a:lnTo>
                  <a:lnTo>
                    <a:pt x="255" y="1097"/>
                  </a:lnTo>
                  <a:lnTo>
                    <a:pt x="265" y="1089"/>
                  </a:lnTo>
                  <a:lnTo>
                    <a:pt x="272" y="1080"/>
                  </a:lnTo>
                  <a:lnTo>
                    <a:pt x="276" y="1073"/>
                  </a:lnTo>
                  <a:lnTo>
                    <a:pt x="278" y="1068"/>
                  </a:lnTo>
                  <a:lnTo>
                    <a:pt x="279" y="1066"/>
                  </a:lnTo>
                  <a:lnTo>
                    <a:pt x="279" y="499"/>
                  </a:lnTo>
                  <a:lnTo>
                    <a:pt x="302" y="499"/>
                  </a:lnTo>
                  <a:lnTo>
                    <a:pt x="302" y="503"/>
                  </a:lnTo>
                  <a:lnTo>
                    <a:pt x="302" y="515"/>
                  </a:lnTo>
                  <a:lnTo>
                    <a:pt x="302" y="534"/>
                  </a:lnTo>
                  <a:lnTo>
                    <a:pt x="302" y="560"/>
                  </a:lnTo>
                  <a:lnTo>
                    <a:pt x="304" y="590"/>
                  </a:lnTo>
                  <a:lnTo>
                    <a:pt x="304" y="626"/>
                  </a:lnTo>
                  <a:lnTo>
                    <a:pt x="304" y="664"/>
                  </a:lnTo>
                  <a:lnTo>
                    <a:pt x="304" y="706"/>
                  </a:lnTo>
                  <a:lnTo>
                    <a:pt x="304" y="750"/>
                  </a:lnTo>
                  <a:lnTo>
                    <a:pt x="304" y="793"/>
                  </a:lnTo>
                  <a:lnTo>
                    <a:pt x="304" y="838"/>
                  </a:lnTo>
                  <a:lnTo>
                    <a:pt x="305" y="882"/>
                  </a:lnTo>
                  <a:lnTo>
                    <a:pt x="305" y="926"/>
                  </a:lnTo>
                  <a:lnTo>
                    <a:pt x="305" y="966"/>
                  </a:lnTo>
                  <a:lnTo>
                    <a:pt x="305" y="1004"/>
                  </a:lnTo>
                  <a:lnTo>
                    <a:pt x="305" y="1037"/>
                  </a:lnTo>
                  <a:lnTo>
                    <a:pt x="305" y="1066"/>
                  </a:lnTo>
                  <a:lnTo>
                    <a:pt x="305" y="1067"/>
                  </a:lnTo>
                  <a:lnTo>
                    <a:pt x="306" y="1073"/>
                  </a:lnTo>
                  <a:lnTo>
                    <a:pt x="310" y="1079"/>
                  </a:lnTo>
                  <a:lnTo>
                    <a:pt x="315" y="1088"/>
                  </a:lnTo>
                  <a:lnTo>
                    <a:pt x="323" y="1096"/>
                  </a:lnTo>
                  <a:lnTo>
                    <a:pt x="335" y="1103"/>
                  </a:lnTo>
                  <a:lnTo>
                    <a:pt x="351" y="1108"/>
                  </a:lnTo>
                  <a:lnTo>
                    <a:pt x="372" y="1111"/>
                  </a:lnTo>
                  <a:lnTo>
                    <a:pt x="392" y="1108"/>
                  </a:lnTo>
                  <a:lnTo>
                    <a:pt x="408" y="1103"/>
                  </a:lnTo>
                  <a:lnTo>
                    <a:pt x="420" y="1096"/>
                  </a:lnTo>
                  <a:lnTo>
                    <a:pt x="429" y="1089"/>
                  </a:lnTo>
                  <a:lnTo>
                    <a:pt x="434" y="1080"/>
                  </a:lnTo>
                  <a:lnTo>
                    <a:pt x="437" y="1073"/>
                  </a:lnTo>
                  <a:lnTo>
                    <a:pt x="438" y="1068"/>
                  </a:lnTo>
                  <a:lnTo>
                    <a:pt x="438" y="1067"/>
                  </a:lnTo>
                  <a:lnTo>
                    <a:pt x="440" y="166"/>
                  </a:lnTo>
                  <a:lnTo>
                    <a:pt x="466" y="166"/>
                  </a:lnTo>
                  <a:lnTo>
                    <a:pt x="466" y="500"/>
                  </a:lnTo>
                  <a:lnTo>
                    <a:pt x="468" y="503"/>
                  </a:lnTo>
                  <a:lnTo>
                    <a:pt x="469" y="509"/>
                  </a:lnTo>
                  <a:lnTo>
                    <a:pt x="472" y="517"/>
                  </a:lnTo>
                  <a:lnTo>
                    <a:pt x="477" y="527"/>
                  </a:lnTo>
                  <a:lnTo>
                    <a:pt x="483" y="537"/>
                  </a:lnTo>
                  <a:lnTo>
                    <a:pt x="493" y="545"/>
                  </a:lnTo>
                  <a:lnTo>
                    <a:pt x="505" y="551"/>
                  </a:lnTo>
                  <a:lnTo>
                    <a:pt x="520" y="554"/>
                  </a:lnTo>
                  <a:lnTo>
                    <a:pt x="536" y="551"/>
                  </a:lnTo>
                  <a:lnTo>
                    <a:pt x="548" y="545"/>
                  </a:lnTo>
                  <a:lnTo>
                    <a:pt x="557" y="537"/>
                  </a:lnTo>
                  <a:lnTo>
                    <a:pt x="563" y="527"/>
                  </a:lnTo>
                  <a:lnTo>
                    <a:pt x="570" y="517"/>
                  </a:lnTo>
                  <a:lnTo>
                    <a:pt x="573" y="510"/>
                  </a:lnTo>
                  <a:lnTo>
                    <a:pt x="573" y="508"/>
                  </a:lnTo>
                  <a:lnTo>
                    <a:pt x="573" y="79"/>
                  </a:lnTo>
                  <a:lnTo>
                    <a:pt x="572" y="68"/>
                  </a:lnTo>
                  <a:lnTo>
                    <a:pt x="561" y="47"/>
                  </a:lnTo>
                  <a:lnTo>
                    <a:pt x="546" y="28"/>
                  </a:lnTo>
                  <a:lnTo>
                    <a:pt x="528" y="14"/>
                  </a:lnTo>
                  <a:lnTo>
                    <a:pt x="506" y="4"/>
                  </a:lnTo>
                  <a:lnTo>
                    <a:pt x="485" y="0"/>
                  </a:lnTo>
                  <a:lnTo>
                    <a:pt x="94" y="0"/>
                  </a:lnTo>
                  <a:close/>
                </a:path>
              </a:pathLst>
            </a:custGeom>
            <a:solidFill>
              <a:schemeClr val="folHlink"/>
            </a:solidFill>
            <a:ln>
              <a:noFill/>
            </a:ln>
            <a:effectLst>
              <a:outerShdw blurRad="149987" dist="250190" dir="8460000" algn="ctr">
                <a:srgbClr val="000000">
                  <a:alpha val="28000"/>
                </a:srgbClr>
              </a:outerShdw>
            </a:effectLst>
            <a:sp3d prstMaterial="metal">
              <a:bevelT w="88900" h="88900"/>
            </a:sp3d>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solidFill>
                  <a:prstClr val="black"/>
                </a:solidFill>
              </a:endParaRPr>
            </a:p>
          </p:txBody>
        </p:sp>
      </p:grpSp>
      <p:sp>
        <p:nvSpPr>
          <p:cNvPr id="10" name="AutoShape 8"/>
          <p:cNvSpPr>
            <a:spLocks noChangeArrowheads="1"/>
          </p:cNvSpPr>
          <p:nvPr/>
        </p:nvSpPr>
        <p:spPr bwMode="gray">
          <a:xfrm>
            <a:off x="3865562" y="2103982"/>
            <a:ext cx="1736326" cy="432048"/>
          </a:xfrm>
          <a:prstGeom prst="cube">
            <a:avLst>
              <a:gd name="adj" fmla="val 24338"/>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auto" hangingPunct="0">
              <a:spcBef>
                <a:spcPts val="0"/>
              </a:spcBef>
              <a:spcAft>
                <a:spcPts val="0"/>
              </a:spcAft>
            </a:pPr>
            <a:r>
              <a:rPr lang="zh-CN" altLang="en-US" sz="1600" b="1" kern="0" dirty="0">
                <a:solidFill>
                  <a:prstClr val="white"/>
                </a:solidFill>
                <a:latin typeface="微软雅黑" pitchFamily="34" charset="-122"/>
                <a:ea typeface="微软雅黑" pitchFamily="34" charset="-122"/>
              </a:rPr>
              <a:t>低龄化</a:t>
            </a:r>
            <a:endParaRPr lang="en-US" altLang="zh-CN" sz="1600" b="1" kern="0" dirty="0">
              <a:solidFill>
                <a:prstClr val="white"/>
              </a:solidFill>
              <a:latin typeface="微软雅黑" pitchFamily="34" charset="-122"/>
              <a:ea typeface="微软雅黑" pitchFamily="34" charset="-122"/>
            </a:endParaRPr>
          </a:p>
        </p:txBody>
      </p:sp>
      <p:sp>
        <p:nvSpPr>
          <p:cNvPr id="11" name="AutoShape 11"/>
          <p:cNvSpPr>
            <a:spLocks noChangeArrowheads="1"/>
          </p:cNvSpPr>
          <p:nvPr/>
        </p:nvSpPr>
        <p:spPr bwMode="gray">
          <a:xfrm rot="5400000">
            <a:off x="6131760" y="1851405"/>
            <a:ext cx="5040987" cy="4538031"/>
          </a:xfrm>
          <a:prstGeom prst="roundRect">
            <a:avLst>
              <a:gd name="adj" fmla="val 19894"/>
            </a:avLst>
          </a:prstGeom>
          <a:gradFill rotWithShape="1">
            <a:gsLst>
              <a:gs pos="0">
                <a:srgbClr val="F8F8F8">
                  <a:gamma/>
                  <a:shade val="77647"/>
                  <a:invGamma/>
                  <a:alpha val="98000"/>
                </a:srgbClr>
              </a:gs>
              <a:gs pos="50000">
                <a:srgbClr val="F8F8F8"/>
              </a:gs>
              <a:gs pos="100000">
                <a:srgbClr val="F8F8F8">
                  <a:gamma/>
                  <a:shade val="77647"/>
                  <a:invGamma/>
                  <a:alpha val="98000"/>
                </a:srgbClr>
              </a:gs>
            </a:gsLst>
            <a:lin ang="5400000" scaled="1"/>
          </a:gradFill>
          <a:ln w="57150" algn="ctr">
            <a:solidFill>
              <a:srgbClr val="808080"/>
            </a:solidFill>
            <a:round/>
            <a:headEnd/>
            <a:tailEnd/>
          </a:ln>
          <a:effectLst/>
        </p:spPr>
        <p:txBody>
          <a:bodyPr wrap="none" anchor="ctr"/>
          <a:lstStyle/>
          <a:p>
            <a:pPr>
              <a:defRPr/>
            </a:pPr>
            <a:endParaRPr lang="zh-CN" altLang="en-US">
              <a:solidFill>
                <a:prstClr val="black"/>
              </a:solidFill>
            </a:endParaRPr>
          </a:p>
        </p:txBody>
      </p:sp>
      <p:sp>
        <p:nvSpPr>
          <p:cNvPr id="12" name="Text Box 12"/>
          <p:cNvSpPr txBox="1">
            <a:spLocks noChangeArrowheads="1"/>
          </p:cNvSpPr>
          <p:nvPr/>
        </p:nvSpPr>
        <p:spPr bwMode="gray">
          <a:xfrm>
            <a:off x="6599262" y="2176565"/>
            <a:ext cx="4322007"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r>
              <a:rPr lang="zh-CN" altLang="en-US" sz="1600" b="1" dirty="0" smtClean="0">
                <a:solidFill>
                  <a:prstClr val="black"/>
                </a:solidFill>
                <a:latin typeface="微软雅黑" pitchFamily="34" charset="-122"/>
                <a:ea typeface="微软雅黑" pitchFamily="34" charset="-122"/>
              </a:rPr>
              <a:t>年龄、性别、身高</a:t>
            </a:r>
            <a:r>
              <a:rPr lang="zh-CN" altLang="en-US" sz="1600" b="1" dirty="0">
                <a:solidFill>
                  <a:prstClr val="black"/>
                </a:solidFill>
                <a:latin typeface="微软雅黑" pitchFamily="34" charset="-122"/>
                <a:ea typeface="微软雅黑" pitchFamily="34" charset="-122"/>
              </a:rPr>
              <a:t>体重、五官特征</a:t>
            </a:r>
            <a:endParaRPr lang="en-US" altLang="zh-CN" sz="1600" b="1" dirty="0">
              <a:solidFill>
                <a:prstClr val="black"/>
              </a:solidFill>
              <a:latin typeface="微软雅黑" pitchFamily="34" charset="-122"/>
              <a:ea typeface="微软雅黑" pitchFamily="34" charset="-122"/>
            </a:endParaRPr>
          </a:p>
          <a:p>
            <a:endParaRPr lang="en-US" altLang="zh-CN" sz="1600" b="1" dirty="0" smtClean="0">
              <a:solidFill>
                <a:prstClr val="black"/>
              </a:solidFill>
              <a:latin typeface="微软雅黑" pitchFamily="34" charset="-122"/>
              <a:ea typeface="微软雅黑" pitchFamily="34" charset="-122"/>
            </a:endParaRPr>
          </a:p>
          <a:p>
            <a:r>
              <a:rPr lang="zh-CN" altLang="en-US" sz="1600" b="1" dirty="0" smtClean="0">
                <a:solidFill>
                  <a:prstClr val="black"/>
                </a:solidFill>
                <a:latin typeface="微软雅黑" pitchFamily="34" charset="-122"/>
                <a:ea typeface="微软雅黑" pitchFamily="34" charset="-122"/>
              </a:rPr>
              <a:t>学籍</a:t>
            </a:r>
            <a:r>
              <a:rPr lang="zh-CN" altLang="en-US" sz="1600" b="1" dirty="0">
                <a:solidFill>
                  <a:prstClr val="black"/>
                </a:solidFill>
                <a:latin typeface="微软雅黑" pitchFamily="34" charset="-122"/>
                <a:ea typeface="微软雅黑" pitchFamily="34" charset="-122"/>
              </a:rPr>
              <a:t>信息、学位学历、教师信息、同学信息</a:t>
            </a:r>
          </a:p>
          <a:p>
            <a:endParaRPr lang="en-US" altLang="zh-CN" sz="1600" b="1" dirty="0" smtClean="0">
              <a:solidFill>
                <a:prstClr val="black"/>
              </a:solidFill>
              <a:latin typeface="微软雅黑" pitchFamily="34" charset="-122"/>
              <a:ea typeface="微软雅黑" pitchFamily="34" charset="-122"/>
            </a:endParaRPr>
          </a:p>
          <a:p>
            <a:r>
              <a:rPr lang="zh-CN" altLang="en-US" sz="1600" b="1" dirty="0">
                <a:solidFill>
                  <a:prstClr val="black"/>
                </a:solidFill>
                <a:latin typeface="微软雅黑" pitchFamily="34" charset="-122"/>
                <a:ea typeface="微软雅黑" pitchFamily="34" charset="-122"/>
              </a:rPr>
              <a:t>家庭住址</a:t>
            </a:r>
            <a:r>
              <a:rPr lang="zh-CN" altLang="en-US" sz="1600" b="1" dirty="0" smtClean="0">
                <a:solidFill>
                  <a:prstClr val="black"/>
                </a:solidFill>
                <a:latin typeface="微软雅黑" pitchFamily="34" charset="-122"/>
                <a:ea typeface="微软雅黑" pitchFamily="34" charset="-122"/>
              </a:rPr>
              <a:t>、籍贯、民族、房产登记、工作</a:t>
            </a:r>
            <a:r>
              <a:rPr lang="zh-CN" altLang="en-US" sz="1600" b="1" dirty="0">
                <a:solidFill>
                  <a:prstClr val="black"/>
                </a:solidFill>
                <a:latin typeface="微软雅黑" pitchFamily="34" charset="-122"/>
                <a:ea typeface="微软雅黑" pitchFamily="34" charset="-122"/>
              </a:rPr>
              <a:t>地址、从事行业、单位</a:t>
            </a:r>
            <a:r>
              <a:rPr lang="zh-CN" altLang="en-US" sz="1600" b="1" dirty="0" smtClean="0">
                <a:solidFill>
                  <a:prstClr val="black"/>
                </a:solidFill>
                <a:latin typeface="微软雅黑" pitchFamily="34" charset="-122"/>
                <a:ea typeface="微软雅黑" pitchFamily="34" charset="-122"/>
              </a:rPr>
              <a:t>性质</a:t>
            </a:r>
            <a:endParaRPr lang="en-US" altLang="zh-CN" sz="1600" b="1" dirty="0" smtClean="0">
              <a:solidFill>
                <a:prstClr val="black"/>
              </a:solidFill>
              <a:latin typeface="微软雅黑" pitchFamily="34" charset="-122"/>
              <a:ea typeface="微软雅黑" pitchFamily="34" charset="-122"/>
            </a:endParaRPr>
          </a:p>
          <a:p>
            <a:endParaRPr lang="en-US" altLang="zh-CN" sz="1600" b="1" dirty="0" smtClean="0">
              <a:solidFill>
                <a:prstClr val="black"/>
              </a:solidFill>
              <a:latin typeface="微软雅黑" pitchFamily="34" charset="-122"/>
              <a:ea typeface="微软雅黑" pitchFamily="34" charset="-122"/>
            </a:endParaRPr>
          </a:p>
          <a:p>
            <a:endParaRPr lang="en-US" altLang="zh-CN" sz="1600" b="1" dirty="0" smtClean="0">
              <a:solidFill>
                <a:prstClr val="black"/>
              </a:solidFill>
              <a:latin typeface="微软雅黑" pitchFamily="34" charset="-122"/>
              <a:ea typeface="微软雅黑" pitchFamily="34" charset="-122"/>
            </a:endParaRPr>
          </a:p>
          <a:p>
            <a:endParaRPr lang="en-US" altLang="zh-CN" sz="1600" b="1" dirty="0">
              <a:solidFill>
                <a:prstClr val="black"/>
              </a:solidFill>
              <a:latin typeface="微软雅黑" pitchFamily="34" charset="-122"/>
              <a:ea typeface="微软雅黑" pitchFamily="34" charset="-122"/>
            </a:endParaRPr>
          </a:p>
          <a:p>
            <a:r>
              <a:rPr lang="zh-CN" altLang="en-US" sz="1600" b="1" dirty="0" smtClean="0">
                <a:solidFill>
                  <a:prstClr val="black"/>
                </a:solidFill>
                <a:latin typeface="微软雅黑" pitchFamily="34" charset="-122"/>
                <a:ea typeface="微软雅黑" pitchFamily="34" charset="-122"/>
              </a:rPr>
              <a:t>家庭经济状况、工资收入、家庭成员、家庭住址、房产登记、婚姻状况、血缘亲属</a:t>
            </a:r>
            <a:endParaRPr lang="en-US" altLang="zh-CN" sz="1600" b="1" dirty="0" smtClean="0">
              <a:solidFill>
                <a:prstClr val="black"/>
              </a:solidFill>
              <a:latin typeface="微软雅黑" pitchFamily="34" charset="-122"/>
              <a:ea typeface="微软雅黑" pitchFamily="34" charset="-122"/>
            </a:endParaRPr>
          </a:p>
          <a:p>
            <a:endParaRPr lang="en-US" altLang="zh-CN" sz="1600" b="1" dirty="0" smtClean="0">
              <a:solidFill>
                <a:prstClr val="black"/>
              </a:solidFill>
              <a:latin typeface="微软雅黑" pitchFamily="34" charset="-122"/>
              <a:ea typeface="微软雅黑" pitchFamily="34" charset="-122"/>
            </a:endParaRPr>
          </a:p>
          <a:p>
            <a:r>
              <a:rPr lang="zh-CN" altLang="en-US" sz="1600" b="1" dirty="0" smtClean="0">
                <a:solidFill>
                  <a:prstClr val="black"/>
                </a:solidFill>
                <a:latin typeface="微软雅黑" pitchFamily="34" charset="-122"/>
                <a:ea typeface="微软雅黑" pitchFamily="34" charset="-122"/>
              </a:rPr>
              <a:t>政治</a:t>
            </a:r>
            <a:r>
              <a:rPr lang="zh-CN" altLang="en-US" sz="1600" b="1" dirty="0">
                <a:solidFill>
                  <a:prstClr val="black"/>
                </a:solidFill>
                <a:latin typeface="微软雅黑" pitchFamily="34" charset="-122"/>
                <a:ea typeface="微软雅黑" pitchFamily="34" charset="-122"/>
              </a:rPr>
              <a:t>面貌、宗教信仰、社会关系</a:t>
            </a:r>
            <a:endParaRPr lang="en-US" altLang="zh-CN" sz="1600" b="1" dirty="0">
              <a:solidFill>
                <a:prstClr val="black"/>
              </a:solidFill>
              <a:latin typeface="微软雅黑" pitchFamily="34" charset="-122"/>
              <a:ea typeface="微软雅黑" pitchFamily="34" charset="-122"/>
            </a:endParaRPr>
          </a:p>
          <a:p>
            <a:endParaRPr lang="en-US" altLang="zh-CN" sz="1600" b="1" dirty="0" smtClean="0">
              <a:solidFill>
                <a:prstClr val="black"/>
              </a:solidFill>
              <a:latin typeface="微软雅黑" pitchFamily="34" charset="-122"/>
              <a:ea typeface="微软雅黑" pitchFamily="34" charset="-122"/>
            </a:endParaRPr>
          </a:p>
          <a:p>
            <a:r>
              <a:rPr lang="zh-CN" altLang="en-US" sz="1600" b="1" dirty="0" smtClean="0">
                <a:solidFill>
                  <a:prstClr val="black"/>
                </a:solidFill>
                <a:latin typeface="微软雅黑" pitchFamily="34" charset="-122"/>
                <a:ea typeface="微软雅黑" pitchFamily="34" charset="-122"/>
              </a:rPr>
              <a:t>浏览</a:t>
            </a:r>
            <a:r>
              <a:rPr lang="zh-CN" altLang="en-US" sz="1600" b="1" dirty="0">
                <a:solidFill>
                  <a:prstClr val="black"/>
                </a:solidFill>
                <a:latin typeface="微软雅黑" pitchFamily="34" charset="-122"/>
                <a:ea typeface="微软雅黑" pitchFamily="34" charset="-122"/>
              </a:rPr>
              <a:t>行为、搜索行为、发表内容、下载行为、</a:t>
            </a:r>
            <a:r>
              <a:rPr lang="en-US" altLang="zh-CN" sz="1600" b="1" dirty="0">
                <a:solidFill>
                  <a:prstClr val="black"/>
                </a:solidFill>
                <a:latin typeface="微软雅黑" pitchFamily="34" charset="-122"/>
                <a:ea typeface="微软雅黑" pitchFamily="34" charset="-122"/>
              </a:rPr>
              <a:t>Email</a:t>
            </a:r>
            <a:r>
              <a:rPr lang="zh-CN" altLang="en-US" sz="1600" b="1" dirty="0">
                <a:solidFill>
                  <a:prstClr val="black"/>
                </a:solidFill>
                <a:latin typeface="微软雅黑" pitchFamily="34" charset="-122"/>
                <a:ea typeface="微软雅黑" pitchFamily="34" charset="-122"/>
              </a:rPr>
              <a:t>通信、即时通信、网上购物、网上银行</a:t>
            </a:r>
          </a:p>
        </p:txBody>
      </p:sp>
      <p:sp>
        <p:nvSpPr>
          <p:cNvPr id="13" name="Line 3"/>
          <p:cNvSpPr>
            <a:spLocks noChangeShapeType="1"/>
          </p:cNvSpPr>
          <p:nvPr/>
        </p:nvSpPr>
        <p:spPr bwMode="auto">
          <a:xfrm>
            <a:off x="5555324" y="2320006"/>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4" name="AutoShape 8"/>
          <p:cNvSpPr>
            <a:spLocks noChangeArrowheads="1"/>
          </p:cNvSpPr>
          <p:nvPr/>
        </p:nvSpPr>
        <p:spPr bwMode="gray">
          <a:xfrm>
            <a:off x="3867869" y="2608039"/>
            <a:ext cx="1736326" cy="432048"/>
          </a:xfrm>
          <a:prstGeom prst="cube">
            <a:avLst>
              <a:gd name="adj" fmla="val 24338"/>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auto" hangingPunct="0">
              <a:spcBef>
                <a:spcPts val="0"/>
              </a:spcBef>
              <a:spcAft>
                <a:spcPts val="0"/>
              </a:spcAft>
            </a:pPr>
            <a:r>
              <a:rPr lang="zh-CN" altLang="en-US" sz="1600" b="1" kern="0" dirty="0">
                <a:solidFill>
                  <a:prstClr val="white"/>
                </a:solidFill>
                <a:latin typeface="微软雅黑" pitchFamily="34" charset="-122"/>
                <a:ea typeface="微软雅黑" pitchFamily="34" charset="-122"/>
              </a:rPr>
              <a:t>文化素质较低</a:t>
            </a:r>
            <a:endParaRPr lang="en-US" altLang="zh-CN" sz="1600" b="1" kern="0" dirty="0">
              <a:solidFill>
                <a:prstClr val="white"/>
              </a:solidFill>
              <a:latin typeface="微软雅黑" pitchFamily="34" charset="-122"/>
              <a:ea typeface="微软雅黑" pitchFamily="34" charset="-122"/>
            </a:endParaRPr>
          </a:p>
        </p:txBody>
      </p:sp>
      <p:sp>
        <p:nvSpPr>
          <p:cNvPr id="15" name="Line 3"/>
          <p:cNvSpPr>
            <a:spLocks noChangeShapeType="1"/>
          </p:cNvSpPr>
          <p:nvPr/>
        </p:nvSpPr>
        <p:spPr bwMode="auto">
          <a:xfrm>
            <a:off x="5557631" y="2824063"/>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6" name="AutoShape 8"/>
          <p:cNvSpPr>
            <a:spLocks noChangeArrowheads="1"/>
          </p:cNvSpPr>
          <p:nvPr/>
        </p:nvSpPr>
        <p:spPr bwMode="gray">
          <a:xfrm>
            <a:off x="3867869" y="3112094"/>
            <a:ext cx="1736326" cy="432048"/>
          </a:xfrm>
          <a:prstGeom prst="cube">
            <a:avLst>
              <a:gd name="adj" fmla="val 24338"/>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auto" hangingPunct="0">
              <a:spcBef>
                <a:spcPts val="0"/>
              </a:spcBef>
              <a:spcAft>
                <a:spcPts val="0"/>
              </a:spcAft>
            </a:pPr>
            <a:r>
              <a:rPr lang="zh-CN" altLang="en-US" sz="1600" b="1" kern="0" dirty="0" smtClean="0">
                <a:solidFill>
                  <a:prstClr val="white"/>
                </a:solidFill>
                <a:latin typeface="微软雅黑" pitchFamily="34" charset="-122"/>
                <a:ea typeface="微软雅黑" pitchFamily="34" charset="-122"/>
              </a:rPr>
              <a:t>多数来自南疆</a:t>
            </a:r>
            <a:r>
              <a:rPr lang="zh-CN" altLang="en-US" sz="1600" b="1" kern="0" dirty="0">
                <a:solidFill>
                  <a:prstClr val="white"/>
                </a:solidFill>
                <a:latin typeface="微软雅黑" pitchFamily="34" charset="-122"/>
                <a:ea typeface="微软雅黑" pitchFamily="34" charset="-122"/>
              </a:rPr>
              <a:t>地区</a:t>
            </a:r>
            <a:endParaRPr lang="en-US" altLang="zh-CN" sz="1600" b="1" kern="0" dirty="0">
              <a:solidFill>
                <a:prstClr val="white"/>
              </a:solidFill>
              <a:latin typeface="微软雅黑" pitchFamily="34" charset="-122"/>
              <a:ea typeface="微软雅黑" pitchFamily="34" charset="-122"/>
            </a:endParaRPr>
          </a:p>
        </p:txBody>
      </p:sp>
      <p:sp>
        <p:nvSpPr>
          <p:cNvPr id="17" name="Line 3"/>
          <p:cNvSpPr>
            <a:spLocks noChangeShapeType="1"/>
          </p:cNvSpPr>
          <p:nvPr/>
        </p:nvSpPr>
        <p:spPr bwMode="auto">
          <a:xfrm>
            <a:off x="5557631" y="3328118"/>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8" name="AutoShape 8"/>
          <p:cNvSpPr>
            <a:spLocks noChangeArrowheads="1"/>
          </p:cNvSpPr>
          <p:nvPr/>
        </p:nvSpPr>
        <p:spPr bwMode="gray">
          <a:xfrm>
            <a:off x="3869057" y="4336230"/>
            <a:ext cx="1736326" cy="432048"/>
          </a:xfrm>
          <a:prstGeom prst="cube">
            <a:avLst>
              <a:gd name="adj" fmla="val 24338"/>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auto" hangingPunct="0">
              <a:spcBef>
                <a:spcPts val="0"/>
              </a:spcBef>
              <a:spcAft>
                <a:spcPts val="0"/>
              </a:spcAft>
            </a:pPr>
            <a:r>
              <a:rPr lang="zh-CN" altLang="en-US" sz="1600" b="1" kern="0" dirty="0">
                <a:solidFill>
                  <a:prstClr val="white"/>
                </a:solidFill>
                <a:latin typeface="微软雅黑" pitchFamily="34" charset="-122"/>
                <a:ea typeface="微软雅黑" pitchFamily="34" charset="-122"/>
              </a:rPr>
              <a:t>贫困家庭</a:t>
            </a:r>
            <a:endParaRPr lang="en-US" altLang="zh-CN" sz="1600" b="1" kern="0" dirty="0">
              <a:solidFill>
                <a:prstClr val="white"/>
              </a:solidFill>
              <a:latin typeface="微软雅黑" pitchFamily="34" charset="-122"/>
              <a:ea typeface="微软雅黑" pitchFamily="34" charset="-122"/>
            </a:endParaRPr>
          </a:p>
        </p:txBody>
      </p:sp>
      <p:sp>
        <p:nvSpPr>
          <p:cNvPr id="19" name="Line 3"/>
          <p:cNvSpPr>
            <a:spLocks noChangeShapeType="1"/>
          </p:cNvSpPr>
          <p:nvPr/>
        </p:nvSpPr>
        <p:spPr bwMode="auto">
          <a:xfrm>
            <a:off x="5558819" y="4552254"/>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20" name="AutoShape 8"/>
          <p:cNvSpPr>
            <a:spLocks noChangeArrowheads="1"/>
          </p:cNvSpPr>
          <p:nvPr/>
        </p:nvSpPr>
        <p:spPr bwMode="gray">
          <a:xfrm>
            <a:off x="3854824" y="5013176"/>
            <a:ext cx="1736326" cy="432048"/>
          </a:xfrm>
          <a:prstGeom prst="cube">
            <a:avLst>
              <a:gd name="adj" fmla="val 24338"/>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auto" hangingPunct="0">
              <a:spcBef>
                <a:spcPts val="0"/>
              </a:spcBef>
              <a:spcAft>
                <a:spcPts val="0"/>
              </a:spcAft>
            </a:pPr>
            <a:r>
              <a:rPr lang="zh-CN" altLang="en-US" sz="1600" b="1" kern="0" dirty="0">
                <a:solidFill>
                  <a:prstClr val="white"/>
                </a:solidFill>
                <a:latin typeface="微软雅黑" pitchFamily="34" charset="-122"/>
                <a:ea typeface="微软雅黑" pitchFamily="34" charset="-122"/>
              </a:rPr>
              <a:t>宗教虔诚</a:t>
            </a:r>
            <a:endParaRPr lang="en-US" altLang="zh-CN" sz="1600" b="1" kern="0" dirty="0">
              <a:solidFill>
                <a:prstClr val="white"/>
              </a:solidFill>
              <a:latin typeface="微软雅黑" pitchFamily="34" charset="-122"/>
              <a:ea typeface="微软雅黑" pitchFamily="34" charset="-122"/>
            </a:endParaRPr>
          </a:p>
        </p:txBody>
      </p:sp>
      <p:sp>
        <p:nvSpPr>
          <p:cNvPr id="21" name="Line 3"/>
          <p:cNvSpPr>
            <a:spLocks noChangeShapeType="1"/>
          </p:cNvSpPr>
          <p:nvPr/>
        </p:nvSpPr>
        <p:spPr bwMode="auto">
          <a:xfrm>
            <a:off x="5544586" y="5272334"/>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22" name="AutoShape 8"/>
          <p:cNvSpPr>
            <a:spLocks noChangeArrowheads="1"/>
          </p:cNvSpPr>
          <p:nvPr/>
        </p:nvSpPr>
        <p:spPr bwMode="gray">
          <a:xfrm>
            <a:off x="3857120" y="5560366"/>
            <a:ext cx="1736326" cy="432048"/>
          </a:xfrm>
          <a:prstGeom prst="cube">
            <a:avLst>
              <a:gd name="adj" fmla="val 24338"/>
            </a:avLst>
          </a:prstGeom>
          <a:solidFill>
            <a:srgbClr val="33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fontAlgn="auto" hangingPunct="0">
              <a:spcBef>
                <a:spcPts val="0"/>
              </a:spcBef>
              <a:spcAft>
                <a:spcPts val="0"/>
              </a:spcAft>
            </a:pPr>
            <a:r>
              <a:rPr lang="zh-CN" altLang="en-US" sz="1600" b="1" kern="0" dirty="0">
                <a:solidFill>
                  <a:prstClr val="white"/>
                </a:solidFill>
                <a:latin typeface="微软雅黑" pitchFamily="34" charset="-122"/>
                <a:ea typeface="微软雅黑" pitchFamily="34" charset="-122"/>
              </a:rPr>
              <a:t>重视</a:t>
            </a:r>
            <a:r>
              <a:rPr lang="zh-CN" altLang="en-US" sz="1600" b="1" kern="0" dirty="0" smtClean="0">
                <a:solidFill>
                  <a:prstClr val="white"/>
                </a:solidFill>
                <a:latin typeface="微软雅黑" pitchFamily="34" charset="-122"/>
                <a:ea typeface="微软雅黑" pitchFamily="34" charset="-122"/>
              </a:rPr>
              <a:t>网络勾连</a:t>
            </a:r>
            <a:endParaRPr lang="en-US" altLang="zh-CN" sz="1600" b="1" kern="0" dirty="0">
              <a:solidFill>
                <a:prstClr val="white"/>
              </a:solidFill>
              <a:latin typeface="微软雅黑" pitchFamily="34" charset="-122"/>
              <a:ea typeface="微软雅黑" pitchFamily="34" charset="-122"/>
            </a:endParaRPr>
          </a:p>
        </p:txBody>
      </p:sp>
      <p:sp>
        <p:nvSpPr>
          <p:cNvPr id="23" name="Line 3"/>
          <p:cNvSpPr>
            <a:spLocks noChangeShapeType="1"/>
          </p:cNvSpPr>
          <p:nvPr/>
        </p:nvSpPr>
        <p:spPr bwMode="auto">
          <a:xfrm>
            <a:off x="5546882" y="5776390"/>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cxnSp>
        <p:nvCxnSpPr>
          <p:cNvPr id="24" name="AutoShape 3"/>
          <p:cNvCxnSpPr>
            <a:cxnSpLocks noChangeShapeType="1"/>
          </p:cNvCxnSpPr>
          <p:nvPr/>
        </p:nvCxnSpPr>
        <p:spPr bwMode="auto">
          <a:xfrm flipV="1">
            <a:off x="2710830" y="3378126"/>
            <a:ext cx="1008112" cy="275259"/>
          </a:xfrm>
          <a:prstGeom prst="straightConnector1">
            <a:avLst/>
          </a:prstGeom>
          <a:noFill/>
          <a:ln w="25400" cap="rnd">
            <a:solidFill>
              <a:schemeClr val="tx2"/>
            </a:solidFill>
            <a:prstDash val="sysDot"/>
            <a:round/>
            <a:headEnd/>
            <a:tailEnd/>
          </a:ln>
          <a:extLst>
            <a:ext uri="{909E8E84-426E-40DD-AFC4-6F175D3DCCD1}">
              <a14:hiddenFill xmlns:a14="http://schemas.microsoft.com/office/drawing/2010/main">
                <a:noFill/>
              </a14:hiddenFill>
            </a:ext>
          </a:extLst>
        </p:spPr>
      </p:cxnSp>
      <p:cxnSp>
        <p:nvCxnSpPr>
          <p:cNvPr id="25" name="AutoShape 4"/>
          <p:cNvCxnSpPr>
            <a:cxnSpLocks noChangeShapeType="1"/>
          </p:cNvCxnSpPr>
          <p:nvPr/>
        </p:nvCxnSpPr>
        <p:spPr bwMode="auto">
          <a:xfrm>
            <a:off x="2598690" y="4752080"/>
            <a:ext cx="1120252" cy="376238"/>
          </a:xfrm>
          <a:prstGeom prst="straightConnector1">
            <a:avLst/>
          </a:prstGeom>
          <a:noFill/>
          <a:ln w="25400" cap="rnd">
            <a:solidFill>
              <a:schemeClr val="tx2"/>
            </a:solidFill>
            <a:prstDash val="sysDot"/>
            <a:round/>
            <a:headEnd/>
            <a:tailEnd/>
          </a:ln>
          <a:extLst>
            <a:ext uri="{909E8E84-426E-40DD-AFC4-6F175D3DCCD1}">
              <a14:hiddenFill xmlns:a14="http://schemas.microsoft.com/office/drawing/2010/main">
                <a:noFill/>
              </a14:hiddenFill>
            </a:ext>
          </a:extLst>
        </p:spPr>
      </p:cxnSp>
      <p:cxnSp>
        <p:nvCxnSpPr>
          <p:cNvPr id="26" name="AutoShape 4"/>
          <p:cNvCxnSpPr>
            <a:cxnSpLocks noChangeShapeType="1"/>
          </p:cNvCxnSpPr>
          <p:nvPr/>
        </p:nvCxnSpPr>
        <p:spPr bwMode="auto">
          <a:xfrm flipV="1">
            <a:off x="2623073" y="4464068"/>
            <a:ext cx="1231751" cy="139978"/>
          </a:xfrm>
          <a:prstGeom prst="straightConnector1">
            <a:avLst/>
          </a:prstGeom>
          <a:noFill/>
          <a:ln w="25400" cap="rnd">
            <a:solidFill>
              <a:schemeClr val="tx2"/>
            </a:solidFill>
            <a:prstDash val="sysDot"/>
            <a:round/>
            <a:headEnd/>
            <a:tailEnd/>
          </a:ln>
          <a:extLst>
            <a:ext uri="{909E8E84-426E-40DD-AFC4-6F175D3DCCD1}">
              <a14:hiddenFill xmlns:a14="http://schemas.microsoft.com/office/drawing/2010/main">
                <a:noFill/>
              </a14:hiddenFill>
            </a:ext>
          </a:extLst>
        </p:spPr>
      </p:cxnSp>
      <p:sp>
        <p:nvSpPr>
          <p:cNvPr id="29"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恐怖分子特征信息数据</a:t>
            </a:r>
          </a:p>
        </p:txBody>
      </p:sp>
      <p:sp>
        <p:nvSpPr>
          <p:cNvPr id="30" name="标题 1"/>
          <p:cNvSpPr txBox="1">
            <a:spLocks/>
          </p:cNvSpPr>
          <p:nvPr/>
        </p:nvSpPr>
        <p:spPr bwMode="auto">
          <a:xfrm>
            <a:off x="517799" y="716699"/>
            <a:ext cx="11338047" cy="6240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r>
              <a:rPr lang="zh-CN" altLang="en-US" kern="1200" dirty="0">
                <a:solidFill>
                  <a:srgbClr val="FFFF00"/>
                </a:solidFill>
                <a:cs typeface="+mn-cs"/>
              </a:rPr>
              <a:t>根据公安部公布的</a:t>
            </a:r>
            <a:r>
              <a:rPr lang="en-US" altLang="zh-CN" kern="1200" dirty="0">
                <a:solidFill>
                  <a:srgbClr val="FFFF00"/>
                </a:solidFill>
                <a:cs typeface="+mn-cs"/>
              </a:rPr>
              <a:t>25</a:t>
            </a:r>
            <a:r>
              <a:rPr lang="zh-CN" altLang="en-US" kern="1200" dirty="0">
                <a:solidFill>
                  <a:srgbClr val="FFFF00"/>
                </a:solidFill>
                <a:cs typeface="+mn-cs"/>
              </a:rPr>
              <a:t>名恐怖分子信息，归纳</a:t>
            </a:r>
            <a:r>
              <a:rPr lang="en-US" altLang="zh-CN" kern="1200" dirty="0">
                <a:solidFill>
                  <a:srgbClr val="FFFF00"/>
                </a:solidFill>
                <a:cs typeface="+mn-cs"/>
              </a:rPr>
              <a:t>6</a:t>
            </a:r>
            <a:r>
              <a:rPr lang="zh-CN" altLang="en-US" kern="1200" dirty="0">
                <a:solidFill>
                  <a:srgbClr val="FFFF00"/>
                </a:solidFill>
                <a:cs typeface="+mn-cs"/>
              </a:rPr>
              <a:t>大类特征，共</a:t>
            </a:r>
            <a:r>
              <a:rPr lang="en-US" altLang="zh-CN" kern="1200" dirty="0">
                <a:solidFill>
                  <a:srgbClr val="FFFF00"/>
                </a:solidFill>
                <a:cs typeface="+mn-cs"/>
              </a:rPr>
              <a:t>33</a:t>
            </a:r>
            <a:r>
              <a:rPr lang="zh-CN" altLang="en-US" kern="1200" dirty="0">
                <a:solidFill>
                  <a:srgbClr val="FFFF00"/>
                </a:solidFill>
                <a:cs typeface="+mn-cs"/>
              </a:rPr>
              <a:t>项数据。</a:t>
            </a:r>
          </a:p>
        </p:txBody>
      </p:sp>
    </p:spTree>
    <p:extLst>
      <p:ext uri="{BB962C8B-B14F-4D97-AF65-F5344CB8AC3E}">
        <p14:creationId xmlns:p14="http://schemas.microsoft.com/office/powerpoint/2010/main" val="19679644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3"/>
          <p:cNvSpPr txBox="1">
            <a:spLocks noGrp="1"/>
          </p:cNvSpPr>
          <p:nvPr/>
        </p:nvSpPr>
        <p:spPr bwMode="auto">
          <a:xfrm>
            <a:off x="9394661" y="6381751"/>
            <a:ext cx="284443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a:solidFill>
                  <a:prstClr val="black"/>
                </a:solidFill>
              </a:rPr>
              <a:t>   </a:t>
            </a:r>
          </a:p>
          <a:p>
            <a:pPr eaLnBrk="1" hangingPunct="1"/>
            <a:r>
              <a:rPr lang="en-US" altLang="zh-CN">
                <a:solidFill>
                  <a:prstClr val="black"/>
                </a:solidFill>
              </a:rPr>
              <a:t>   </a:t>
            </a:r>
          </a:p>
        </p:txBody>
      </p:sp>
      <p:sp>
        <p:nvSpPr>
          <p:cNvPr id="3" name="AutoShape 3"/>
          <p:cNvSpPr>
            <a:spLocks noChangeArrowheads="1"/>
          </p:cNvSpPr>
          <p:nvPr/>
        </p:nvSpPr>
        <p:spPr bwMode="gray">
          <a:xfrm>
            <a:off x="334566" y="1628376"/>
            <a:ext cx="4536504" cy="4539208"/>
          </a:xfrm>
          <a:prstGeom prst="rightArrow">
            <a:avLst>
              <a:gd name="adj1" fmla="val 79306"/>
              <a:gd name="adj2" fmla="val 30296"/>
            </a:avLst>
          </a:prstGeom>
          <a:gradFill rotWithShape="1">
            <a:gsLst>
              <a:gs pos="0">
                <a:srgbClr val="BBE0E3">
                  <a:gamma/>
                  <a:tint val="0"/>
                  <a:invGamma/>
                  <a:alpha val="24001"/>
                </a:srgbClr>
              </a:gs>
              <a:gs pos="100000">
                <a:srgbClr val="BBE0E3"/>
              </a:gs>
            </a:gsLst>
            <a:lin ang="0" scaled="1"/>
          </a:gradFill>
          <a:ln w="9525">
            <a:noFill/>
            <a:miter lim="800000"/>
            <a:headEnd/>
            <a:tailEnd/>
          </a:ln>
          <a:effectLst>
            <a:outerShdw blurRad="149987" dist="250190" dir="8460000" algn="ctr">
              <a:srgbClr val="000000">
                <a:alpha val="28000"/>
              </a:srgbClr>
            </a:outerShdw>
          </a:effectLst>
        </p:spPr>
        <p:txBody>
          <a:bodyPr wrap="none" anchor="ctr"/>
          <a:lstStyle/>
          <a:p>
            <a:pPr fontAlgn="auto">
              <a:spcBef>
                <a:spcPts val="0"/>
              </a:spcBef>
              <a:spcAft>
                <a:spcPts val="0"/>
              </a:spcAft>
            </a:pPr>
            <a:endParaRPr lang="zh-CN" altLang="en-US" kern="0">
              <a:solidFill>
                <a:srgbClr val="000000"/>
              </a:solidFill>
            </a:endParaRPr>
          </a:p>
        </p:txBody>
      </p:sp>
      <p:sp>
        <p:nvSpPr>
          <p:cNvPr id="4" name="AutoShape 4"/>
          <p:cNvSpPr>
            <a:spLocks noChangeArrowheads="1"/>
          </p:cNvSpPr>
          <p:nvPr/>
        </p:nvSpPr>
        <p:spPr bwMode="gray">
          <a:xfrm>
            <a:off x="490018" y="2204440"/>
            <a:ext cx="3095919" cy="355104"/>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云南昆明火车站暴力恐怖事件</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gray">
          <a:xfrm>
            <a:off x="490018" y="2631552"/>
            <a:ext cx="3095919" cy="360040"/>
          </a:xfrm>
          <a:prstGeom prst="roundRect">
            <a:avLst>
              <a:gd name="adj" fmla="val 9106"/>
            </a:avLst>
          </a:prstGeom>
          <a:gradFill rotWithShape="1">
            <a:gsLst>
              <a:gs pos="0">
                <a:schemeClr val="folHlink"/>
              </a:gs>
              <a:gs pos="100000">
                <a:schemeClr val="folHlink">
                  <a:gamma/>
                  <a:tint val="69804"/>
                  <a:invGamma/>
                </a:schemeClr>
              </a:gs>
            </a:gsLst>
            <a:lin ang="5400000" scaled="1"/>
          </a:gradFill>
          <a:ln w="25400">
            <a:solidFill>
              <a:schemeClr val="bg1"/>
            </a:solidFill>
            <a:round/>
            <a:headEnd/>
            <a:tailEnd/>
          </a:ln>
          <a:effectLst/>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新疆</a:t>
            </a:r>
            <a:r>
              <a:rPr lang="zh-CN" altLang="en-US" b="1" dirty="0" smtClean="0">
                <a:solidFill>
                  <a:prstClr val="white"/>
                </a:solidFill>
                <a:latin typeface="微软雅黑" panose="020B0503020204020204" pitchFamily="34" charset="-122"/>
                <a:ea typeface="微软雅黑" panose="020B0503020204020204" pitchFamily="34" charset="-122"/>
              </a:rPr>
              <a:t>乌什县暴力恐怖事件</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6" name="AutoShape 6"/>
          <p:cNvSpPr>
            <a:spLocks noChangeArrowheads="1"/>
          </p:cNvSpPr>
          <p:nvPr/>
        </p:nvSpPr>
        <p:spPr bwMode="gray">
          <a:xfrm>
            <a:off x="490018" y="3063600"/>
            <a:ext cx="3095919" cy="373360"/>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北京天安门暴力恐怖事件</a:t>
            </a:r>
          </a:p>
        </p:txBody>
      </p:sp>
      <p:sp>
        <p:nvSpPr>
          <p:cNvPr id="7" name="AutoShape 4"/>
          <p:cNvSpPr>
            <a:spLocks noChangeArrowheads="1"/>
          </p:cNvSpPr>
          <p:nvPr/>
        </p:nvSpPr>
        <p:spPr bwMode="gray">
          <a:xfrm>
            <a:off x="482775" y="4796728"/>
            <a:ext cx="3095919" cy="355104"/>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新疆</a:t>
            </a:r>
            <a:r>
              <a:rPr lang="zh-CN" altLang="en-US" b="1" dirty="0" smtClean="0">
                <a:solidFill>
                  <a:prstClr val="white"/>
                </a:solidFill>
                <a:latin typeface="微软雅黑" panose="020B0503020204020204" pitchFamily="34" charset="-122"/>
                <a:ea typeface="微软雅黑" panose="020B0503020204020204" pitchFamily="34" charset="-122"/>
              </a:rPr>
              <a:t>巴楚县暴力</a:t>
            </a:r>
            <a:r>
              <a:rPr lang="zh-CN" altLang="en-US" b="1" dirty="0">
                <a:solidFill>
                  <a:prstClr val="white"/>
                </a:solidFill>
                <a:latin typeface="微软雅黑" panose="020B0503020204020204" pitchFamily="34" charset="-122"/>
                <a:ea typeface="微软雅黑" panose="020B0503020204020204" pitchFamily="34" charset="-122"/>
              </a:rPr>
              <a:t>恐怖事件</a:t>
            </a:r>
          </a:p>
        </p:txBody>
      </p:sp>
      <p:sp>
        <p:nvSpPr>
          <p:cNvPr id="8" name="AutoShape 5"/>
          <p:cNvSpPr>
            <a:spLocks noChangeArrowheads="1"/>
          </p:cNvSpPr>
          <p:nvPr/>
        </p:nvSpPr>
        <p:spPr bwMode="gray">
          <a:xfrm>
            <a:off x="478582" y="3932632"/>
            <a:ext cx="3095919" cy="360040"/>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新疆疏附县暴力恐怖</a:t>
            </a:r>
            <a:r>
              <a:rPr lang="zh-CN" altLang="en-US" b="1" dirty="0" smtClean="0">
                <a:solidFill>
                  <a:prstClr val="white"/>
                </a:solidFill>
                <a:latin typeface="微软雅黑" panose="020B0503020204020204" pitchFamily="34" charset="-122"/>
                <a:ea typeface="微软雅黑" panose="020B0503020204020204" pitchFamily="34" charset="-122"/>
              </a:rPr>
              <a:t>事件</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9" name="AutoShape 6"/>
          <p:cNvSpPr>
            <a:spLocks noChangeArrowheads="1"/>
          </p:cNvSpPr>
          <p:nvPr/>
        </p:nvSpPr>
        <p:spPr bwMode="gray">
          <a:xfrm>
            <a:off x="478582" y="4351360"/>
            <a:ext cx="3095919" cy="373360"/>
          </a:xfrm>
          <a:prstGeom prst="roundRect">
            <a:avLst>
              <a:gd name="adj" fmla="val 9106"/>
            </a:avLst>
          </a:prstGeom>
          <a:gradFill rotWithShape="1">
            <a:gsLst>
              <a:gs pos="0">
                <a:schemeClr val="folHlink"/>
              </a:gs>
              <a:gs pos="100000">
                <a:schemeClr val="folHlink">
                  <a:gamma/>
                  <a:tint val="69804"/>
                  <a:invGamma/>
                </a:schemeClr>
              </a:gs>
            </a:gsLst>
            <a:lin ang="5400000" scaled="1"/>
          </a:gradFill>
          <a:ln w="25400">
            <a:solidFill>
              <a:schemeClr val="bg1"/>
            </a:solidFill>
            <a:round/>
            <a:headEnd/>
            <a:tailEnd/>
          </a:ln>
          <a:effectLst/>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新疆鄯善县暴力恐怖事件</a:t>
            </a:r>
          </a:p>
        </p:txBody>
      </p:sp>
      <p:sp>
        <p:nvSpPr>
          <p:cNvPr id="10" name="AutoShape 5"/>
          <p:cNvSpPr>
            <a:spLocks noChangeArrowheads="1"/>
          </p:cNvSpPr>
          <p:nvPr/>
        </p:nvSpPr>
        <p:spPr bwMode="gray">
          <a:xfrm>
            <a:off x="490018" y="5228776"/>
            <a:ext cx="3095919" cy="360040"/>
          </a:xfrm>
          <a:prstGeom prst="roundRect">
            <a:avLst>
              <a:gd name="adj" fmla="val 9106"/>
            </a:avLst>
          </a:prstGeom>
          <a:gradFill rotWithShape="1">
            <a:gsLst>
              <a:gs pos="0">
                <a:schemeClr val="folHlink"/>
              </a:gs>
              <a:gs pos="100000">
                <a:schemeClr val="folHlink">
                  <a:gamma/>
                  <a:tint val="69804"/>
                  <a:invGamma/>
                </a:schemeClr>
              </a:gs>
            </a:gsLst>
            <a:lin ang="5400000" scaled="1"/>
          </a:gradFill>
          <a:ln w="25400">
            <a:solidFill>
              <a:schemeClr val="bg1"/>
            </a:solidFill>
            <a:round/>
            <a:headEnd/>
            <a:tailEnd/>
          </a:ln>
          <a:effectLst/>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新疆叶城县暴力恐怖</a:t>
            </a:r>
            <a:r>
              <a:rPr lang="zh-CN" altLang="en-US" b="1" dirty="0" smtClean="0">
                <a:solidFill>
                  <a:prstClr val="white"/>
                </a:solidFill>
                <a:latin typeface="微软雅黑" panose="020B0503020204020204" pitchFamily="34" charset="-122"/>
                <a:ea typeface="微软雅黑" panose="020B0503020204020204" pitchFamily="34" charset="-122"/>
              </a:rPr>
              <a:t>事件</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11" name="AutoShape 4"/>
          <p:cNvSpPr>
            <a:spLocks noChangeArrowheads="1"/>
          </p:cNvSpPr>
          <p:nvPr/>
        </p:nvSpPr>
        <p:spPr bwMode="gray">
          <a:xfrm>
            <a:off x="490018" y="3505520"/>
            <a:ext cx="3095919" cy="355104"/>
          </a:xfrm>
          <a:prstGeom prst="roundRect">
            <a:avLst>
              <a:gd name="adj" fmla="val 9106"/>
            </a:avLst>
          </a:prstGeom>
          <a:gradFill rotWithShape="1">
            <a:gsLst>
              <a:gs pos="0">
                <a:schemeClr val="folHlink"/>
              </a:gs>
              <a:gs pos="100000">
                <a:schemeClr val="folHlink">
                  <a:gamma/>
                  <a:tint val="69804"/>
                  <a:invGamma/>
                </a:schemeClr>
              </a:gs>
            </a:gsLst>
            <a:lin ang="5400000" scaled="1"/>
          </a:gradFill>
          <a:ln w="25400">
            <a:solidFill>
              <a:schemeClr val="bg1"/>
            </a:solidFill>
            <a:round/>
            <a:headEnd/>
            <a:tailEnd/>
          </a:ln>
          <a:effectLst/>
        </p:spPr>
        <p:txBody>
          <a:bodyPr wrap="none" anchor="ctr"/>
          <a:lstStyle/>
          <a:p>
            <a:pPr algn="ctr"/>
            <a:r>
              <a:rPr lang="zh-CN" altLang="en-US" b="1" dirty="0">
                <a:solidFill>
                  <a:prstClr val="white"/>
                </a:solidFill>
                <a:latin typeface="微软雅黑" panose="020B0503020204020204" pitchFamily="34" charset="-122"/>
                <a:ea typeface="微软雅黑" panose="020B0503020204020204" pitchFamily="34" charset="-122"/>
              </a:rPr>
              <a:t>新疆莎车县暴力恐怖事件</a:t>
            </a:r>
          </a:p>
        </p:txBody>
      </p:sp>
      <p:sp>
        <p:nvSpPr>
          <p:cNvPr id="12" name="AutoShape 8"/>
          <p:cNvSpPr>
            <a:spLocks noChangeArrowheads="1"/>
          </p:cNvSpPr>
          <p:nvPr/>
        </p:nvSpPr>
        <p:spPr bwMode="gray">
          <a:xfrm>
            <a:off x="4915865" y="1556368"/>
            <a:ext cx="2102400" cy="432048"/>
          </a:xfrm>
          <a:prstGeom prst="cube">
            <a:avLst>
              <a:gd name="adj" fmla="val 2433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1600" b="1" dirty="0" smtClean="0">
                <a:solidFill>
                  <a:prstClr val="white"/>
                </a:solidFill>
                <a:latin typeface="微软雅黑" pitchFamily="34" charset="-122"/>
                <a:ea typeface="微软雅黑" pitchFamily="34" charset="-122"/>
              </a:rPr>
              <a:t>宣扬宗教</a:t>
            </a:r>
            <a:r>
              <a:rPr lang="zh-CN" altLang="en-US" sz="1600" b="1" dirty="0">
                <a:solidFill>
                  <a:prstClr val="white"/>
                </a:solidFill>
                <a:latin typeface="微软雅黑" pitchFamily="34" charset="-122"/>
                <a:ea typeface="微软雅黑" pitchFamily="34" charset="-122"/>
              </a:rPr>
              <a:t>极端思想</a:t>
            </a:r>
            <a:endParaRPr lang="en-US" altLang="zh-CN" sz="1600" dirty="0">
              <a:solidFill>
                <a:prstClr val="black"/>
              </a:solidFill>
            </a:endParaRPr>
          </a:p>
        </p:txBody>
      </p:sp>
      <p:sp>
        <p:nvSpPr>
          <p:cNvPr id="13" name="AutoShape 11"/>
          <p:cNvSpPr>
            <a:spLocks noChangeArrowheads="1"/>
          </p:cNvSpPr>
          <p:nvPr/>
        </p:nvSpPr>
        <p:spPr bwMode="gray">
          <a:xfrm rot="5400000">
            <a:off x="7211119" y="1952625"/>
            <a:ext cx="5329014" cy="4104456"/>
          </a:xfrm>
          <a:prstGeom prst="roundRect">
            <a:avLst>
              <a:gd name="adj" fmla="val 19894"/>
            </a:avLst>
          </a:prstGeom>
          <a:gradFill rotWithShape="1">
            <a:gsLst>
              <a:gs pos="0">
                <a:srgbClr val="F8F8F8">
                  <a:gamma/>
                  <a:shade val="77647"/>
                  <a:invGamma/>
                  <a:alpha val="98000"/>
                </a:srgbClr>
              </a:gs>
              <a:gs pos="50000">
                <a:srgbClr val="F8F8F8"/>
              </a:gs>
              <a:gs pos="100000">
                <a:srgbClr val="F8F8F8">
                  <a:gamma/>
                  <a:shade val="77647"/>
                  <a:invGamma/>
                  <a:alpha val="98000"/>
                </a:srgbClr>
              </a:gs>
            </a:gsLst>
            <a:lin ang="5400000" scaled="1"/>
          </a:gradFill>
          <a:ln w="57150" algn="ctr">
            <a:solidFill>
              <a:srgbClr val="808080"/>
            </a:solidFill>
            <a:round/>
            <a:headEnd/>
            <a:tailEnd/>
          </a:ln>
          <a:effectLst/>
        </p:spPr>
        <p:txBody>
          <a:bodyPr wrap="none" anchor="ctr"/>
          <a:lstStyle/>
          <a:p>
            <a:pPr>
              <a:defRPr/>
            </a:pPr>
            <a:endParaRPr lang="zh-CN" altLang="en-US">
              <a:solidFill>
                <a:prstClr val="black"/>
              </a:solidFill>
            </a:endParaRPr>
          </a:p>
        </p:txBody>
      </p:sp>
      <p:sp>
        <p:nvSpPr>
          <p:cNvPr id="14" name="Text Box 12"/>
          <p:cNvSpPr txBox="1">
            <a:spLocks noChangeArrowheads="1"/>
          </p:cNvSpPr>
          <p:nvPr/>
        </p:nvSpPr>
        <p:spPr bwMode="gray">
          <a:xfrm>
            <a:off x="8039422" y="1484784"/>
            <a:ext cx="3744416" cy="510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a:lnSpc>
                <a:spcPts val="1700"/>
              </a:lnSpc>
            </a:pPr>
            <a:r>
              <a:rPr lang="zh-CN" altLang="en-US" sz="1600" b="1" dirty="0" smtClean="0">
                <a:solidFill>
                  <a:prstClr val="black"/>
                </a:solidFill>
                <a:latin typeface="微软雅黑" pitchFamily="34" charset="-122"/>
                <a:ea typeface="微软雅黑" pitchFamily="34" charset="-122"/>
              </a:rPr>
              <a:t>宗教</a:t>
            </a:r>
            <a:r>
              <a:rPr lang="zh-CN" altLang="en-US" sz="1600" b="1" dirty="0">
                <a:solidFill>
                  <a:prstClr val="black"/>
                </a:solidFill>
                <a:latin typeface="微软雅黑" pitchFamily="34" charset="-122"/>
                <a:ea typeface="微软雅黑" pitchFamily="34" charset="-122"/>
              </a:rPr>
              <a:t>信仰、政治面貌</a:t>
            </a:r>
            <a:r>
              <a:rPr lang="zh-CN" altLang="en-US" sz="1600" b="1" dirty="0" smtClean="0">
                <a:solidFill>
                  <a:prstClr val="black"/>
                </a:solidFill>
                <a:latin typeface="微软雅黑" pitchFamily="34" charset="-122"/>
                <a:ea typeface="微软雅黑" pitchFamily="34" charset="-122"/>
              </a:rPr>
              <a:t>、言论倾向、网络评论、互联网发表内容</a:t>
            </a:r>
            <a:endParaRPr lang="en-US" altLang="zh-CN" sz="1600" b="1" dirty="0" smtClean="0">
              <a:solidFill>
                <a:prstClr val="black"/>
              </a:solidFill>
              <a:latin typeface="微软雅黑" pitchFamily="34" charset="-122"/>
              <a:ea typeface="微软雅黑" pitchFamily="34" charset="-122"/>
            </a:endParaRPr>
          </a:p>
          <a:p>
            <a:pPr algn="just">
              <a:lnSpc>
                <a:spcPts val="1700"/>
              </a:lnSpc>
            </a:pPr>
            <a:endParaRPr lang="en-US" altLang="zh-CN" sz="1600" b="1" dirty="0">
              <a:solidFill>
                <a:prstClr val="black"/>
              </a:solidFill>
              <a:latin typeface="微软雅黑" pitchFamily="34" charset="-122"/>
              <a:ea typeface="微软雅黑" pitchFamily="34" charset="-122"/>
            </a:endParaRPr>
          </a:p>
          <a:p>
            <a:pPr algn="just">
              <a:lnSpc>
                <a:spcPts val="1700"/>
              </a:lnSpc>
            </a:pPr>
            <a:r>
              <a:rPr lang="zh-CN" altLang="en-US" sz="1600" b="1" dirty="0" smtClean="0">
                <a:solidFill>
                  <a:prstClr val="black"/>
                </a:solidFill>
                <a:latin typeface="微软雅黑" pitchFamily="34" charset="-122"/>
                <a:ea typeface="微软雅黑" pitchFamily="34" charset="-122"/>
              </a:rPr>
              <a:t>社交活动场所、社交关系、手机、固话、短</a:t>
            </a:r>
            <a:r>
              <a:rPr lang="zh-CN" altLang="en-US" sz="1600" b="1" dirty="0">
                <a:solidFill>
                  <a:prstClr val="black"/>
                </a:solidFill>
                <a:latin typeface="微软雅黑" pitchFamily="34" charset="-122"/>
                <a:ea typeface="微软雅黑" pitchFamily="34" charset="-122"/>
              </a:rPr>
              <a:t>信</a:t>
            </a:r>
            <a:r>
              <a:rPr lang="zh-CN" altLang="en-US" sz="1600" b="1" dirty="0" smtClean="0">
                <a:solidFill>
                  <a:prstClr val="black"/>
                </a:solidFill>
                <a:latin typeface="微软雅黑" pitchFamily="34" charset="-122"/>
                <a:ea typeface="微软雅黑" pitchFamily="34" charset="-122"/>
              </a:rPr>
              <a:t>、</a:t>
            </a:r>
            <a:r>
              <a:rPr lang="en-US" altLang="zh-CN" sz="1600" b="1" dirty="0" smtClean="0">
                <a:solidFill>
                  <a:prstClr val="black"/>
                </a:solidFill>
                <a:latin typeface="微软雅黑" pitchFamily="34" charset="-122"/>
                <a:ea typeface="微软雅黑" pitchFamily="34" charset="-122"/>
              </a:rPr>
              <a:t>Email</a:t>
            </a:r>
            <a:r>
              <a:rPr lang="zh-CN" altLang="en-US" sz="1600" b="1" dirty="0" smtClean="0">
                <a:solidFill>
                  <a:prstClr val="black"/>
                </a:solidFill>
                <a:latin typeface="微软雅黑" pitchFamily="34" charset="-122"/>
                <a:ea typeface="微软雅黑" pitchFamily="34" charset="-122"/>
              </a:rPr>
              <a:t>通信、卫星电话通信</a:t>
            </a:r>
            <a:endParaRPr lang="en-US" altLang="zh-CN" sz="1600" b="1" dirty="0" smtClean="0">
              <a:solidFill>
                <a:prstClr val="black"/>
              </a:solidFill>
              <a:latin typeface="微软雅黑" pitchFamily="34" charset="-122"/>
              <a:ea typeface="微软雅黑" pitchFamily="34" charset="-122"/>
            </a:endParaRPr>
          </a:p>
          <a:p>
            <a:pPr algn="just">
              <a:lnSpc>
                <a:spcPts val="1700"/>
              </a:lnSpc>
            </a:pPr>
            <a:endParaRPr lang="en-US" altLang="zh-CN" sz="1600" b="1" dirty="0" smtClean="0">
              <a:solidFill>
                <a:prstClr val="black"/>
              </a:solidFill>
              <a:latin typeface="微软雅黑" pitchFamily="34" charset="-122"/>
              <a:ea typeface="微软雅黑" pitchFamily="34" charset="-122"/>
            </a:endParaRPr>
          </a:p>
          <a:p>
            <a:pPr algn="just">
              <a:lnSpc>
                <a:spcPts val="1700"/>
              </a:lnSpc>
            </a:pPr>
            <a:r>
              <a:rPr lang="zh-CN" altLang="en-US" sz="1600" b="1" dirty="0">
                <a:solidFill>
                  <a:prstClr val="black"/>
                </a:solidFill>
                <a:latin typeface="微软雅黑" pitchFamily="34" charset="-122"/>
                <a:ea typeface="微软雅黑" pitchFamily="34" charset="-122"/>
              </a:rPr>
              <a:t>下载行为、浏览</a:t>
            </a:r>
            <a:r>
              <a:rPr lang="zh-CN" altLang="en-US" sz="1600" b="1" dirty="0" smtClean="0">
                <a:solidFill>
                  <a:prstClr val="black"/>
                </a:solidFill>
                <a:latin typeface="微软雅黑" pitchFamily="34" charset="-122"/>
                <a:ea typeface="微软雅黑" pitchFamily="34" charset="-122"/>
              </a:rPr>
              <a:t>行为</a:t>
            </a:r>
            <a:r>
              <a:rPr lang="zh-CN" altLang="en-US" sz="1600" b="1" dirty="0">
                <a:solidFill>
                  <a:prstClr val="black"/>
                </a:solidFill>
                <a:latin typeface="微软雅黑" pitchFamily="34" charset="-122"/>
                <a:ea typeface="微软雅黑" pitchFamily="34" charset="-122"/>
              </a:rPr>
              <a:t>、</a:t>
            </a:r>
            <a:r>
              <a:rPr lang="zh-CN" altLang="en-US" sz="1600" b="1" dirty="0" smtClean="0">
                <a:solidFill>
                  <a:prstClr val="black"/>
                </a:solidFill>
                <a:latin typeface="微软雅黑" pitchFamily="34" charset="-122"/>
                <a:ea typeface="微软雅黑" pitchFamily="34" charset="-122"/>
              </a:rPr>
              <a:t>搜索行为、</a:t>
            </a:r>
            <a:endParaRPr lang="en-US" altLang="zh-CN" sz="1600" b="1" dirty="0" smtClean="0">
              <a:solidFill>
                <a:prstClr val="black"/>
              </a:solidFill>
              <a:latin typeface="微软雅黑" pitchFamily="34" charset="-122"/>
              <a:ea typeface="微软雅黑" pitchFamily="34" charset="-122"/>
            </a:endParaRPr>
          </a:p>
          <a:p>
            <a:pPr algn="just">
              <a:lnSpc>
                <a:spcPts val="1700"/>
              </a:lnSpc>
            </a:pPr>
            <a:r>
              <a:rPr lang="zh-CN" altLang="en-US" sz="1600" b="1" dirty="0" smtClean="0">
                <a:solidFill>
                  <a:prstClr val="black"/>
                </a:solidFill>
                <a:latin typeface="微软雅黑" pitchFamily="34" charset="-122"/>
                <a:ea typeface="微软雅黑" pitchFamily="34" charset="-122"/>
              </a:rPr>
              <a:t>网络账号、</a:t>
            </a:r>
            <a:r>
              <a:rPr lang="en-US" altLang="zh-CN" sz="1600" b="1" dirty="0" smtClean="0">
                <a:solidFill>
                  <a:prstClr val="black"/>
                </a:solidFill>
                <a:latin typeface="微软雅黑" pitchFamily="34" charset="-122"/>
                <a:ea typeface="微软雅黑" pitchFamily="34" charset="-122"/>
              </a:rPr>
              <a:t>IP</a:t>
            </a:r>
            <a:r>
              <a:rPr lang="zh-CN" altLang="en-US" sz="1600" b="1" dirty="0" smtClean="0">
                <a:solidFill>
                  <a:prstClr val="black"/>
                </a:solidFill>
                <a:latin typeface="微软雅黑" pitchFamily="34" charset="-122"/>
                <a:ea typeface="微软雅黑" pitchFamily="34" charset="-122"/>
              </a:rPr>
              <a:t>地址</a:t>
            </a:r>
            <a:endParaRPr lang="en-US" altLang="zh-CN" sz="1600" b="1" dirty="0">
              <a:solidFill>
                <a:prstClr val="black"/>
              </a:solidFill>
              <a:latin typeface="微软雅黑" pitchFamily="34" charset="-122"/>
              <a:ea typeface="微软雅黑" pitchFamily="34" charset="-122"/>
            </a:endParaRPr>
          </a:p>
          <a:p>
            <a:pPr algn="just">
              <a:lnSpc>
                <a:spcPts val="1700"/>
              </a:lnSpc>
            </a:pPr>
            <a:endParaRPr lang="en-US" altLang="zh-CN" sz="1600" b="1" dirty="0" smtClean="0">
              <a:solidFill>
                <a:prstClr val="black"/>
              </a:solidFill>
              <a:latin typeface="微软雅黑" pitchFamily="34" charset="-122"/>
              <a:ea typeface="微软雅黑" pitchFamily="34" charset="-122"/>
            </a:endParaRPr>
          </a:p>
          <a:p>
            <a:pPr algn="just">
              <a:lnSpc>
                <a:spcPts val="1700"/>
              </a:lnSpc>
            </a:pPr>
            <a:r>
              <a:rPr lang="zh-CN" altLang="en-US" sz="1600" b="1" dirty="0" smtClean="0">
                <a:solidFill>
                  <a:prstClr val="black"/>
                </a:solidFill>
                <a:latin typeface="微软雅黑" pitchFamily="34" charset="-122"/>
                <a:ea typeface="微软雅黑" pitchFamily="34" charset="-122"/>
              </a:rPr>
              <a:t>工资收入、家庭经济状况、存</a:t>
            </a:r>
            <a:r>
              <a:rPr lang="zh-CN" altLang="en-US" sz="1600" b="1" dirty="0">
                <a:solidFill>
                  <a:prstClr val="black"/>
                </a:solidFill>
                <a:latin typeface="微软雅黑" pitchFamily="34" charset="-122"/>
                <a:ea typeface="微软雅黑" pitchFamily="34" charset="-122"/>
              </a:rPr>
              <a:t>取款、</a:t>
            </a:r>
            <a:r>
              <a:rPr lang="en-US" altLang="zh-CN" sz="1600" b="1" dirty="0" smtClean="0">
                <a:solidFill>
                  <a:prstClr val="black"/>
                </a:solidFill>
                <a:latin typeface="微软雅黑" pitchFamily="34" charset="-122"/>
                <a:ea typeface="微软雅黑" pitchFamily="34" charset="-122"/>
              </a:rPr>
              <a:t>ATM</a:t>
            </a:r>
            <a:r>
              <a:rPr lang="zh-CN" altLang="en-US" sz="1600" b="1" dirty="0">
                <a:solidFill>
                  <a:prstClr val="black"/>
                </a:solidFill>
                <a:latin typeface="微软雅黑" pitchFamily="34" charset="-122"/>
                <a:ea typeface="微软雅黑" pitchFamily="34" charset="-122"/>
              </a:rPr>
              <a:t>记录</a:t>
            </a:r>
            <a:r>
              <a:rPr lang="zh-CN" altLang="en-US" sz="1600" b="1" dirty="0" smtClean="0">
                <a:solidFill>
                  <a:prstClr val="black"/>
                </a:solidFill>
                <a:latin typeface="微软雅黑" pitchFamily="34" charset="-122"/>
                <a:ea typeface="微软雅黑" pitchFamily="34" charset="-122"/>
              </a:rPr>
              <a:t>、</a:t>
            </a:r>
            <a:r>
              <a:rPr lang="zh-CN" altLang="en-US" sz="1600" b="1" dirty="0">
                <a:solidFill>
                  <a:prstClr val="black"/>
                </a:solidFill>
                <a:latin typeface="微软雅黑" pitchFamily="34" charset="-122"/>
                <a:ea typeface="微软雅黑" pitchFamily="34" charset="-122"/>
              </a:rPr>
              <a:t>转账汇款、</a:t>
            </a:r>
            <a:endParaRPr lang="en-US" altLang="zh-CN" sz="1600" b="1" dirty="0">
              <a:solidFill>
                <a:prstClr val="black"/>
              </a:solidFill>
              <a:latin typeface="微软雅黑" pitchFamily="34" charset="-122"/>
              <a:ea typeface="微软雅黑" pitchFamily="34" charset="-122"/>
            </a:endParaRPr>
          </a:p>
          <a:p>
            <a:pPr algn="just">
              <a:lnSpc>
                <a:spcPts val="1700"/>
              </a:lnSpc>
            </a:pPr>
            <a:endParaRPr lang="en-US" altLang="zh-CN" sz="1600" b="1" dirty="0" smtClean="0">
              <a:solidFill>
                <a:prstClr val="black"/>
              </a:solidFill>
              <a:latin typeface="微软雅黑" pitchFamily="34" charset="-122"/>
              <a:ea typeface="微软雅黑" pitchFamily="34" charset="-122"/>
            </a:endParaRPr>
          </a:p>
          <a:p>
            <a:pPr algn="just">
              <a:lnSpc>
                <a:spcPts val="1700"/>
              </a:lnSpc>
            </a:pPr>
            <a:r>
              <a:rPr lang="zh-CN" altLang="en-US" sz="1600" b="1" dirty="0" smtClean="0">
                <a:solidFill>
                  <a:prstClr val="black"/>
                </a:solidFill>
                <a:latin typeface="微软雅黑" pitchFamily="34" charset="-122"/>
                <a:ea typeface="微软雅黑" pitchFamily="34" charset="-122"/>
              </a:rPr>
              <a:t>管制物品购物、购买</a:t>
            </a:r>
            <a:r>
              <a:rPr lang="zh-CN" altLang="en-US" sz="1600" b="1" dirty="0">
                <a:solidFill>
                  <a:prstClr val="black"/>
                </a:solidFill>
                <a:latin typeface="微软雅黑" pitchFamily="34" charset="-122"/>
                <a:ea typeface="微软雅黑" pitchFamily="34" charset="-122"/>
              </a:rPr>
              <a:t>地点、刷</a:t>
            </a:r>
            <a:r>
              <a:rPr lang="zh-CN" altLang="en-US" sz="1600" b="1" dirty="0" smtClean="0">
                <a:solidFill>
                  <a:prstClr val="black"/>
                </a:solidFill>
                <a:latin typeface="微软雅黑" pitchFamily="34" charset="-122"/>
                <a:ea typeface="微软雅黑" pitchFamily="34" charset="-122"/>
              </a:rPr>
              <a:t>卡记录、</a:t>
            </a:r>
            <a:endParaRPr lang="en-US" altLang="zh-CN" sz="1600" b="1" dirty="0">
              <a:solidFill>
                <a:prstClr val="black"/>
              </a:solidFill>
              <a:latin typeface="微软雅黑" pitchFamily="34" charset="-122"/>
              <a:ea typeface="微软雅黑" pitchFamily="34" charset="-122"/>
            </a:endParaRPr>
          </a:p>
          <a:p>
            <a:pPr algn="just">
              <a:lnSpc>
                <a:spcPts val="1700"/>
              </a:lnSpc>
            </a:pPr>
            <a:r>
              <a:rPr lang="zh-CN" altLang="en-US" sz="1600" b="1" dirty="0" smtClean="0">
                <a:solidFill>
                  <a:prstClr val="black"/>
                </a:solidFill>
                <a:latin typeface="微软雅黑" pitchFamily="34" charset="-122"/>
                <a:ea typeface="微软雅黑" pitchFamily="34" charset="-122"/>
              </a:rPr>
              <a:t>网上</a:t>
            </a:r>
            <a:r>
              <a:rPr lang="zh-CN" altLang="en-US" sz="1600" b="1" dirty="0">
                <a:solidFill>
                  <a:prstClr val="black"/>
                </a:solidFill>
                <a:latin typeface="微软雅黑" pitchFamily="34" charset="-122"/>
                <a:ea typeface="微软雅黑" pitchFamily="34" charset="-122"/>
              </a:rPr>
              <a:t>购物、网上银行、快递</a:t>
            </a:r>
            <a:r>
              <a:rPr lang="zh-CN" altLang="en-US" sz="1600" b="1" dirty="0" smtClean="0">
                <a:solidFill>
                  <a:prstClr val="black"/>
                </a:solidFill>
                <a:latin typeface="微软雅黑" pitchFamily="34" charset="-122"/>
                <a:ea typeface="微软雅黑" pitchFamily="34" charset="-122"/>
              </a:rPr>
              <a:t>信息</a:t>
            </a:r>
            <a:endParaRPr lang="en-US" altLang="zh-CN" sz="1600" b="1" dirty="0" smtClean="0">
              <a:solidFill>
                <a:prstClr val="black"/>
              </a:solidFill>
              <a:latin typeface="微软雅黑" pitchFamily="34" charset="-122"/>
              <a:ea typeface="微软雅黑" pitchFamily="34" charset="-122"/>
            </a:endParaRPr>
          </a:p>
          <a:p>
            <a:pPr algn="just">
              <a:lnSpc>
                <a:spcPts val="1700"/>
              </a:lnSpc>
            </a:pPr>
            <a:endParaRPr lang="en-US" altLang="zh-CN" sz="1600" b="1" dirty="0" smtClean="0">
              <a:solidFill>
                <a:prstClr val="black"/>
              </a:solidFill>
              <a:latin typeface="微软雅黑" pitchFamily="34" charset="-122"/>
              <a:ea typeface="微软雅黑" pitchFamily="34" charset="-122"/>
            </a:endParaRPr>
          </a:p>
          <a:p>
            <a:pPr algn="just">
              <a:lnSpc>
                <a:spcPts val="1700"/>
              </a:lnSpc>
            </a:pPr>
            <a:r>
              <a:rPr lang="zh-CN" altLang="en-US" sz="1600" b="1" dirty="0" smtClean="0">
                <a:solidFill>
                  <a:prstClr val="black"/>
                </a:solidFill>
                <a:latin typeface="微软雅黑" pitchFamily="34" charset="-122"/>
                <a:ea typeface="微软雅黑" pitchFamily="34" charset="-122"/>
              </a:rPr>
              <a:t>出入境</a:t>
            </a:r>
            <a:r>
              <a:rPr lang="zh-CN" altLang="en-US" sz="1600" b="1" dirty="0">
                <a:solidFill>
                  <a:prstClr val="black"/>
                </a:solidFill>
                <a:latin typeface="微软雅黑" pitchFamily="34" charset="-122"/>
                <a:ea typeface="微软雅黑" pitchFamily="34" charset="-122"/>
              </a:rPr>
              <a:t>记录、</a:t>
            </a:r>
            <a:r>
              <a:rPr lang="zh-CN" altLang="en-US" sz="1600" b="1" dirty="0" smtClean="0">
                <a:solidFill>
                  <a:prstClr val="black"/>
                </a:solidFill>
                <a:latin typeface="微软雅黑" pitchFamily="34" charset="-122"/>
                <a:ea typeface="微软雅黑" pitchFamily="34" charset="-122"/>
              </a:rPr>
              <a:t>护照、身份证</a:t>
            </a:r>
            <a:endParaRPr lang="en-US" altLang="zh-CN" sz="1600" b="1" dirty="0">
              <a:solidFill>
                <a:prstClr val="black"/>
              </a:solidFill>
              <a:latin typeface="微软雅黑" pitchFamily="34" charset="-122"/>
              <a:ea typeface="微软雅黑" pitchFamily="34" charset="-122"/>
            </a:endParaRPr>
          </a:p>
          <a:p>
            <a:pPr algn="just">
              <a:lnSpc>
                <a:spcPts val="1700"/>
              </a:lnSpc>
            </a:pPr>
            <a:endParaRPr lang="en-US" altLang="zh-CN" sz="1600" b="1" dirty="0" smtClean="0">
              <a:solidFill>
                <a:prstClr val="black"/>
              </a:solidFill>
              <a:latin typeface="微软雅黑" pitchFamily="34" charset="-122"/>
              <a:ea typeface="微软雅黑" pitchFamily="34" charset="-122"/>
            </a:endParaRPr>
          </a:p>
          <a:p>
            <a:pPr algn="just">
              <a:lnSpc>
                <a:spcPts val="1700"/>
              </a:lnSpc>
            </a:pPr>
            <a:r>
              <a:rPr lang="zh-CN" altLang="en-US" sz="1600" b="1" dirty="0" smtClean="0">
                <a:solidFill>
                  <a:prstClr val="black"/>
                </a:solidFill>
                <a:latin typeface="微软雅黑" pitchFamily="34" charset="-122"/>
                <a:ea typeface="微软雅黑" pitchFamily="34" charset="-122"/>
              </a:rPr>
              <a:t>驾照、车牌号、购票信息、车辆购买、车辆租借</a:t>
            </a:r>
            <a:r>
              <a:rPr lang="zh-CN" altLang="en-US" sz="1600" b="1" dirty="0">
                <a:solidFill>
                  <a:prstClr val="black"/>
                </a:solidFill>
                <a:latin typeface="微软雅黑" pitchFamily="34" charset="-122"/>
                <a:ea typeface="微软雅黑" pitchFamily="34" charset="-122"/>
              </a:rPr>
              <a:t>、收费站记录</a:t>
            </a:r>
            <a:r>
              <a:rPr lang="zh-CN" altLang="en-US" sz="1600" b="1" dirty="0" smtClean="0">
                <a:solidFill>
                  <a:prstClr val="black"/>
                </a:solidFill>
                <a:latin typeface="微软雅黑" pitchFamily="34" charset="-122"/>
                <a:ea typeface="微软雅黑" pitchFamily="34" charset="-122"/>
              </a:rPr>
              <a:t>、加油站记录、交通道路监控信息、公共场所监控信息</a:t>
            </a:r>
            <a:endParaRPr lang="en-US" altLang="zh-CN" sz="1600" b="1" dirty="0" smtClean="0">
              <a:solidFill>
                <a:prstClr val="black"/>
              </a:solidFill>
              <a:latin typeface="微软雅黑" pitchFamily="34" charset="-122"/>
              <a:ea typeface="微软雅黑" pitchFamily="34" charset="-122"/>
            </a:endParaRPr>
          </a:p>
          <a:p>
            <a:pPr algn="just">
              <a:lnSpc>
                <a:spcPts val="1700"/>
              </a:lnSpc>
            </a:pPr>
            <a:endParaRPr lang="en-US" altLang="zh-CN" sz="1600" b="1" dirty="0" smtClean="0">
              <a:solidFill>
                <a:prstClr val="black"/>
              </a:solidFill>
              <a:latin typeface="微软雅黑" pitchFamily="34" charset="-122"/>
              <a:ea typeface="微软雅黑" pitchFamily="34" charset="-122"/>
            </a:endParaRPr>
          </a:p>
          <a:p>
            <a:pPr algn="just">
              <a:lnSpc>
                <a:spcPts val="1700"/>
              </a:lnSpc>
            </a:pPr>
            <a:r>
              <a:rPr lang="zh-CN" altLang="en-US" sz="1600" b="1" dirty="0" smtClean="0">
                <a:solidFill>
                  <a:prstClr val="black"/>
                </a:solidFill>
                <a:latin typeface="微软雅黑" pitchFamily="34" charset="-122"/>
                <a:ea typeface="微软雅黑" pitchFamily="34" charset="-122"/>
              </a:rPr>
              <a:t>公共场所监控信息、酒店记录、饭店、购票信息、行为异常</a:t>
            </a:r>
            <a:endParaRPr lang="en-US" altLang="zh-CN" sz="1600" b="1" dirty="0">
              <a:solidFill>
                <a:prstClr val="black"/>
              </a:solidFill>
              <a:latin typeface="微软雅黑" pitchFamily="34" charset="-122"/>
              <a:ea typeface="微软雅黑" pitchFamily="34" charset="-122"/>
            </a:endParaRPr>
          </a:p>
        </p:txBody>
      </p:sp>
      <p:sp>
        <p:nvSpPr>
          <p:cNvPr id="15" name="Line 3"/>
          <p:cNvSpPr>
            <a:spLocks noChangeShapeType="1"/>
          </p:cNvSpPr>
          <p:nvPr/>
        </p:nvSpPr>
        <p:spPr bwMode="auto">
          <a:xfrm>
            <a:off x="6984746" y="1772392"/>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6" name="AutoShape 8"/>
          <p:cNvSpPr>
            <a:spLocks noChangeArrowheads="1"/>
          </p:cNvSpPr>
          <p:nvPr/>
        </p:nvSpPr>
        <p:spPr bwMode="gray">
          <a:xfrm>
            <a:off x="4928910" y="2122560"/>
            <a:ext cx="2102400" cy="432048"/>
          </a:xfrm>
          <a:prstGeom prst="cube">
            <a:avLst>
              <a:gd name="adj" fmla="val 2433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1600" b="1" dirty="0">
                <a:solidFill>
                  <a:prstClr val="white"/>
                </a:solidFill>
                <a:latin typeface="微软雅黑" pitchFamily="34" charset="-122"/>
                <a:ea typeface="微软雅黑" pitchFamily="34" charset="-122"/>
              </a:rPr>
              <a:t>非法聚集</a:t>
            </a:r>
            <a:endParaRPr lang="en-US" altLang="zh-CN" sz="1600" dirty="0">
              <a:solidFill>
                <a:prstClr val="black"/>
              </a:solidFill>
            </a:endParaRPr>
          </a:p>
        </p:txBody>
      </p:sp>
      <p:sp>
        <p:nvSpPr>
          <p:cNvPr id="17" name="Line 3"/>
          <p:cNvSpPr>
            <a:spLocks noChangeShapeType="1"/>
          </p:cNvSpPr>
          <p:nvPr/>
        </p:nvSpPr>
        <p:spPr bwMode="auto">
          <a:xfrm>
            <a:off x="6997791" y="2338584"/>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18" name="AutoShape 8"/>
          <p:cNvSpPr>
            <a:spLocks noChangeArrowheads="1"/>
          </p:cNvSpPr>
          <p:nvPr/>
        </p:nvSpPr>
        <p:spPr bwMode="gray">
          <a:xfrm>
            <a:off x="4928910" y="2780504"/>
            <a:ext cx="2102400" cy="432048"/>
          </a:xfrm>
          <a:prstGeom prst="cube">
            <a:avLst>
              <a:gd name="adj" fmla="val 2433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1600" b="1" dirty="0">
                <a:solidFill>
                  <a:prstClr val="white"/>
                </a:solidFill>
                <a:latin typeface="微软雅黑" pitchFamily="34" charset="-122"/>
                <a:ea typeface="微软雅黑" pitchFamily="34" charset="-122"/>
              </a:rPr>
              <a:t>观看</a:t>
            </a:r>
            <a:r>
              <a:rPr lang="zh-CN" altLang="en-US" sz="1600" b="1" dirty="0" smtClean="0">
                <a:solidFill>
                  <a:prstClr val="white"/>
                </a:solidFill>
                <a:latin typeface="微软雅黑" pitchFamily="34" charset="-122"/>
                <a:ea typeface="微软雅黑" pitchFamily="34" charset="-122"/>
              </a:rPr>
              <a:t>暴</a:t>
            </a:r>
            <a:r>
              <a:rPr lang="zh-CN" altLang="en-US" sz="1600" b="1" dirty="0">
                <a:solidFill>
                  <a:prstClr val="white"/>
                </a:solidFill>
                <a:latin typeface="微软雅黑" pitchFamily="34" charset="-122"/>
                <a:ea typeface="微软雅黑" pitchFamily="34" charset="-122"/>
              </a:rPr>
              <a:t>恐视频</a:t>
            </a:r>
            <a:endParaRPr lang="en-US" altLang="zh-CN" sz="1600" dirty="0">
              <a:solidFill>
                <a:prstClr val="black"/>
              </a:solidFill>
            </a:endParaRPr>
          </a:p>
        </p:txBody>
      </p:sp>
      <p:sp>
        <p:nvSpPr>
          <p:cNvPr id="19" name="Line 3"/>
          <p:cNvSpPr>
            <a:spLocks noChangeShapeType="1"/>
          </p:cNvSpPr>
          <p:nvPr/>
        </p:nvSpPr>
        <p:spPr bwMode="auto">
          <a:xfrm>
            <a:off x="6997791" y="2996528"/>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20" name="AutoShape 8"/>
          <p:cNvSpPr>
            <a:spLocks noChangeArrowheads="1"/>
          </p:cNvSpPr>
          <p:nvPr/>
        </p:nvSpPr>
        <p:spPr bwMode="gray">
          <a:xfrm>
            <a:off x="4928910" y="3428576"/>
            <a:ext cx="2102400" cy="432048"/>
          </a:xfrm>
          <a:prstGeom prst="cube">
            <a:avLst>
              <a:gd name="adj" fmla="val 2433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1600" b="1" dirty="0">
                <a:solidFill>
                  <a:prstClr val="white"/>
                </a:solidFill>
                <a:latin typeface="微软雅黑" pitchFamily="34" charset="-122"/>
                <a:ea typeface="微软雅黑" pitchFamily="34" charset="-122"/>
              </a:rPr>
              <a:t>筹措资金</a:t>
            </a:r>
            <a:endParaRPr lang="en-US" altLang="zh-CN" sz="1600" dirty="0">
              <a:solidFill>
                <a:prstClr val="black"/>
              </a:solidFill>
            </a:endParaRPr>
          </a:p>
        </p:txBody>
      </p:sp>
      <p:sp>
        <p:nvSpPr>
          <p:cNvPr id="21" name="Line 3"/>
          <p:cNvSpPr>
            <a:spLocks noChangeShapeType="1"/>
          </p:cNvSpPr>
          <p:nvPr/>
        </p:nvSpPr>
        <p:spPr bwMode="auto">
          <a:xfrm>
            <a:off x="6997791" y="3644600"/>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22" name="AutoShape 8"/>
          <p:cNvSpPr>
            <a:spLocks noChangeArrowheads="1"/>
          </p:cNvSpPr>
          <p:nvPr/>
        </p:nvSpPr>
        <p:spPr bwMode="gray">
          <a:xfrm>
            <a:off x="4909766" y="4042381"/>
            <a:ext cx="2102465" cy="432048"/>
          </a:xfrm>
          <a:prstGeom prst="cube">
            <a:avLst>
              <a:gd name="adj" fmla="val 2433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1600" b="1" dirty="0" smtClean="0">
                <a:solidFill>
                  <a:prstClr val="white"/>
                </a:solidFill>
                <a:latin typeface="微软雅黑" pitchFamily="34" charset="-122"/>
                <a:ea typeface="微软雅黑" pitchFamily="34" charset="-122"/>
              </a:rPr>
              <a:t>购买作案工具</a:t>
            </a:r>
            <a:endParaRPr lang="en-US" altLang="zh-CN" sz="1600" dirty="0">
              <a:solidFill>
                <a:prstClr val="black"/>
              </a:solidFill>
            </a:endParaRPr>
          </a:p>
        </p:txBody>
      </p:sp>
      <p:sp>
        <p:nvSpPr>
          <p:cNvPr id="23" name="Line 3"/>
          <p:cNvSpPr>
            <a:spLocks noChangeShapeType="1"/>
          </p:cNvSpPr>
          <p:nvPr/>
        </p:nvSpPr>
        <p:spPr bwMode="auto">
          <a:xfrm>
            <a:off x="6998979" y="4258405"/>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24" name="AutoShape 8"/>
          <p:cNvSpPr>
            <a:spLocks noChangeArrowheads="1"/>
          </p:cNvSpPr>
          <p:nvPr/>
        </p:nvSpPr>
        <p:spPr bwMode="gray">
          <a:xfrm>
            <a:off x="4915865" y="4652712"/>
            <a:ext cx="2102400" cy="432048"/>
          </a:xfrm>
          <a:prstGeom prst="cube">
            <a:avLst>
              <a:gd name="adj" fmla="val 2433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1600" b="1" dirty="0">
                <a:solidFill>
                  <a:prstClr val="white"/>
                </a:solidFill>
                <a:latin typeface="微软雅黑" pitchFamily="34" charset="-122"/>
                <a:ea typeface="微软雅黑" pitchFamily="34" charset="-122"/>
              </a:rPr>
              <a:t>偷越国境</a:t>
            </a:r>
            <a:endParaRPr lang="en-US" altLang="zh-CN" sz="1600" dirty="0">
              <a:solidFill>
                <a:prstClr val="black"/>
              </a:solidFill>
            </a:endParaRPr>
          </a:p>
        </p:txBody>
      </p:sp>
      <p:sp>
        <p:nvSpPr>
          <p:cNvPr id="25" name="Line 3"/>
          <p:cNvSpPr>
            <a:spLocks noChangeShapeType="1"/>
          </p:cNvSpPr>
          <p:nvPr/>
        </p:nvSpPr>
        <p:spPr bwMode="auto">
          <a:xfrm>
            <a:off x="6984746" y="4868736"/>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26" name="AutoShape 8"/>
          <p:cNvSpPr>
            <a:spLocks noChangeArrowheads="1"/>
          </p:cNvSpPr>
          <p:nvPr/>
        </p:nvSpPr>
        <p:spPr bwMode="gray">
          <a:xfrm>
            <a:off x="4918161" y="5228776"/>
            <a:ext cx="2102400" cy="432048"/>
          </a:xfrm>
          <a:prstGeom prst="cube">
            <a:avLst>
              <a:gd name="adj" fmla="val 2433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1600" b="1" dirty="0">
                <a:solidFill>
                  <a:prstClr val="white"/>
                </a:solidFill>
                <a:latin typeface="微软雅黑" pitchFamily="34" charset="-122"/>
                <a:ea typeface="微软雅黑" pitchFamily="34" charset="-122"/>
              </a:rPr>
              <a:t>交通工具</a:t>
            </a:r>
            <a:endParaRPr lang="en-US" altLang="zh-CN" sz="1600" b="1" dirty="0">
              <a:solidFill>
                <a:prstClr val="white"/>
              </a:solidFill>
              <a:latin typeface="微软雅黑" pitchFamily="34" charset="-122"/>
              <a:ea typeface="微软雅黑" pitchFamily="34" charset="-122"/>
            </a:endParaRPr>
          </a:p>
        </p:txBody>
      </p:sp>
      <p:sp>
        <p:nvSpPr>
          <p:cNvPr id="27" name="Line 3"/>
          <p:cNvSpPr>
            <a:spLocks noChangeShapeType="1"/>
          </p:cNvSpPr>
          <p:nvPr/>
        </p:nvSpPr>
        <p:spPr bwMode="auto">
          <a:xfrm>
            <a:off x="6987042" y="5444800"/>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28" name="AutoShape 8"/>
          <p:cNvSpPr>
            <a:spLocks noChangeArrowheads="1"/>
          </p:cNvSpPr>
          <p:nvPr/>
        </p:nvSpPr>
        <p:spPr bwMode="gray">
          <a:xfrm>
            <a:off x="4928910" y="5949280"/>
            <a:ext cx="2102400" cy="432048"/>
          </a:xfrm>
          <a:prstGeom prst="cube">
            <a:avLst>
              <a:gd name="adj" fmla="val 24338"/>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r>
              <a:rPr lang="zh-CN" altLang="en-US" sz="1600" b="1" dirty="0">
                <a:solidFill>
                  <a:prstClr val="white"/>
                </a:solidFill>
                <a:latin typeface="微软雅黑" pitchFamily="34" charset="-122"/>
                <a:ea typeface="微软雅黑" pitchFamily="34" charset="-122"/>
              </a:rPr>
              <a:t>多次踩点</a:t>
            </a:r>
            <a:endParaRPr lang="en-US" altLang="zh-CN" sz="1600" dirty="0">
              <a:solidFill>
                <a:prstClr val="black"/>
              </a:solidFill>
            </a:endParaRPr>
          </a:p>
        </p:txBody>
      </p:sp>
      <p:sp>
        <p:nvSpPr>
          <p:cNvPr id="29" name="Line 3"/>
          <p:cNvSpPr>
            <a:spLocks noChangeShapeType="1"/>
          </p:cNvSpPr>
          <p:nvPr/>
        </p:nvSpPr>
        <p:spPr bwMode="auto">
          <a:xfrm>
            <a:off x="6997791" y="6165304"/>
            <a:ext cx="809706" cy="0"/>
          </a:xfrm>
          <a:prstGeom prst="line">
            <a:avLst/>
          </a:prstGeom>
          <a:noFill/>
          <a:ln w="1905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solidFill>
                <a:prstClr val="black"/>
              </a:solidFill>
            </a:endParaRPr>
          </a:p>
        </p:txBody>
      </p:sp>
      <p:sp>
        <p:nvSpPr>
          <p:cNvPr id="32"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暴力恐怖事件特征信息数据</a:t>
            </a:r>
          </a:p>
        </p:txBody>
      </p:sp>
      <p:sp>
        <p:nvSpPr>
          <p:cNvPr id="33" name="标题 1"/>
          <p:cNvSpPr txBox="1">
            <a:spLocks/>
          </p:cNvSpPr>
          <p:nvPr/>
        </p:nvSpPr>
        <p:spPr bwMode="auto">
          <a:xfrm>
            <a:off x="517799" y="716699"/>
            <a:ext cx="11338047" cy="6240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r>
              <a:rPr lang="zh-CN" altLang="en-US" kern="1200" dirty="0" smtClean="0">
                <a:solidFill>
                  <a:srgbClr val="FFFF00"/>
                </a:solidFill>
                <a:cs typeface="+mn-cs"/>
              </a:rPr>
              <a:t>根据近年来八</a:t>
            </a:r>
            <a:r>
              <a:rPr lang="zh-CN" altLang="en-US" kern="1200" dirty="0">
                <a:solidFill>
                  <a:srgbClr val="FFFF00"/>
                </a:solidFill>
                <a:cs typeface="+mn-cs"/>
              </a:rPr>
              <a:t>大暴恐事件，归纳</a:t>
            </a:r>
            <a:r>
              <a:rPr lang="en-US" altLang="zh-CN" kern="1200" dirty="0">
                <a:solidFill>
                  <a:srgbClr val="FFFF00"/>
                </a:solidFill>
                <a:cs typeface="+mn-cs"/>
              </a:rPr>
              <a:t>8</a:t>
            </a:r>
            <a:r>
              <a:rPr lang="zh-CN" altLang="en-US" kern="1200" dirty="0">
                <a:solidFill>
                  <a:srgbClr val="FFFF00"/>
                </a:solidFill>
                <a:cs typeface="+mn-cs"/>
              </a:rPr>
              <a:t>大类特征，共</a:t>
            </a:r>
            <a:r>
              <a:rPr lang="en-US" altLang="zh-CN" kern="1200" dirty="0">
                <a:solidFill>
                  <a:srgbClr val="FFFF00"/>
                </a:solidFill>
                <a:cs typeface="+mn-cs"/>
              </a:rPr>
              <a:t>45</a:t>
            </a:r>
            <a:r>
              <a:rPr lang="zh-CN" altLang="en-US" kern="1200" dirty="0">
                <a:solidFill>
                  <a:srgbClr val="FFFF00"/>
                </a:solidFill>
                <a:cs typeface="+mn-cs"/>
              </a:rPr>
              <a:t>项信息数据。</a:t>
            </a:r>
          </a:p>
        </p:txBody>
      </p:sp>
    </p:spTree>
    <p:extLst>
      <p:ext uri="{BB962C8B-B14F-4D97-AF65-F5344CB8AC3E}">
        <p14:creationId xmlns:p14="http://schemas.microsoft.com/office/powerpoint/2010/main" val="33835789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19"/>
          <p:cNvSpPr>
            <a:spLocks/>
          </p:cNvSpPr>
          <p:nvPr/>
        </p:nvSpPr>
        <p:spPr bwMode="auto">
          <a:xfrm flipH="1">
            <a:off x="6156175" y="5229200"/>
            <a:ext cx="1218957" cy="1126435"/>
          </a:xfrm>
          <a:custGeom>
            <a:avLst/>
            <a:gdLst/>
            <a:ahLst/>
            <a:cxnLst>
              <a:cxn ang="0">
                <a:pos x="1698" y="0"/>
              </a:cxn>
              <a:cxn ang="0">
                <a:pos x="1698" y="2268"/>
              </a:cxn>
              <a:cxn ang="0">
                <a:pos x="0" y="1991"/>
              </a:cxn>
              <a:cxn ang="0">
                <a:pos x="718" y="1295"/>
              </a:cxn>
              <a:cxn ang="0">
                <a:pos x="1040" y="555"/>
              </a:cxn>
              <a:cxn ang="0">
                <a:pos x="531" y="555"/>
              </a:cxn>
              <a:cxn ang="0">
                <a:pos x="1698" y="0"/>
              </a:cxn>
            </a:cxnLst>
            <a:rect l="0" t="0" r="r" b="b"/>
            <a:pathLst>
              <a:path w="1698" h="2268">
                <a:moveTo>
                  <a:pt x="1698" y="0"/>
                </a:moveTo>
                <a:lnTo>
                  <a:pt x="1698" y="2268"/>
                </a:lnTo>
                <a:cubicBezTo>
                  <a:pt x="1698" y="2268"/>
                  <a:pt x="179" y="2200"/>
                  <a:pt x="0" y="1991"/>
                </a:cubicBezTo>
                <a:cubicBezTo>
                  <a:pt x="217" y="1767"/>
                  <a:pt x="509" y="1520"/>
                  <a:pt x="718" y="1295"/>
                </a:cubicBezTo>
                <a:cubicBezTo>
                  <a:pt x="927" y="1070"/>
                  <a:pt x="1071" y="678"/>
                  <a:pt x="1040" y="555"/>
                </a:cubicBezTo>
                <a:lnTo>
                  <a:pt x="531" y="555"/>
                </a:lnTo>
                <a:lnTo>
                  <a:pt x="1698" y="0"/>
                </a:lnTo>
                <a:close/>
              </a:path>
            </a:pathLst>
          </a:custGeom>
          <a:gradFill rotWithShape="0">
            <a:gsLst>
              <a:gs pos="0">
                <a:srgbClr val="99CC00"/>
              </a:gs>
              <a:gs pos="100000">
                <a:srgbClr val="FFFFFF"/>
              </a:gs>
            </a:gsLst>
            <a:lin ang="5400000" scaled="1"/>
          </a:gradFill>
          <a:ln w="9525" cap="flat" cmpd="sng">
            <a:noFill/>
            <a:prstDash val="solid"/>
            <a:round/>
            <a:headEnd type="none" w="med" len="med"/>
            <a:tailEnd type="none" w="med" len="med"/>
          </a:ln>
          <a:effectLst>
            <a:outerShdw dist="50800" dir="5400000" algn="ctr" rotWithShape="0">
              <a:srgbClr val="669900"/>
            </a:outerShdw>
          </a:effectLst>
        </p:spPr>
        <p:txBody>
          <a:bodyPr wrap="none" anchor="ctr"/>
          <a:lstStyle/>
          <a:p>
            <a:pPr>
              <a:defRPr/>
            </a:pPr>
            <a:endParaRPr lang="zh-CN" altLang="en-US">
              <a:solidFill>
                <a:prstClr val="black"/>
              </a:solidFill>
            </a:endParaRPr>
          </a:p>
        </p:txBody>
      </p:sp>
      <p:sp>
        <p:nvSpPr>
          <p:cNvPr id="56" name="Freeform 13"/>
          <p:cNvSpPr>
            <a:spLocks/>
          </p:cNvSpPr>
          <p:nvPr/>
        </p:nvSpPr>
        <p:spPr bwMode="auto">
          <a:xfrm>
            <a:off x="4871070" y="5229200"/>
            <a:ext cx="1285106" cy="1126435"/>
          </a:xfrm>
          <a:custGeom>
            <a:avLst/>
            <a:gdLst/>
            <a:ahLst/>
            <a:cxnLst>
              <a:cxn ang="0">
                <a:pos x="1698" y="0"/>
              </a:cxn>
              <a:cxn ang="0">
                <a:pos x="1698" y="2268"/>
              </a:cxn>
              <a:cxn ang="0">
                <a:pos x="0" y="1991"/>
              </a:cxn>
              <a:cxn ang="0">
                <a:pos x="718" y="1295"/>
              </a:cxn>
              <a:cxn ang="0">
                <a:pos x="1040" y="555"/>
              </a:cxn>
              <a:cxn ang="0">
                <a:pos x="531" y="555"/>
              </a:cxn>
              <a:cxn ang="0">
                <a:pos x="1698" y="0"/>
              </a:cxn>
            </a:cxnLst>
            <a:rect l="0" t="0" r="r" b="b"/>
            <a:pathLst>
              <a:path w="1698" h="2268">
                <a:moveTo>
                  <a:pt x="1698" y="0"/>
                </a:moveTo>
                <a:lnTo>
                  <a:pt x="1698" y="2268"/>
                </a:lnTo>
                <a:cubicBezTo>
                  <a:pt x="1698" y="2268"/>
                  <a:pt x="179" y="2200"/>
                  <a:pt x="0" y="1991"/>
                </a:cubicBezTo>
                <a:cubicBezTo>
                  <a:pt x="217" y="1767"/>
                  <a:pt x="509" y="1520"/>
                  <a:pt x="718" y="1295"/>
                </a:cubicBezTo>
                <a:cubicBezTo>
                  <a:pt x="927" y="1070"/>
                  <a:pt x="1071" y="678"/>
                  <a:pt x="1040" y="555"/>
                </a:cubicBezTo>
                <a:lnTo>
                  <a:pt x="531" y="555"/>
                </a:lnTo>
                <a:lnTo>
                  <a:pt x="1698" y="0"/>
                </a:lnTo>
                <a:close/>
              </a:path>
            </a:pathLst>
          </a:custGeom>
          <a:gradFill rotWithShape="0">
            <a:gsLst>
              <a:gs pos="0">
                <a:srgbClr val="99CC00"/>
              </a:gs>
              <a:gs pos="100000">
                <a:srgbClr val="FFFFFF"/>
              </a:gs>
            </a:gsLst>
            <a:lin ang="5400000" scaled="1"/>
          </a:gradFill>
          <a:ln w="9525" cap="flat" cmpd="sng">
            <a:noFill/>
            <a:prstDash val="solid"/>
            <a:round/>
            <a:headEnd type="none" w="med" len="med"/>
            <a:tailEnd type="none" w="med" len="med"/>
          </a:ln>
          <a:effectLst>
            <a:outerShdw dist="52363" dir="6242175" algn="ctr" rotWithShape="0">
              <a:srgbClr val="669900"/>
            </a:outerShdw>
          </a:effectLst>
        </p:spPr>
        <p:txBody>
          <a:bodyPr wrap="none" anchor="ctr"/>
          <a:lstStyle/>
          <a:p>
            <a:pPr>
              <a:defRPr/>
            </a:pPr>
            <a:endParaRPr lang="zh-CN" altLang="en-US">
              <a:solidFill>
                <a:prstClr val="black"/>
              </a:solidFill>
            </a:endParaRPr>
          </a:p>
        </p:txBody>
      </p:sp>
      <p:sp>
        <p:nvSpPr>
          <p:cNvPr id="7" name="云形 6"/>
          <p:cNvSpPr/>
          <p:nvPr/>
        </p:nvSpPr>
        <p:spPr>
          <a:xfrm rot="6338635">
            <a:off x="7423121" y="1374828"/>
            <a:ext cx="4023803" cy="4948001"/>
          </a:xfrm>
          <a:prstGeom prst="cloud">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6" name="组合 35"/>
          <p:cNvGrpSpPr/>
          <p:nvPr/>
        </p:nvGrpSpPr>
        <p:grpSpPr>
          <a:xfrm>
            <a:off x="1342678" y="1808547"/>
            <a:ext cx="9505055" cy="3661295"/>
            <a:chOff x="2243127" y="1212674"/>
            <a:chExt cx="9505055" cy="3661295"/>
          </a:xfrm>
        </p:grpSpPr>
        <p:sp>
          <p:nvSpPr>
            <p:cNvPr id="37" name="TextBox 36"/>
            <p:cNvSpPr txBox="1"/>
            <p:nvPr/>
          </p:nvSpPr>
          <p:spPr>
            <a:xfrm>
              <a:off x="2243127" y="1653379"/>
              <a:ext cx="2952328" cy="1686894"/>
            </a:xfrm>
            <a:prstGeom prst="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defPPr>
                <a:defRPr lang="zh-CN"/>
              </a:defPPr>
              <a:lvl1pPr>
                <a:lnSpc>
                  <a:spcPts val="1900"/>
                </a:lnSpc>
                <a:defRPr sz="1400">
                  <a:latin typeface="微软雅黑" panose="020B0503020204020204" pitchFamily="34" charset="-122"/>
                  <a:ea typeface="微软雅黑" panose="020B0503020204020204" pitchFamily="34" charset="-122"/>
                </a:defRPr>
              </a:lvl1pPr>
            </a:lstStyle>
            <a:p>
              <a:r>
                <a:rPr lang="zh-CN" altLang="en-US" dirty="0" smtClean="0">
                  <a:solidFill>
                    <a:prstClr val="black"/>
                  </a:solidFill>
                </a:rPr>
                <a:t>身份证、驾照、护照、车牌号、家庭</a:t>
              </a:r>
              <a:r>
                <a:rPr lang="zh-CN" altLang="en-US" dirty="0">
                  <a:solidFill>
                    <a:prstClr val="black"/>
                  </a:solidFill>
                </a:rPr>
                <a:t>住址</a:t>
              </a:r>
              <a:r>
                <a:rPr lang="zh-CN" altLang="en-US" dirty="0" smtClean="0">
                  <a:solidFill>
                    <a:prstClr val="black"/>
                  </a:solidFill>
                </a:rPr>
                <a:t>、工作职业、工资收入、学位</a:t>
              </a:r>
              <a:r>
                <a:rPr lang="zh-CN" altLang="en-US" dirty="0">
                  <a:solidFill>
                    <a:prstClr val="black"/>
                  </a:solidFill>
                </a:rPr>
                <a:t>学历</a:t>
              </a:r>
              <a:r>
                <a:rPr lang="zh-CN" altLang="en-US" dirty="0" smtClean="0">
                  <a:solidFill>
                    <a:prstClr val="black"/>
                  </a:solidFill>
                </a:rPr>
                <a:t>、出入境</a:t>
              </a:r>
              <a:r>
                <a:rPr lang="zh-CN" altLang="en-US" dirty="0">
                  <a:solidFill>
                    <a:prstClr val="black"/>
                  </a:solidFill>
                </a:rPr>
                <a:t>记录、犯罪</a:t>
              </a:r>
              <a:r>
                <a:rPr lang="zh-CN" altLang="en-US" dirty="0" smtClean="0">
                  <a:solidFill>
                    <a:prstClr val="black"/>
                  </a:solidFill>
                </a:rPr>
                <a:t>记录</a:t>
              </a:r>
              <a:endParaRPr lang="en-US" altLang="zh-CN" dirty="0" smtClean="0">
                <a:solidFill>
                  <a:prstClr val="black"/>
                </a:solidFill>
              </a:endParaRPr>
            </a:p>
            <a:p>
              <a:r>
                <a:rPr lang="zh-CN" altLang="en-US" b="1" dirty="0" smtClean="0">
                  <a:solidFill>
                    <a:srgbClr val="C00000"/>
                  </a:solidFill>
                </a:rPr>
                <a:t>来源</a:t>
              </a:r>
              <a:r>
                <a:rPr lang="zh-CN" altLang="en-US" dirty="0" smtClean="0">
                  <a:solidFill>
                    <a:prstClr val="black"/>
                  </a:solidFill>
                </a:rPr>
                <a:t>：公安部门、交通部门、民政部门、教育部门、银行</a:t>
              </a:r>
              <a:endParaRPr lang="en-US" altLang="zh-CN" dirty="0" smtClean="0">
                <a:solidFill>
                  <a:prstClr val="black"/>
                </a:solidFill>
              </a:endParaRPr>
            </a:p>
          </p:txBody>
        </p:sp>
        <p:grpSp>
          <p:nvGrpSpPr>
            <p:cNvPr id="47" name="组合 2"/>
            <p:cNvGrpSpPr/>
            <p:nvPr/>
          </p:nvGrpSpPr>
          <p:grpSpPr>
            <a:xfrm>
              <a:off x="5627503" y="1212674"/>
              <a:ext cx="2387865" cy="3661295"/>
              <a:chOff x="4037890" y="1572713"/>
              <a:chExt cx="1791132" cy="3661295"/>
            </a:xfrm>
          </p:grpSpPr>
          <p:pic>
            <p:nvPicPr>
              <p:cNvPr id="53" name="Picture 4" descr="C:\Users\Administrator\Desktop\{E32CA883-E550-4470-88C6-EDFCEF4CC58C}.png"/>
              <p:cNvPicPr>
                <a:picLocks noChangeAspect="1" noChangeArrowheads="1"/>
              </p:cNvPicPr>
              <p:nvPr/>
            </p:nvPicPr>
            <p:blipFill>
              <a:blip r:embed="rId3" cstate="print"/>
              <a:srcRect/>
              <a:stretch>
                <a:fillRect/>
              </a:stretch>
            </p:blipFill>
            <p:spPr bwMode="auto">
              <a:xfrm>
                <a:off x="4037890" y="1572713"/>
                <a:ext cx="1791132" cy="3661295"/>
              </a:xfrm>
              <a:prstGeom prst="rect">
                <a:avLst/>
              </a:prstGeom>
              <a:noFill/>
              <a:effectLst>
                <a:outerShdw blurRad="50800" dist="38100" dir="10800000" algn="r" rotWithShape="0">
                  <a:prstClr val="black">
                    <a:alpha val="40000"/>
                  </a:prstClr>
                </a:outerShdw>
              </a:effectLst>
            </p:spPr>
          </p:pic>
          <p:pic>
            <p:nvPicPr>
              <p:cNvPr id="54" name="Picture 4" descr="C:\Users\Administrator\Desktop\{E32CA883-E550-4470-88C6-EDFCEF4CC58C}.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74943" y="3539576"/>
                <a:ext cx="864096" cy="321472"/>
              </a:xfrm>
              <a:prstGeom prst="rect">
                <a:avLst/>
              </a:prstGeom>
              <a:noFill/>
            </p:spPr>
          </p:pic>
        </p:grpSp>
        <p:sp>
          <p:nvSpPr>
            <p:cNvPr id="39" name="TextBox 38"/>
            <p:cNvSpPr txBox="1"/>
            <p:nvPr/>
          </p:nvSpPr>
          <p:spPr>
            <a:xfrm>
              <a:off x="2243127" y="3525585"/>
              <a:ext cx="2952328" cy="1003233"/>
            </a:xfrm>
            <a:prstGeom prst="rect">
              <a:avLst/>
            </a:prstGeom>
            <a:solidFill>
              <a:schemeClr val="accent2">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nSpc>
                  <a:spcPts val="1900"/>
                </a:lnSpc>
              </a:pPr>
              <a:r>
                <a:rPr lang="zh-CN" altLang="en-US" sz="1400" dirty="0" smtClean="0">
                  <a:solidFill>
                    <a:prstClr val="black"/>
                  </a:solidFill>
                  <a:latin typeface="微软雅黑" panose="020B0503020204020204" pitchFamily="34" charset="-122"/>
                  <a:ea typeface="微软雅黑" panose="020B0503020204020204" pitchFamily="34" charset="-122"/>
                </a:rPr>
                <a:t>购票信息、车辆购买、酒店记录、管制物品购物、收费站记录</a:t>
              </a:r>
              <a:endParaRPr lang="en-US" altLang="zh-CN" sz="1400" dirty="0">
                <a:solidFill>
                  <a:prstClr val="black"/>
                </a:solidFill>
                <a:latin typeface="微软雅黑" panose="020B0503020204020204" pitchFamily="34" charset="-122"/>
                <a:ea typeface="微软雅黑" panose="020B0503020204020204" pitchFamily="34" charset="-122"/>
              </a:endParaRPr>
            </a:p>
            <a:p>
              <a:pPr>
                <a:lnSpc>
                  <a:spcPts val="1900"/>
                </a:lnSpc>
              </a:pPr>
              <a:r>
                <a:rPr lang="zh-CN" altLang="en-US" sz="1400" b="1" dirty="0" smtClean="0">
                  <a:solidFill>
                    <a:srgbClr val="C00000"/>
                  </a:solidFill>
                  <a:latin typeface="微软雅黑" panose="020B0503020204020204" pitchFamily="34" charset="-122"/>
                  <a:ea typeface="微软雅黑" panose="020B0503020204020204" pitchFamily="34" charset="-122"/>
                </a:rPr>
                <a:t>来源</a:t>
              </a:r>
              <a:r>
                <a:rPr lang="zh-CN" altLang="en-US" sz="1400" dirty="0" smtClean="0">
                  <a:solidFill>
                    <a:prstClr val="black"/>
                  </a:solidFill>
                  <a:latin typeface="微软雅黑" panose="020B0503020204020204" pitchFamily="34" charset="-122"/>
                  <a:ea typeface="微软雅黑" panose="020B0503020204020204" pitchFamily="34" charset="-122"/>
                </a:rPr>
                <a:t>：公安部</a:t>
              </a:r>
              <a:r>
                <a:rPr lang="zh-CN" altLang="en-US" sz="1400" dirty="0">
                  <a:solidFill>
                    <a:prstClr val="black"/>
                  </a:solidFill>
                  <a:latin typeface="微软雅黑" panose="020B0503020204020204" pitchFamily="34" charset="-122"/>
                  <a:ea typeface="微软雅黑" panose="020B0503020204020204" pitchFamily="34" charset="-122"/>
                </a:rPr>
                <a:t>门</a:t>
              </a:r>
              <a:r>
                <a:rPr lang="zh-CN" altLang="en-US" sz="1400" dirty="0" smtClean="0">
                  <a:solidFill>
                    <a:prstClr val="black"/>
                  </a:solidFill>
                  <a:latin typeface="微软雅黑" panose="020B0503020204020204" pitchFamily="34" charset="-122"/>
                  <a:ea typeface="微软雅黑" panose="020B0503020204020204" pitchFamily="34" charset="-122"/>
                </a:rPr>
                <a:t>、交通部门</a:t>
              </a:r>
              <a:endParaRPr lang="en-US" altLang="zh-CN" sz="1400" dirty="0">
                <a:solidFill>
                  <a:prstClr val="black"/>
                </a:solidFill>
                <a:latin typeface="微软雅黑" pitchFamily="34" charset="-122"/>
                <a:ea typeface="微软雅黑" pitchFamily="34" charset="-122"/>
              </a:endParaRPr>
            </a:p>
          </p:txBody>
        </p:sp>
        <p:sp>
          <p:nvSpPr>
            <p:cNvPr id="40" name="TextBox 39"/>
            <p:cNvSpPr txBox="1"/>
            <p:nvPr/>
          </p:nvSpPr>
          <p:spPr>
            <a:xfrm>
              <a:off x="8877499" y="3180100"/>
              <a:ext cx="2870683" cy="1237203"/>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nSpc>
                  <a:spcPts val="1900"/>
                </a:lnSpc>
              </a:pPr>
              <a:r>
                <a:rPr lang="zh-CN" altLang="en-US" sz="1400" dirty="0">
                  <a:solidFill>
                    <a:prstClr val="black"/>
                  </a:solidFill>
                  <a:latin typeface="微软雅黑" panose="020B0503020204020204" pitchFamily="34" charset="-122"/>
                  <a:ea typeface="微软雅黑" panose="020B0503020204020204" pitchFamily="34" charset="-122"/>
                </a:rPr>
                <a:t>刷</a:t>
              </a:r>
              <a:r>
                <a:rPr lang="zh-CN" altLang="en-US" sz="1400" dirty="0" smtClean="0">
                  <a:solidFill>
                    <a:prstClr val="black"/>
                  </a:solidFill>
                  <a:latin typeface="微软雅黑" panose="020B0503020204020204" pitchFamily="34" charset="-122"/>
                  <a:ea typeface="微软雅黑" panose="020B0503020204020204" pitchFamily="34" charset="-122"/>
                </a:rPr>
                <a:t>卡</a:t>
              </a:r>
              <a:r>
                <a:rPr lang="zh-CN" altLang="en-US" sz="1400" dirty="0">
                  <a:solidFill>
                    <a:prstClr val="black"/>
                  </a:solidFill>
                  <a:latin typeface="微软雅黑" panose="020B0503020204020204" pitchFamily="34" charset="-122"/>
                  <a:ea typeface="微软雅黑" panose="020B0503020204020204" pitchFamily="34" charset="-122"/>
                </a:rPr>
                <a:t>记录、转账</a:t>
              </a:r>
              <a:r>
                <a:rPr lang="zh-CN" altLang="en-US" sz="1400" dirty="0" smtClean="0">
                  <a:solidFill>
                    <a:prstClr val="black"/>
                  </a:solidFill>
                  <a:latin typeface="微软雅黑" panose="020B0503020204020204" pitchFamily="34" charset="-122"/>
                  <a:ea typeface="微软雅黑" panose="020B0503020204020204" pitchFamily="34" charset="-122"/>
                </a:rPr>
                <a:t>汇款、</a:t>
              </a:r>
              <a:r>
                <a:rPr lang="en-US" altLang="zh-CN" sz="1400" dirty="0" smtClean="0">
                  <a:solidFill>
                    <a:prstClr val="black"/>
                  </a:solidFill>
                  <a:latin typeface="微软雅黑" panose="020B0503020204020204" pitchFamily="34" charset="-122"/>
                  <a:ea typeface="微软雅黑" panose="020B0503020204020204" pitchFamily="34" charset="-122"/>
                </a:rPr>
                <a:t>ATM</a:t>
              </a:r>
              <a:r>
                <a:rPr lang="zh-CN" altLang="en-US" sz="1400" dirty="0" smtClean="0">
                  <a:solidFill>
                    <a:prstClr val="black"/>
                  </a:solidFill>
                  <a:latin typeface="微软雅黑" panose="020B0503020204020204" pitchFamily="34" charset="-122"/>
                  <a:ea typeface="微软雅黑" panose="020B0503020204020204" pitchFamily="34" charset="-122"/>
                </a:rPr>
                <a:t>记录、即时</a:t>
              </a:r>
              <a:r>
                <a:rPr lang="zh-CN" altLang="en-US" sz="1400" dirty="0">
                  <a:solidFill>
                    <a:prstClr val="black"/>
                  </a:solidFill>
                  <a:latin typeface="微软雅黑" panose="020B0503020204020204" pitchFamily="34" charset="-122"/>
                  <a:ea typeface="微软雅黑" panose="020B0503020204020204" pitchFamily="34" charset="-122"/>
                </a:rPr>
                <a:t>通信</a:t>
              </a:r>
              <a:r>
                <a:rPr lang="zh-CN" altLang="en-US" sz="1400" dirty="0" smtClean="0">
                  <a:solidFill>
                    <a:prstClr val="black"/>
                  </a:solidFill>
                  <a:latin typeface="微软雅黑" panose="020B0503020204020204" pitchFamily="34" charset="-122"/>
                  <a:ea typeface="微软雅黑" panose="020B0503020204020204" pitchFamily="34" charset="-122"/>
                </a:rPr>
                <a:t>、</a:t>
              </a:r>
              <a:r>
                <a:rPr lang="en-US" altLang="zh-CN" sz="1400" dirty="0">
                  <a:solidFill>
                    <a:prstClr val="black"/>
                  </a:solidFill>
                  <a:latin typeface="微软雅黑" panose="020B0503020204020204" pitchFamily="34" charset="-122"/>
                  <a:ea typeface="微软雅黑" panose="020B0503020204020204" pitchFamily="34" charset="-122"/>
                </a:rPr>
                <a:t>Email</a:t>
              </a:r>
              <a:r>
                <a:rPr lang="zh-CN" altLang="en-US" sz="1400" dirty="0" smtClean="0">
                  <a:solidFill>
                    <a:prstClr val="black"/>
                  </a:solidFill>
                  <a:latin typeface="微软雅黑" panose="020B0503020204020204" pitchFamily="34" charset="-122"/>
                  <a:ea typeface="微软雅黑" panose="020B0503020204020204" pitchFamily="34" charset="-122"/>
                </a:rPr>
                <a:t>通信、上网记录、电话记录、短信</a:t>
              </a:r>
              <a:endParaRPr lang="en-US" altLang="zh-CN" sz="1400" dirty="0">
                <a:solidFill>
                  <a:prstClr val="black"/>
                </a:solidFill>
                <a:latin typeface="微软雅黑" panose="020B0503020204020204" pitchFamily="34" charset="-122"/>
                <a:ea typeface="微软雅黑" panose="020B0503020204020204" pitchFamily="34" charset="-122"/>
              </a:endParaRPr>
            </a:p>
            <a:p>
              <a:pPr>
                <a:lnSpc>
                  <a:spcPts val="1900"/>
                </a:lnSpc>
              </a:pPr>
              <a:r>
                <a:rPr lang="zh-CN" altLang="en-US" sz="1400" b="1" dirty="0" smtClean="0">
                  <a:solidFill>
                    <a:srgbClr val="C00000"/>
                  </a:solidFill>
                  <a:latin typeface="微软雅黑" panose="020B0503020204020204" pitchFamily="34" charset="-122"/>
                  <a:ea typeface="微软雅黑" panose="020B0503020204020204" pitchFamily="34" charset="-122"/>
                </a:rPr>
                <a:t>来源</a:t>
              </a:r>
              <a:r>
                <a:rPr lang="zh-CN" altLang="en-US" sz="1400" dirty="0" smtClean="0">
                  <a:solidFill>
                    <a:prstClr val="black"/>
                  </a:solidFill>
                  <a:latin typeface="微软雅黑" panose="020B0503020204020204" pitchFamily="34" charset="-122"/>
                  <a:ea typeface="微软雅黑" panose="020B0503020204020204" pitchFamily="34" charset="-122"/>
                </a:rPr>
                <a:t>：银行</a:t>
              </a:r>
              <a:r>
                <a:rPr lang="zh-CN" altLang="en-US" sz="1400" dirty="0">
                  <a:solidFill>
                    <a:prstClr val="black"/>
                  </a:solidFill>
                  <a:latin typeface="微软雅黑" panose="020B0503020204020204" pitchFamily="34" charset="-122"/>
                  <a:ea typeface="微软雅黑" panose="020B0503020204020204" pitchFamily="34" charset="-122"/>
                </a:rPr>
                <a:t>、互联网服务提供</a:t>
              </a:r>
              <a:r>
                <a:rPr lang="zh-CN" altLang="en-US" sz="1400" dirty="0" smtClean="0">
                  <a:solidFill>
                    <a:prstClr val="black"/>
                  </a:solidFill>
                  <a:latin typeface="微软雅黑" panose="020B0503020204020204" pitchFamily="34" charset="-122"/>
                  <a:ea typeface="微软雅黑" panose="020B0503020204020204" pitchFamily="34" charset="-122"/>
                </a:rPr>
                <a:t>商</a:t>
              </a:r>
              <a:endParaRPr lang="en-US" altLang="zh-CN" sz="1050" dirty="0" smtClean="0">
                <a:solidFill>
                  <a:prstClr val="black"/>
                </a:solidFill>
                <a:latin typeface="微软雅黑" panose="020B0503020204020204" pitchFamily="34" charset="-122"/>
                <a:ea typeface="微软雅黑" panose="020B0503020204020204" pitchFamily="34" charset="-122"/>
              </a:endParaRPr>
            </a:p>
          </p:txBody>
        </p:sp>
      </p:grpSp>
      <p:sp>
        <p:nvSpPr>
          <p:cNvPr id="67" name="TextBox 66"/>
          <p:cNvSpPr txBox="1"/>
          <p:nvPr/>
        </p:nvSpPr>
        <p:spPr>
          <a:xfrm>
            <a:off x="7977051" y="2276872"/>
            <a:ext cx="2870682" cy="1268523"/>
          </a:xfrm>
          <a:prstGeom prst="rect">
            <a:avLst/>
          </a:prstGeom>
          <a:solidFill>
            <a:schemeClr val="tx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rtlCol="0" anchor="ctr">
            <a:noAutofit/>
          </a:bodyPr>
          <a:lstStyle/>
          <a:p>
            <a:pPr>
              <a:lnSpc>
                <a:spcPts val="1900"/>
              </a:lnSpc>
            </a:pPr>
            <a:r>
              <a:rPr lang="zh-CN" altLang="en-US" sz="1400" dirty="0" smtClean="0">
                <a:solidFill>
                  <a:prstClr val="black"/>
                </a:solidFill>
                <a:latin typeface="微软雅黑" panose="020B0503020204020204" pitchFamily="34" charset="-122"/>
                <a:ea typeface="微软雅黑" panose="020B0503020204020204" pitchFamily="34" charset="-122"/>
              </a:rPr>
              <a:t>网络账号、</a:t>
            </a:r>
            <a:r>
              <a:rPr lang="en-US" altLang="zh-CN" sz="1400" dirty="0">
                <a:solidFill>
                  <a:prstClr val="black"/>
                </a:solidFill>
                <a:latin typeface="微软雅黑" panose="020B0503020204020204" pitchFamily="34" charset="-122"/>
                <a:ea typeface="微软雅黑" panose="020B0503020204020204" pitchFamily="34" charset="-122"/>
              </a:rPr>
              <a:t>IP</a:t>
            </a:r>
            <a:r>
              <a:rPr lang="zh-CN" altLang="en-US" sz="1400" dirty="0">
                <a:solidFill>
                  <a:prstClr val="black"/>
                </a:solidFill>
                <a:latin typeface="微软雅黑" panose="020B0503020204020204" pitchFamily="34" charset="-122"/>
                <a:ea typeface="微软雅黑" panose="020B0503020204020204" pitchFamily="34" charset="-122"/>
              </a:rPr>
              <a:t>地址</a:t>
            </a:r>
            <a:r>
              <a:rPr lang="zh-CN" altLang="en-US" sz="1400" dirty="0" smtClean="0">
                <a:solidFill>
                  <a:prstClr val="black"/>
                </a:solidFill>
                <a:latin typeface="微软雅黑" panose="020B0503020204020204" pitchFamily="34" charset="-122"/>
                <a:ea typeface="微软雅黑" panose="020B0503020204020204" pitchFamily="34" charset="-122"/>
              </a:rPr>
              <a:t>、电子邮箱账号、银行账号、手机号码、</a:t>
            </a:r>
            <a:r>
              <a:rPr lang="zh-CN" altLang="en-US" sz="1400" dirty="0">
                <a:solidFill>
                  <a:prstClr val="black"/>
                </a:solidFill>
                <a:latin typeface="微软雅黑" panose="020B0503020204020204" pitchFamily="34" charset="-122"/>
                <a:ea typeface="微软雅黑" panose="020B0503020204020204" pitchFamily="34" charset="-122"/>
              </a:rPr>
              <a:t>固话</a:t>
            </a:r>
            <a:endParaRPr lang="en-US" altLang="zh-CN" sz="1400" dirty="0" smtClean="0">
              <a:solidFill>
                <a:prstClr val="black"/>
              </a:solidFill>
              <a:latin typeface="微软雅黑" panose="020B0503020204020204" pitchFamily="34" charset="-122"/>
              <a:ea typeface="微软雅黑" panose="020B0503020204020204" pitchFamily="34" charset="-122"/>
            </a:endParaRPr>
          </a:p>
          <a:p>
            <a:pPr>
              <a:lnSpc>
                <a:spcPts val="1900"/>
              </a:lnSpc>
            </a:pPr>
            <a:r>
              <a:rPr lang="zh-CN" altLang="en-US" sz="1400" b="1" dirty="0" smtClean="0">
                <a:solidFill>
                  <a:srgbClr val="C00000"/>
                </a:solidFill>
                <a:latin typeface="微软雅黑" panose="020B0503020204020204" pitchFamily="34" charset="-122"/>
                <a:ea typeface="微软雅黑" panose="020B0503020204020204" pitchFamily="34" charset="-122"/>
              </a:rPr>
              <a:t>来源</a:t>
            </a:r>
            <a:r>
              <a:rPr lang="zh-CN" altLang="en-US" sz="1400" dirty="0" smtClean="0">
                <a:solidFill>
                  <a:prstClr val="black"/>
                </a:solidFill>
                <a:latin typeface="微软雅黑" panose="020B0503020204020204" pitchFamily="34" charset="-122"/>
                <a:ea typeface="微软雅黑" panose="020B0503020204020204" pitchFamily="34" charset="-122"/>
              </a:rPr>
              <a:t>：互联网服务提供商、银行、移动通信运营商</a:t>
            </a:r>
            <a:endParaRPr lang="en-US" altLang="zh-CN" sz="1050" dirty="0" smtClean="0">
              <a:solidFill>
                <a:prstClr val="black"/>
              </a:solidFill>
              <a:latin typeface="微软雅黑" panose="020B0503020204020204" pitchFamily="34" charset="-122"/>
              <a:ea typeface="微软雅黑" panose="020B0503020204020204" pitchFamily="34" charset="-122"/>
            </a:endParaRPr>
          </a:p>
        </p:txBody>
      </p:sp>
      <p:sp>
        <p:nvSpPr>
          <p:cNvPr id="22" name="Oval 29"/>
          <p:cNvSpPr>
            <a:spLocks noChangeArrowheads="1"/>
          </p:cNvSpPr>
          <p:nvPr/>
        </p:nvSpPr>
        <p:spPr bwMode="auto">
          <a:xfrm>
            <a:off x="5375126" y="2681300"/>
            <a:ext cx="1224136" cy="635394"/>
          </a:xfrm>
          <a:prstGeom prst="ellipse">
            <a:avLst/>
          </a:prstGeom>
          <a:solidFill>
            <a:srgbClr val="00641A"/>
          </a:solidFill>
          <a:ln>
            <a:headEnd/>
            <a:tailEnd/>
          </a:ln>
        </p:spPr>
        <p:style>
          <a:lnRef idx="0">
            <a:schemeClr val="accent3"/>
          </a:lnRef>
          <a:fillRef idx="3">
            <a:schemeClr val="accent3"/>
          </a:fillRef>
          <a:effectRef idx="3">
            <a:schemeClr val="accent3"/>
          </a:effectRef>
          <a:fontRef idx="minor">
            <a:schemeClr val="lt1"/>
          </a:fontRef>
        </p:style>
        <p:txBody>
          <a:bodyPr wrap="none" anchor="ctr"/>
          <a:lstStyle/>
          <a:p>
            <a:pPr algn="ctr" latinLnBrk="1">
              <a:defRPr/>
            </a:pPr>
            <a:r>
              <a:rPr kumimoji="1" lang="zh-CN" altLang="en-US" sz="1600" b="1" kern="0" dirty="0" smtClean="0">
                <a:solidFill>
                  <a:prstClr val="white"/>
                </a:solidFill>
                <a:latin typeface="微软雅黑" pitchFamily="34" charset="-122"/>
                <a:ea typeface="微软雅黑"/>
                <a:cs typeface="HY견고딕"/>
              </a:rPr>
              <a:t>记录性信息</a:t>
            </a:r>
            <a:endParaRPr kumimoji="1" lang="en-US" altLang="zh-CN" sz="1600" b="1" kern="0" dirty="0" smtClean="0">
              <a:solidFill>
                <a:prstClr val="white"/>
              </a:solidFill>
              <a:latin typeface="微软雅黑" pitchFamily="34" charset="-122"/>
              <a:ea typeface="微软雅黑"/>
              <a:cs typeface="HY견고딕"/>
            </a:endParaRPr>
          </a:p>
          <a:p>
            <a:pPr algn="ctr" latinLnBrk="1">
              <a:defRPr/>
            </a:pPr>
            <a:r>
              <a:rPr kumimoji="1" lang="zh-CN" altLang="en-US" sz="1600" b="1" kern="0" dirty="0" smtClean="0">
                <a:solidFill>
                  <a:prstClr val="white"/>
                </a:solidFill>
                <a:latin typeface="微软雅黑" pitchFamily="34" charset="-122"/>
                <a:ea typeface="微软雅黑"/>
                <a:cs typeface="HY견고딕"/>
              </a:rPr>
              <a:t>（存在）</a:t>
            </a:r>
            <a:endParaRPr kumimoji="1" lang="en-US" altLang="zh-CN" sz="1600" b="1" kern="0" dirty="0">
              <a:solidFill>
                <a:prstClr val="white"/>
              </a:solidFill>
              <a:latin typeface="微软雅黑" pitchFamily="34" charset="-122"/>
              <a:ea typeface="微软雅黑"/>
              <a:cs typeface="HY견고딕"/>
            </a:endParaRPr>
          </a:p>
        </p:txBody>
      </p:sp>
      <p:sp>
        <p:nvSpPr>
          <p:cNvPr id="23" name="Oval 29"/>
          <p:cNvSpPr>
            <a:spLocks noChangeArrowheads="1"/>
          </p:cNvSpPr>
          <p:nvPr/>
        </p:nvSpPr>
        <p:spPr bwMode="auto">
          <a:xfrm>
            <a:off x="5375126" y="3473387"/>
            <a:ext cx="1224136" cy="647610"/>
          </a:xfrm>
          <a:prstGeom prst="ellipse">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latinLnBrk="1">
              <a:defRPr/>
            </a:pPr>
            <a:r>
              <a:rPr kumimoji="1" lang="zh-CN" altLang="en-US" sz="1600" b="1" kern="0" dirty="0" smtClean="0">
                <a:solidFill>
                  <a:prstClr val="white"/>
                </a:solidFill>
                <a:latin typeface="微软雅黑" pitchFamily="34" charset="-122"/>
                <a:ea typeface="微软雅黑"/>
                <a:cs typeface="HY견고딕"/>
              </a:rPr>
              <a:t>交易性信息</a:t>
            </a:r>
            <a:endParaRPr kumimoji="1" lang="en-US" altLang="zh-CN" sz="1600" b="1" kern="0" dirty="0" smtClean="0">
              <a:solidFill>
                <a:prstClr val="white"/>
              </a:solidFill>
              <a:latin typeface="微软雅黑" pitchFamily="34" charset="-122"/>
              <a:ea typeface="微软雅黑"/>
              <a:cs typeface="HY견고딕"/>
            </a:endParaRPr>
          </a:p>
          <a:p>
            <a:pPr algn="ctr" latinLnBrk="1">
              <a:defRPr/>
            </a:pPr>
            <a:r>
              <a:rPr kumimoji="1" lang="zh-CN" altLang="en-US" sz="1600" b="1" kern="0" dirty="0" smtClean="0">
                <a:solidFill>
                  <a:prstClr val="white"/>
                </a:solidFill>
                <a:latin typeface="微软雅黑" pitchFamily="34" charset="-122"/>
                <a:ea typeface="微软雅黑"/>
                <a:cs typeface="HY견고딕"/>
              </a:rPr>
              <a:t>（联系）</a:t>
            </a:r>
            <a:endParaRPr kumimoji="1" lang="en-US" altLang="zh-CN" sz="1600" b="1" kern="0" dirty="0">
              <a:solidFill>
                <a:prstClr val="white"/>
              </a:solidFill>
              <a:latin typeface="微软雅黑" pitchFamily="34" charset="-122"/>
              <a:ea typeface="微软雅黑"/>
              <a:cs typeface="HY견고딕"/>
            </a:endParaRPr>
          </a:p>
        </p:txBody>
      </p:sp>
      <p:sp>
        <p:nvSpPr>
          <p:cNvPr id="5" name="矩形 4"/>
          <p:cNvSpPr/>
          <p:nvPr/>
        </p:nvSpPr>
        <p:spPr>
          <a:xfrm>
            <a:off x="766613" y="2033227"/>
            <a:ext cx="3690511" cy="3384376"/>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TextBox 5"/>
          <p:cNvSpPr txBox="1"/>
          <p:nvPr/>
        </p:nvSpPr>
        <p:spPr>
          <a:xfrm>
            <a:off x="838622" y="2753307"/>
            <a:ext cx="432048" cy="1754326"/>
          </a:xfrm>
          <a:prstGeom prst="rect">
            <a:avLst/>
          </a:prstGeom>
          <a:noFill/>
        </p:spPr>
        <p:txBody>
          <a:bodyPr wrap="square" rtlCol="0">
            <a:spAutoFit/>
          </a:bodyPr>
          <a:lstStyle/>
          <a:p>
            <a:r>
              <a:rPr lang="zh-CN" altLang="en-US" b="1" dirty="0" smtClean="0">
                <a:solidFill>
                  <a:srgbClr val="C00000"/>
                </a:solidFill>
                <a:latin typeface="微软雅黑" pitchFamily="34" charset="-122"/>
                <a:ea typeface="微软雅黑" pitchFamily="34" charset="-122"/>
              </a:rPr>
              <a:t>实体空间信息</a:t>
            </a:r>
            <a:endParaRPr lang="zh-CN" altLang="en-US" b="1" dirty="0">
              <a:solidFill>
                <a:srgbClr val="C00000"/>
              </a:solidFill>
              <a:latin typeface="微软雅黑" pitchFamily="34" charset="-122"/>
              <a:ea typeface="微软雅黑" pitchFamily="34" charset="-122"/>
            </a:endParaRPr>
          </a:p>
        </p:txBody>
      </p:sp>
      <p:sp>
        <p:nvSpPr>
          <p:cNvPr id="41" name="Freeform 28"/>
          <p:cNvSpPr>
            <a:spLocks/>
          </p:cNvSpPr>
          <p:nvPr/>
        </p:nvSpPr>
        <p:spPr bwMode="gray">
          <a:xfrm rot="9625215" flipH="1" flipV="1">
            <a:off x="4312905" y="4041310"/>
            <a:ext cx="1128396" cy="301519"/>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solidFill>
                <a:prstClr val="black"/>
              </a:solidFill>
            </a:endParaRPr>
          </a:p>
        </p:txBody>
      </p:sp>
      <p:sp>
        <p:nvSpPr>
          <p:cNvPr id="42" name="Freeform 28"/>
          <p:cNvSpPr>
            <a:spLocks/>
          </p:cNvSpPr>
          <p:nvPr/>
        </p:nvSpPr>
        <p:spPr bwMode="gray">
          <a:xfrm rot="11238473" flipV="1">
            <a:off x="6613324" y="3958454"/>
            <a:ext cx="1248746" cy="30083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a:defRPr/>
            </a:pPr>
            <a:endParaRPr lang="zh-CN" altLang="en-US">
              <a:solidFill>
                <a:prstClr val="black"/>
              </a:solidFill>
            </a:endParaRPr>
          </a:p>
        </p:txBody>
      </p:sp>
      <p:sp>
        <p:nvSpPr>
          <p:cNvPr id="48" name="Freeform 26"/>
          <p:cNvSpPr>
            <a:spLocks/>
          </p:cNvSpPr>
          <p:nvPr/>
        </p:nvSpPr>
        <p:spPr bwMode="gray">
          <a:xfrm flipV="1">
            <a:off x="4367014" y="2780928"/>
            <a:ext cx="955175" cy="247441"/>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50"/>
          </a:solidFill>
          <a:ln w="0">
            <a:noFill/>
            <a:prstDash val="solid"/>
            <a:round/>
            <a:headEnd/>
            <a:tailEnd/>
          </a:ln>
        </p:spPr>
        <p:txBody>
          <a:bodyPr/>
          <a:lstStyle/>
          <a:p>
            <a:pPr>
              <a:defRPr/>
            </a:pPr>
            <a:endParaRPr lang="zh-CN" altLang="en-US">
              <a:solidFill>
                <a:prstClr val="black"/>
              </a:solidFill>
            </a:endParaRPr>
          </a:p>
        </p:txBody>
      </p:sp>
      <p:sp>
        <p:nvSpPr>
          <p:cNvPr id="55" name="Freeform 26"/>
          <p:cNvSpPr>
            <a:spLocks/>
          </p:cNvSpPr>
          <p:nvPr/>
        </p:nvSpPr>
        <p:spPr bwMode="gray">
          <a:xfrm flipH="1" flipV="1">
            <a:off x="6671270" y="2753307"/>
            <a:ext cx="1203832" cy="245690"/>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solidFill>
            <a:srgbClr val="00B050"/>
          </a:solidFill>
          <a:ln w="0">
            <a:noFill/>
            <a:prstDash val="solid"/>
            <a:round/>
            <a:headEnd/>
            <a:tailEnd/>
          </a:ln>
        </p:spPr>
        <p:txBody>
          <a:bodyPr/>
          <a:lstStyle/>
          <a:p>
            <a:pPr>
              <a:defRPr/>
            </a:pPr>
            <a:endParaRPr lang="zh-CN" altLang="en-US">
              <a:solidFill>
                <a:prstClr val="black"/>
              </a:solidFill>
            </a:endParaRPr>
          </a:p>
        </p:txBody>
      </p:sp>
      <p:sp>
        <p:nvSpPr>
          <p:cNvPr id="25" name="TextBox 24"/>
          <p:cNvSpPr txBox="1"/>
          <p:nvPr/>
        </p:nvSpPr>
        <p:spPr>
          <a:xfrm>
            <a:off x="10919742" y="2825315"/>
            <a:ext cx="432048" cy="1754326"/>
          </a:xfrm>
          <a:prstGeom prst="rect">
            <a:avLst/>
          </a:prstGeom>
          <a:noFill/>
        </p:spPr>
        <p:txBody>
          <a:bodyPr wrap="square" rtlCol="0">
            <a:spAutoFit/>
          </a:bodyPr>
          <a:lstStyle/>
          <a:p>
            <a:r>
              <a:rPr lang="zh-CN" altLang="en-US" b="1" dirty="0">
                <a:solidFill>
                  <a:srgbClr val="0070C0"/>
                </a:solidFill>
                <a:latin typeface="微软雅黑" pitchFamily="34" charset="-122"/>
                <a:ea typeface="微软雅黑" pitchFamily="34" charset="-122"/>
              </a:rPr>
              <a:t>虚拟</a:t>
            </a:r>
            <a:r>
              <a:rPr lang="zh-CN" altLang="en-US" b="1" dirty="0" smtClean="0">
                <a:solidFill>
                  <a:srgbClr val="0070C0"/>
                </a:solidFill>
                <a:latin typeface="微软雅黑" pitchFamily="34" charset="-122"/>
                <a:ea typeface="微软雅黑" pitchFamily="34" charset="-122"/>
              </a:rPr>
              <a:t>空间信息</a:t>
            </a:r>
            <a:endParaRPr lang="zh-CN" altLang="en-US" b="1" dirty="0">
              <a:solidFill>
                <a:srgbClr val="0070C0"/>
              </a:solidFill>
              <a:latin typeface="微软雅黑" pitchFamily="34" charset="-122"/>
              <a:ea typeface="微软雅黑" pitchFamily="34" charset="-122"/>
            </a:endParaRPr>
          </a:p>
        </p:txBody>
      </p:sp>
      <p:grpSp>
        <p:nvGrpSpPr>
          <p:cNvPr id="26" name="Group 29"/>
          <p:cNvGrpSpPr>
            <a:grpSpLocks/>
          </p:cNvGrpSpPr>
          <p:nvPr/>
        </p:nvGrpSpPr>
        <p:grpSpPr bwMode="auto">
          <a:xfrm>
            <a:off x="4078982" y="5783247"/>
            <a:ext cx="1979565" cy="958121"/>
            <a:chOff x="1997" y="1314"/>
            <a:chExt cx="1889" cy="1009"/>
          </a:xfrm>
        </p:grpSpPr>
        <p:grpSp>
          <p:nvGrpSpPr>
            <p:cNvPr id="27" name="Group 30"/>
            <p:cNvGrpSpPr>
              <a:grpSpLocks/>
            </p:cNvGrpSpPr>
            <p:nvPr/>
          </p:nvGrpSpPr>
          <p:grpSpPr bwMode="auto">
            <a:xfrm>
              <a:off x="1997" y="1404"/>
              <a:ext cx="1889" cy="919"/>
              <a:chOff x="1973" y="1027"/>
              <a:chExt cx="1926" cy="937"/>
            </a:xfrm>
          </p:grpSpPr>
          <p:sp>
            <p:nvSpPr>
              <p:cNvPr id="32" name="Oval 31"/>
              <p:cNvSpPr>
                <a:spLocks noChangeArrowheads="1"/>
              </p:cNvSpPr>
              <p:nvPr/>
            </p:nvSpPr>
            <p:spPr bwMode="gray">
              <a:xfrm>
                <a:off x="1994" y="1057"/>
                <a:ext cx="1905" cy="907"/>
              </a:xfrm>
              <a:prstGeom prst="ellipse">
                <a:avLst/>
              </a:prstGeom>
              <a:gradFill rotWithShape="1">
                <a:gsLst>
                  <a:gs pos="0">
                    <a:srgbClr val="009999"/>
                  </a:gs>
                  <a:gs pos="100000">
                    <a:srgbClr val="009999">
                      <a:gamma/>
                      <a:shade val="48627"/>
                      <a:invGamma/>
                    </a:srgbClr>
                  </a:gs>
                </a:gsLst>
                <a:lin ang="2700000" scaled="1"/>
              </a:gradFill>
              <a:ln w="9525">
                <a:noFill/>
                <a:round/>
                <a:headEnd/>
                <a:tailEnd/>
              </a:ln>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sp>
            <p:nvSpPr>
              <p:cNvPr id="33" name="Oval 32"/>
              <p:cNvSpPr>
                <a:spLocks noChangeArrowheads="1"/>
              </p:cNvSpPr>
              <p:nvPr/>
            </p:nvSpPr>
            <p:spPr bwMode="gray">
              <a:xfrm>
                <a:off x="1973" y="1027"/>
                <a:ext cx="1905" cy="907"/>
              </a:xfrm>
              <a:prstGeom prst="ellipse">
                <a:avLst/>
              </a:prstGeom>
              <a:gradFill rotWithShape="1">
                <a:gsLst>
                  <a:gs pos="0">
                    <a:srgbClr val="009999">
                      <a:gamma/>
                      <a:tint val="44314"/>
                      <a:invGamma/>
                    </a:srgbClr>
                  </a:gs>
                  <a:gs pos="100000">
                    <a:srgbClr val="009999"/>
                  </a:gs>
                </a:gsLst>
                <a:lin ang="2700000" scaled="1"/>
              </a:gradFill>
              <a:ln w="9525">
                <a:noFill/>
                <a:round/>
                <a:headEnd/>
                <a:tailEnd/>
              </a:ln>
              <a:effectLst/>
            </p:spPr>
            <p:txBody>
              <a:bodyPr wrap="none" anchor="ctr"/>
              <a:lstStyle/>
              <a:p>
                <a:pPr fontAlgn="auto">
                  <a:spcBef>
                    <a:spcPts val="0"/>
                  </a:spcBef>
                  <a:spcAft>
                    <a:spcPts val="0"/>
                  </a:spcAft>
                  <a:defRPr/>
                </a:pPr>
                <a:endParaRPr lang="zh-CN" altLang="en-US" kern="0">
                  <a:solidFill>
                    <a:sysClr val="windowText" lastClr="000000"/>
                  </a:solidFill>
                </a:endParaRPr>
              </a:p>
            </p:txBody>
          </p:sp>
        </p:grpSp>
        <p:sp>
          <p:nvSpPr>
            <p:cNvPr id="28" name="Oval 33"/>
            <p:cNvSpPr>
              <a:spLocks noChangeArrowheads="1"/>
            </p:cNvSpPr>
            <p:nvPr/>
          </p:nvSpPr>
          <p:spPr bwMode="gray">
            <a:xfrm>
              <a:off x="2086" y="1314"/>
              <a:ext cx="1691" cy="845"/>
            </a:xfrm>
            <a:prstGeom prst="ellipse">
              <a:avLst/>
            </a:prstGeom>
            <a:gradFill rotWithShape="1">
              <a:gsLst>
                <a:gs pos="0">
                  <a:srgbClr val="BBE0E3">
                    <a:gamma/>
                    <a:shade val="46275"/>
                    <a:invGamma/>
                  </a:srgbClr>
                </a:gs>
                <a:gs pos="100000">
                  <a:srgbClr val="BBE0E3"/>
                </a:gs>
              </a:gsLst>
              <a:lin ang="2700000" scaled="1"/>
            </a:gradFill>
            <a:ln w="9525" algn="ctr">
              <a:noFill/>
              <a:round/>
              <a:headEnd/>
              <a:tailEnd/>
            </a:ln>
            <a:effectLst/>
          </p:spPr>
          <p:txBody>
            <a:bodyPr vert="eaVert" wrap="none" anchor="ctr"/>
            <a:lstStyle/>
            <a:p>
              <a:pPr fontAlgn="auto">
                <a:spcBef>
                  <a:spcPts val="0"/>
                </a:spcBef>
                <a:spcAft>
                  <a:spcPts val="0"/>
                </a:spcAft>
                <a:defRPr/>
              </a:pPr>
              <a:endParaRPr lang="zh-CN" altLang="en-US" kern="0">
                <a:solidFill>
                  <a:sysClr val="windowText" lastClr="000000"/>
                </a:solidFill>
              </a:endParaRPr>
            </a:p>
          </p:txBody>
        </p:sp>
        <p:sp>
          <p:nvSpPr>
            <p:cNvPr id="29" name="Oval 34"/>
            <p:cNvSpPr>
              <a:spLocks noChangeArrowheads="1"/>
            </p:cNvSpPr>
            <p:nvPr/>
          </p:nvSpPr>
          <p:spPr bwMode="gray">
            <a:xfrm>
              <a:off x="2108" y="1319"/>
              <a:ext cx="1650" cy="824"/>
            </a:xfrm>
            <a:prstGeom prst="ellipse">
              <a:avLst/>
            </a:prstGeom>
            <a:gradFill rotWithShape="1">
              <a:gsLst>
                <a:gs pos="0">
                  <a:srgbClr val="BBE0E3">
                    <a:alpha val="0"/>
                  </a:srgbClr>
                </a:gs>
                <a:gs pos="100000">
                  <a:srgbClr val="BBE0E3">
                    <a:gamma/>
                    <a:tint val="34902"/>
                    <a:invGamma/>
                  </a:srgbClr>
                </a:gs>
              </a:gsLst>
              <a:lin ang="2700000" scaled="1"/>
            </a:gradFill>
            <a:ln w="9525" algn="ctr">
              <a:noFill/>
              <a:round/>
              <a:headEnd/>
              <a:tailEnd/>
            </a:ln>
            <a:effectLst/>
          </p:spPr>
          <p:txBody>
            <a:bodyPr vert="eaVert" wrap="none" anchor="ctr"/>
            <a:lstStyle/>
            <a:p>
              <a:pPr fontAlgn="auto">
                <a:spcBef>
                  <a:spcPts val="0"/>
                </a:spcBef>
                <a:spcAft>
                  <a:spcPts val="0"/>
                </a:spcAft>
                <a:defRPr/>
              </a:pPr>
              <a:endParaRPr lang="zh-CN" altLang="en-US" kern="0">
                <a:solidFill>
                  <a:sysClr val="windowText" lastClr="000000"/>
                </a:solidFill>
              </a:endParaRPr>
            </a:p>
          </p:txBody>
        </p:sp>
        <p:sp>
          <p:nvSpPr>
            <p:cNvPr id="30" name="Oval 35"/>
            <p:cNvSpPr>
              <a:spLocks noChangeArrowheads="1"/>
            </p:cNvSpPr>
            <p:nvPr/>
          </p:nvSpPr>
          <p:spPr bwMode="gray">
            <a:xfrm>
              <a:off x="2125" y="1327"/>
              <a:ext cx="1570" cy="770"/>
            </a:xfrm>
            <a:prstGeom prst="ellipse">
              <a:avLst/>
            </a:prstGeom>
            <a:gradFill rotWithShape="1">
              <a:gsLst>
                <a:gs pos="0">
                  <a:srgbClr val="BBE0E3">
                    <a:gamma/>
                    <a:shade val="79216"/>
                    <a:invGamma/>
                  </a:srgbClr>
                </a:gs>
                <a:gs pos="100000">
                  <a:srgbClr val="BBE0E3">
                    <a:alpha val="48000"/>
                  </a:srgbClr>
                </a:gs>
              </a:gsLst>
              <a:lin ang="2700000" scaled="1"/>
            </a:gradFill>
            <a:ln w="9525" algn="ctr">
              <a:noFill/>
              <a:round/>
              <a:headEnd/>
              <a:tailEnd/>
            </a:ln>
            <a:effectLst/>
          </p:spPr>
          <p:txBody>
            <a:bodyPr vert="eaVert" wrap="none" anchor="ctr"/>
            <a:lstStyle/>
            <a:p>
              <a:pPr fontAlgn="auto">
                <a:spcBef>
                  <a:spcPts val="0"/>
                </a:spcBef>
                <a:spcAft>
                  <a:spcPts val="0"/>
                </a:spcAft>
                <a:defRPr/>
              </a:pPr>
              <a:endParaRPr lang="zh-CN" altLang="en-US" kern="0">
                <a:solidFill>
                  <a:sysClr val="windowText" lastClr="000000"/>
                </a:solidFill>
              </a:endParaRPr>
            </a:p>
          </p:txBody>
        </p:sp>
        <p:sp>
          <p:nvSpPr>
            <p:cNvPr id="31" name="Oval 36"/>
            <p:cNvSpPr>
              <a:spLocks noChangeArrowheads="1"/>
            </p:cNvSpPr>
            <p:nvPr/>
          </p:nvSpPr>
          <p:spPr bwMode="gray">
            <a:xfrm>
              <a:off x="2208" y="1344"/>
              <a:ext cx="1382" cy="624"/>
            </a:xfrm>
            <a:prstGeom prst="ellipse">
              <a:avLst/>
            </a:prstGeom>
            <a:gradFill rotWithShape="1">
              <a:gsLst>
                <a:gs pos="0">
                  <a:srgbClr val="BBE0E3">
                    <a:gamma/>
                    <a:tint val="0"/>
                    <a:invGamma/>
                  </a:srgbClr>
                </a:gs>
                <a:gs pos="100000">
                  <a:srgbClr val="BBE0E3">
                    <a:alpha val="38000"/>
                  </a:srgbClr>
                </a:gs>
              </a:gsLst>
              <a:lin ang="2700000" scaled="1"/>
            </a:gradFill>
            <a:ln w="9525" algn="ctr">
              <a:noFill/>
              <a:round/>
              <a:headEnd/>
              <a:tailEnd/>
            </a:ln>
            <a:effectLst/>
          </p:spPr>
          <p:txBody>
            <a:bodyPr vert="eaVert" wrap="none" anchor="ctr"/>
            <a:lstStyle/>
            <a:p>
              <a:pPr fontAlgn="auto">
                <a:spcBef>
                  <a:spcPts val="0"/>
                </a:spcBef>
                <a:spcAft>
                  <a:spcPts val="0"/>
                </a:spcAft>
                <a:defRPr/>
              </a:pPr>
              <a:endParaRPr lang="zh-CN" altLang="en-US" kern="0" dirty="0">
                <a:solidFill>
                  <a:sysClr val="windowText" lastClr="000000"/>
                </a:solidFill>
              </a:endParaRPr>
            </a:p>
          </p:txBody>
        </p:sp>
      </p:grpSp>
      <p:grpSp>
        <p:nvGrpSpPr>
          <p:cNvPr id="34" name="Group 29"/>
          <p:cNvGrpSpPr>
            <a:grpSpLocks/>
          </p:cNvGrpSpPr>
          <p:nvPr/>
        </p:nvGrpSpPr>
        <p:grpSpPr bwMode="auto">
          <a:xfrm>
            <a:off x="6239222" y="5811734"/>
            <a:ext cx="2011052" cy="929634"/>
            <a:chOff x="1997" y="1314"/>
            <a:chExt cx="1889" cy="1009"/>
          </a:xfrm>
        </p:grpSpPr>
        <p:grpSp>
          <p:nvGrpSpPr>
            <p:cNvPr id="35" name="Group 30"/>
            <p:cNvGrpSpPr>
              <a:grpSpLocks/>
            </p:cNvGrpSpPr>
            <p:nvPr/>
          </p:nvGrpSpPr>
          <p:grpSpPr bwMode="auto">
            <a:xfrm>
              <a:off x="1997" y="1404"/>
              <a:ext cx="1889" cy="919"/>
              <a:chOff x="1973" y="1027"/>
              <a:chExt cx="1926" cy="937"/>
            </a:xfrm>
          </p:grpSpPr>
          <p:sp>
            <p:nvSpPr>
              <p:cNvPr id="46" name="Oval 31"/>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a:defRPr/>
                </a:pPr>
                <a:endParaRPr lang="zh-CN" altLang="en-US">
                  <a:solidFill>
                    <a:prstClr val="black"/>
                  </a:solidFill>
                </a:endParaRPr>
              </a:p>
            </p:txBody>
          </p:sp>
          <p:sp>
            <p:nvSpPr>
              <p:cNvPr id="49" name="Oval 32"/>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a:defRPr/>
                </a:pPr>
                <a:endParaRPr lang="zh-CN" altLang="en-US">
                  <a:solidFill>
                    <a:prstClr val="black"/>
                  </a:solidFill>
                </a:endParaRPr>
              </a:p>
            </p:txBody>
          </p:sp>
        </p:grpSp>
        <p:sp>
          <p:nvSpPr>
            <p:cNvPr id="38" name="Oval 33"/>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a:defRPr/>
              </a:pPr>
              <a:endParaRPr lang="zh-CN" altLang="en-US">
                <a:solidFill>
                  <a:prstClr val="black"/>
                </a:solidFill>
              </a:endParaRPr>
            </a:p>
          </p:txBody>
        </p:sp>
        <p:sp>
          <p:nvSpPr>
            <p:cNvPr id="43" name="Oval 34"/>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a:defRPr/>
              </a:pPr>
              <a:endParaRPr lang="zh-CN" altLang="en-US">
                <a:solidFill>
                  <a:prstClr val="black"/>
                </a:solidFill>
              </a:endParaRPr>
            </a:p>
          </p:txBody>
        </p:sp>
        <p:sp>
          <p:nvSpPr>
            <p:cNvPr id="44" name="Oval 35"/>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a:defRPr/>
              </a:pPr>
              <a:endParaRPr lang="zh-CN" altLang="en-US">
                <a:solidFill>
                  <a:prstClr val="black"/>
                </a:solidFill>
              </a:endParaRPr>
            </a:p>
          </p:txBody>
        </p:sp>
        <p:sp>
          <p:nvSpPr>
            <p:cNvPr id="45" name="Oval 36"/>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a:defRPr/>
              </a:pPr>
              <a:endParaRPr lang="zh-CN" altLang="en-US">
                <a:solidFill>
                  <a:prstClr val="black"/>
                </a:solidFill>
              </a:endParaRPr>
            </a:p>
          </p:txBody>
        </p:sp>
      </p:grpSp>
      <p:sp>
        <p:nvSpPr>
          <p:cNvPr id="57" name="TextBox 56"/>
          <p:cNvSpPr txBox="1"/>
          <p:nvPr/>
        </p:nvSpPr>
        <p:spPr>
          <a:xfrm>
            <a:off x="4396471" y="5879013"/>
            <a:ext cx="1410703" cy="646331"/>
          </a:xfrm>
          <a:prstGeom prst="rect">
            <a:avLst/>
          </a:prstGeom>
          <a:noFill/>
        </p:spPr>
        <p:txBody>
          <a:bodyPr wrap="square" rtlCol="0">
            <a:spAutoFit/>
          </a:bodyPr>
          <a:lstStyle/>
          <a:p>
            <a:r>
              <a:rPr lang="zh-CN" altLang="en-US" b="1" dirty="0">
                <a:solidFill>
                  <a:srgbClr val="000000"/>
                </a:solidFill>
                <a:latin typeface="微软雅黑" pitchFamily="34" charset="-122"/>
                <a:ea typeface="微软雅黑" pitchFamily="34" charset="-122"/>
              </a:rPr>
              <a:t>恐怖分子特征</a:t>
            </a:r>
            <a:r>
              <a:rPr lang="zh-CN" altLang="en-US" b="1" dirty="0" smtClean="0">
                <a:solidFill>
                  <a:srgbClr val="000000"/>
                </a:solidFill>
                <a:latin typeface="微软雅黑" pitchFamily="34" charset="-122"/>
                <a:ea typeface="微软雅黑" pitchFamily="34" charset="-122"/>
              </a:rPr>
              <a:t>信息数据</a:t>
            </a:r>
            <a:endParaRPr lang="en-US" altLang="zh-CN" b="1" dirty="0">
              <a:solidFill>
                <a:srgbClr val="000000"/>
              </a:solidFill>
              <a:latin typeface="微软雅黑" pitchFamily="34" charset="-122"/>
              <a:ea typeface="微软雅黑" pitchFamily="34" charset="-122"/>
            </a:endParaRPr>
          </a:p>
        </p:txBody>
      </p:sp>
      <p:sp>
        <p:nvSpPr>
          <p:cNvPr id="58" name="TextBox 57"/>
          <p:cNvSpPr txBox="1"/>
          <p:nvPr/>
        </p:nvSpPr>
        <p:spPr>
          <a:xfrm>
            <a:off x="6472703" y="5879013"/>
            <a:ext cx="1494711" cy="646331"/>
          </a:xfrm>
          <a:prstGeom prst="rect">
            <a:avLst/>
          </a:prstGeom>
          <a:noFill/>
        </p:spPr>
        <p:txBody>
          <a:bodyPr wrap="square" rtlCol="0">
            <a:spAutoFit/>
          </a:bodyPr>
          <a:lstStyle/>
          <a:p>
            <a:pPr algn="ctr"/>
            <a:r>
              <a:rPr lang="zh-CN" altLang="en-US" b="1" dirty="0" smtClean="0">
                <a:solidFill>
                  <a:srgbClr val="000000"/>
                </a:solidFill>
                <a:latin typeface="微软雅黑" pitchFamily="34" charset="-122"/>
                <a:ea typeface="微软雅黑" pitchFamily="34" charset="-122"/>
              </a:rPr>
              <a:t>暴恐事件特征信息数据</a:t>
            </a:r>
            <a:endParaRPr lang="en-US" altLang="zh-CN" b="1" dirty="0">
              <a:solidFill>
                <a:srgbClr val="000000"/>
              </a:solidFill>
              <a:latin typeface="微软雅黑" pitchFamily="34" charset="-122"/>
              <a:ea typeface="微软雅黑" pitchFamily="34" charset="-122"/>
            </a:endParaRPr>
          </a:p>
        </p:txBody>
      </p:sp>
      <p:sp>
        <p:nvSpPr>
          <p:cNvPr id="2" name="TextBox 1"/>
          <p:cNvSpPr txBox="1"/>
          <p:nvPr/>
        </p:nvSpPr>
        <p:spPr>
          <a:xfrm>
            <a:off x="5663158" y="5477162"/>
            <a:ext cx="1080120" cy="400110"/>
          </a:xfrm>
          <a:prstGeom prst="rect">
            <a:avLst/>
          </a:prstGeom>
          <a:noFill/>
        </p:spPr>
        <p:txBody>
          <a:bodyPr wrap="square" rtlCol="0">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人立方</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50"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暴力恐怖事件预警最小割集数据</a:t>
            </a:r>
          </a:p>
        </p:txBody>
      </p:sp>
      <p:sp>
        <p:nvSpPr>
          <p:cNvPr id="51" name="标题 1"/>
          <p:cNvSpPr txBox="1">
            <a:spLocks/>
          </p:cNvSpPr>
          <p:nvPr/>
        </p:nvSpPr>
        <p:spPr bwMode="auto">
          <a:xfrm>
            <a:off x="541077" y="836712"/>
            <a:ext cx="11674809" cy="87582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pPr>
              <a:lnSpc>
                <a:spcPts val="3500"/>
              </a:lnSpc>
            </a:pPr>
            <a:r>
              <a:rPr lang="zh-CN" altLang="en-US" sz="2700" kern="1200" dirty="0">
                <a:solidFill>
                  <a:srgbClr val="FFFF00"/>
                </a:solidFill>
                <a:cs typeface="+mn-cs"/>
              </a:rPr>
              <a:t>基于恐怖分子和暴恐事件特征信息数据，归纳恐怖事件预警最小割集数据</a:t>
            </a:r>
            <a:r>
              <a:rPr lang="zh-CN" altLang="en-US" sz="2700" kern="1200" dirty="0" smtClean="0">
                <a:solidFill>
                  <a:srgbClr val="FFFF00"/>
                </a:solidFill>
                <a:cs typeface="+mn-cs"/>
              </a:rPr>
              <a:t>：</a:t>
            </a:r>
            <a:endParaRPr lang="en-US" altLang="zh-CN" sz="2700" kern="1200" dirty="0" smtClean="0">
              <a:solidFill>
                <a:srgbClr val="FFFF00"/>
              </a:solidFill>
              <a:cs typeface="+mn-cs"/>
            </a:endParaRPr>
          </a:p>
          <a:p>
            <a:pPr marL="457200" indent="-457200">
              <a:lnSpc>
                <a:spcPts val="3500"/>
              </a:lnSpc>
              <a:buFont typeface="Wingdings" panose="05000000000000000000" pitchFamily="2" charset="2"/>
              <a:buChar char="Ø"/>
            </a:pPr>
            <a:r>
              <a:rPr lang="zh-CN" altLang="en-US" sz="2400" kern="1200" dirty="0">
                <a:cs typeface="+mn-cs"/>
              </a:rPr>
              <a:t>共</a:t>
            </a:r>
            <a:r>
              <a:rPr lang="en-US" altLang="zh-CN" sz="2400" kern="1200" dirty="0">
                <a:cs typeface="+mn-cs"/>
              </a:rPr>
              <a:t>29</a:t>
            </a:r>
            <a:r>
              <a:rPr lang="zh-CN" altLang="en-US" sz="2400" kern="1200" dirty="0">
                <a:cs typeface="+mn-cs"/>
              </a:rPr>
              <a:t>项数据，来源</a:t>
            </a:r>
            <a:r>
              <a:rPr lang="en-US" altLang="zh-CN" sz="2400" kern="1200" dirty="0">
                <a:cs typeface="+mn-cs"/>
              </a:rPr>
              <a:t>7</a:t>
            </a:r>
            <a:r>
              <a:rPr lang="zh-CN" altLang="en-US" sz="2400" kern="1200" dirty="0">
                <a:cs typeface="+mn-cs"/>
              </a:rPr>
              <a:t>个部门，其中实体空间信息</a:t>
            </a:r>
            <a:r>
              <a:rPr lang="en-US" altLang="zh-CN" sz="2400" kern="1200" dirty="0">
                <a:cs typeface="+mn-cs"/>
              </a:rPr>
              <a:t>15</a:t>
            </a:r>
            <a:r>
              <a:rPr lang="zh-CN" altLang="en-US" sz="2400" kern="1200" dirty="0">
                <a:cs typeface="+mn-cs"/>
              </a:rPr>
              <a:t>项，虚拟空间信息</a:t>
            </a:r>
            <a:r>
              <a:rPr lang="en-US" altLang="zh-CN" sz="2400" kern="1200" dirty="0">
                <a:cs typeface="+mn-cs"/>
              </a:rPr>
              <a:t>14</a:t>
            </a:r>
            <a:r>
              <a:rPr lang="zh-CN" altLang="en-US" sz="2400" kern="1200" dirty="0">
                <a:cs typeface="+mn-cs"/>
              </a:rPr>
              <a:t>项； </a:t>
            </a:r>
          </a:p>
        </p:txBody>
      </p:sp>
    </p:spTree>
    <p:extLst>
      <p:ext uri="{BB962C8B-B14F-4D97-AF65-F5344CB8AC3E}">
        <p14:creationId xmlns:p14="http://schemas.microsoft.com/office/powerpoint/2010/main" val="2465691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AutoShape 17"/>
          <p:cNvSpPr>
            <a:spLocks noChangeArrowheads="1"/>
          </p:cNvSpPr>
          <p:nvPr/>
        </p:nvSpPr>
        <p:spPr bwMode="auto">
          <a:xfrm>
            <a:off x="5546257" y="1493168"/>
            <a:ext cx="4266771" cy="4672136"/>
          </a:xfrm>
          <a:prstGeom prst="roundRect">
            <a:avLst>
              <a:gd name="adj" fmla="val 7315"/>
            </a:avLst>
          </a:prstGeom>
          <a:noFill/>
          <a:ln w="19050" cap="rnd">
            <a:solidFill>
              <a:srgbClr val="FFFFFF"/>
            </a:solidFill>
            <a:prstDash val="sys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29" name="组合 28"/>
          <p:cNvGrpSpPr/>
          <p:nvPr/>
        </p:nvGrpSpPr>
        <p:grpSpPr>
          <a:xfrm>
            <a:off x="5983618" y="2386765"/>
            <a:ext cx="3366772" cy="682195"/>
            <a:chOff x="5987614" y="2145626"/>
            <a:chExt cx="2880000" cy="427036"/>
          </a:xfrm>
        </p:grpSpPr>
        <p:grpSp>
          <p:nvGrpSpPr>
            <p:cNvPr id="40" name="Group 14"/>
            <p:cNvGrpSpPr>
              <a:grpSpLocks/>
            </p:cNvGrpSpPr>
            <p:nvPr/>
          </p:nvGrpSpPr>
          <p:grpSpPr bwMode="auto">
            <a:xfrm>
              <a:off x="5987614" y="2145626"/>
              <a:ext cx="2880000" cy="427036"/>
              <a:chOff x="1161" y="1572"/>
              <a:chExt cx="3206" cy="338"/>
            </a:xfrm>
          </p:grpSpPr>
          <p:sp>
            <p:nvSpPr>
              <p:cNvPr id="42" name="AutoShape 15"/>
              <p:cNvSpPr>
                <a:spLocks noChangeArrowheads="1"/>
              </p:cNvSpPr>
              <p:nvPr/>
            </p:nvSpPr>
            <p:spPr bwMode="gray">
              <a:xfrm>
                <a:off x="1161" y="1572"/>
                <a:ext cx="3206" cy="338"/>
              </a:xfrm>
              <a:prstGeom prst="roundRect">
                <a:avLst>
                  <a:gd name="adj" fmla="val 16667"/>
                </a:avLst>
              </a:prstGeom>
              <a:solidFill>
                <a:srgbClr val="0099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43" name="AutoShape 16"/>
              <p:cNvSpPr>
                <a:spLocks noChangeArrowheads="1"/>
              </p:cNvSpPr>
              <p:nvPr/>
            </p:nvSpPr>
            <p:spPr bwMode="gray">
              <a:xfrm>
                <a:off x="1171" y="1578"/>
                <a:ext cx="3187" cy="152"/>
              </a:xfrm>
              <a:prstGeom prst="roundRect">
                <a:avLst>
                  <a:gd name="adj" fmla="val 28356"/>
                </a:avLst>
              </a:prstGeom>
              <a:gradFill rotWithShape="1">
                <a:gsLst>
                  <a:gs pos="0">
                    <a:srgbClr val="FFFFFF">
                      <a:alpha val="70000"/>
                    </a:srgbClr>
                  </a:gs>
                  <a:gs pos="100000">
                    <a:srgbClr val="009999">
                      <a:alpha val="70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grpSp>
        <p:sp>
          <p:nvSpPr>
            <p:cNvPr id="41" name="AutoShape 23"/>
            <p:cNvSpPr>
              <a:spLocks noChangeArrowheads="1"/>
            </p:cNvSpPr>
            <p:nvPr/>
          </p:nvSpPr>
          <p:spPr bwMode="gray">
            <a:xfrm>
              <a:off x="5987614" y="2165648"/>
              <a:ext cx="2880000" cy="381000"/>
            </a:xfrm>
            <a:prstGeom prst="roundRect">
              <a:avLst>
                <a:gd name="adj" fmla="val 7574"/>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8575" cap="rnd">
                  <a:solidFill>
                    <a:schemeClr val="bg2"/>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 typeface="Wingdings" pitchFamily="2" charset="2"/>
                <a:buNone/>
              </a:pPr>
              <a:r>
                <a:rPr lang="zh-CN" altLang="en-US" sz="2800" b="1" dirty="0" smtClean="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案例分析</a:t>
              </a:r>
              <a:endParaRPr lang="zh-CN" altLang="en-US" sz="2800" b="1"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endParaRPr>
            </a:p>
          </p:txBody>
        </p:sp>
      </p:grpSp>
      <p:grpSp>
        <p:nvGrpSpPr>
          <p:cNvPr id="24" name="组合 23"/>
          <p:cNvGrpSpPr/>
          <p:nvPr/>
        </p:nvGrpSpPr>
        <p:grpSpPr>
          <a:xfrm>
            <a:off x="5983618" y="3682904"/>
            <a:ext cx="3366772" cy="682200"/>
            <a:chOff x="5987614" y="3289993"/>
            <a:chExt cx="2880000" cy="427039"/>
          </a:xfrm>
        </p:grpSpPr>
        <p:grpSp>
          <p:nvGrpSpPr>
            <p:cNvPr id="25" name="Group 2"/>
            <p:cNvGrpSpPr>
              <a:grpSpLocks/>
            </p:cNvGrpSpPr>
            <p:nvPr/>
          </p:nvGrpSpPr>
          <p:grpSpPr bwMode="auto">
            <a:xfrm>
              <a:off x="5987614" y="3289993"/>
              <a:ext cx="2880000" cy="427039"/>
              <a:chOff x="1161" y="1572"/>
              <a:chExt cx="3206" cy="338"/>
            </a:xfrm>
          </p:grpSpPr>
          <p:sp>
            <p:nvSpPr>
              <p:cNvPr id="27" name="AutoShape 3"/>
              <p:cNvSpPr>
                <a:spLocks noChangeArrowheads="1"/>
              </p:cNvSpPr>
              <p:nvPr/>
            </p:nvSpPr>
            <p:spPr bwMode="gray">
              <a:xfrm>
                <a:off x="1161" y="1572"/>
                <a:ext cx="3206" cy="338"/>
              </a:xfrm>
              <a:prstGeom prst="roundRect">
                <a:avLst>
                  <a:gd name="adj" fmla="val 16667"/>
                </a:avLst>
              </a:prstGeom>
              <a:solidFill>
                <a:srgbClr val="4177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28" name="AutoShape 4"/>
              <p:cNvSpPr>
                <a:spLocks noChangeArrowheads="1"/>
              </p:cNvSpPr>
              <p:nvPr/>
            </p:nvSpPr>
            <p:spPr bwMode="gray">
              <a:xfrm>
                <a:off x="1171" y="1578"/>
                <a:ext cx="3187" cy="152"/>
              </a:xfrm>
              <a:prstGeom prst="roundRect">
                <a:avLst>
                  <a:gd name="adj" fmla="val 28356"/>
                </a:avLst>
              </a:prstGeom>
              <a:gradFill rotWithShape="1">
                <a:gsLst>
                  <a:gs pos="0">
                    <a:srgbClr val="FFFFFF">
                      <a:alpha val="70000"/>
                    </a:srgbClr>
                  </a:gs>
                  <a:gs pos="100000">
                    <a:srgbClr val="417799">
                      <a:alpha val="70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grpSp>
        <p:sp>
          <p:nvSpPr>
            <p:cNvPr id="26" name="AutoShape 19"/>
            <p:cNvSpPr>
              <a:spLocks noChangeArrowheads="1"/>
            </p:cNvSpPr>
            <p:nvPr/>
          </p:nvSpPr>
          <p:spPr bwMode="gray">
            <a:xfrm>
              <a:off x="5987614" y="3317776"/>
              <a:ext cx="2880000" cy="381000"/>
            </a:xfrm>
            <a:prstGeom prst="roundRect">
              <a:avLst>
                <a:gd name="adj" fmla="val 7574"/>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cap="rnd">
                  <a:solidFill>
                    <a:schemeClr val="bg2"/>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 typeface="Wingdings" pitchFamily="2" charset="2"/>
                <a:buNone/>
              </a:pPr>
              <a:r>
                <a:rPr lang="zh-CN" altLang="en-US" sz="2800" b="1" dirty="0" smtClean="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美国反恐</a:t>
              </a:r>
              <a:endParaRPr lang="zh-CN" altLang="en-US" sz="2800" b="1" dirty="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endParaRPr>
            </a:p>
          </p:txBody>
        </p:sp>
      </p:grpSp>
      <p:grpSp>
        <p:nvGrpSpPr>
          <p:cNvPr id="35" name="组合 34"/>
          <p:cNvGrpSpPr/>
          <p:nvPr/>
        </p:nvGrpSpPr>
        <p:grpSpPr>
          <a:xfrm>
            <a:off x="5983618" y="4966937"/>
            <a:ext cx="3366772" cy="694311"/>
            <a:chOff x="5987614" y="3297576"/>
            <a:chExt cx="2880000" cy="434620"/>
          </a:xfrm>
        </p:grpSpPr>
        <p:grpSp>
          <p:nvGrpSpPr>
            <p:cNvPr id="36" name="Group 2"/>
            <p:cNvGrpSpPr>
              <a:grpSpLocks/>
            </p:cNvGrpSpPr>
            <p:nvPr/>
          </p:nvGrpSpPr>
          <p:grpSpPr bwMode="auto">
            <a:xfrm>
              <a:off x="5987614" y="3297576"/>
              <a:ext cx="2880000" cy="434620"/>
              <a:chOff x="1161" y="1578"/>
              <a:chExt cx="3206" cy="344"/>
            </a:xfrm>
          </p:grpSpPr>
          <p:sp>
            <p:nvSpPr>
              <p:cNvPr id="38" name="AutoShape 3"/>
              <p:cNvSpPr>
                <a:spLocks noChangeArrowheads="1"/>
              </p:cNvSpPr>
              <p:nvPr/>
            </p:nvSpPr>
            <p:spPr bwMode="gray">
              <a:xfrm>
                <a:off x="1161" y="1584"/>
                <a:ext cx="3206" cy="338"/>
              </a:xfrm>
              <a:prstGeom prst="roundRect">
                <a:avLst>
                  <a:gd name="adj" fmla="val 16667"/>
                </a:avLst>
              </a:prstGeom>
              <a:solidFill>
                <a:srgbClr val="417799"/>
              </a:solidFill>
              <a:ln>
                <a:noFill/>
              </a:ln>
              <a:effectLst/>
              <a:extLst>
                <a:ext uri="{91240B29-F687-4F45-9708-019B960494DF}">
                  <a14:hiddenLine xmlns:a14="http://schemas.microsoft.com/office/drawing/2010/main" w="12700"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2">
                          <a:alpha val="50000"/>
                        </a:scheme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sp>
            <p:nvSpPr>
              <p:cNvPr id="39" name="AutoShape 4"/>
              <p:cNvSpPr>
                <a:spLocks noChangeArrowheads="1"/>
              </p:cNvSpPr>
              <p:nvPr/>
            </p:nvSpPr>
            <p:spPr bwMode="gray">
              <a:xfrm>
                <a:off x="1171" y="1578"/>
                <a:ext cx="3187" cy="152"/>
              </a:xfrm>
              <a:prstGeom prst="roundRect">
                <a:avLst>
                  <a:gd name="adj" fmla="val 28356"/>
                </a:avLst>
              </a:prstGeom>
              <a:gradFill rotWithShape="1">
                <a:gsLst>
                  <a:gs pos="0">
                    <a:srgbClr val="FFFFFF">
                      <a:alpha val="70000"/>
                    </a:srgbClr>
                  </a:gs>
                  <a:gs pos="100000">
                    <a:srgbClr val="417799">
                      <a:alpha val="70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17961" dir="13500000" algn="ctr" rotWithShape="0">
                        <a:srgbClr val="FFFFFF">
                          <a:gamma/>
                          <a:shade val="60000"/>
                          <a:invGamma/>
                        </a:srgbClr>
                      </a:outerShdw>
                    </a:effectLst>
                  </a14:hiddenEffects>
                </a:ext>
              </a:extLst>
            </p:spPr>
            <p:txBody>
              <a:bodyPr wrap="none" anchor="ct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zh-CN" altLang="en-US" sz="2800" b="0" i="0" u="none" strike="noStrike" kern="0" cap="none" spc="0" normalizeH="0" baseline="0" noProof="0" smtClean="0">
                  <a:ln>
                    <a:noFill/>
                  </a:ln>
                  <a:solidFill>
                    <a:srgbClr val="FFFFFF">
                      <a:lumMod val="65000"/>
                    </a:srgbClr>
                  </a:solidFill>
                  <a:effectLst/>
                  <a:uLnTx/>
                  <a:uFillTx/>
                  <a:latin typeface="微软雅黑" panose="020B0503020204020204" pitchFamily="34" charset="-122"/>
                  <a:ea typeface="微软雅黑" panose="020B0503020204020204" pitchFamily="34" charset="-122"/>
                </a:endParaRPr>
              </a:p>
            </p:txBody>
          </p:sp>
        </p:grpSp>
        <p:sp>
          <p:nvSpPr>
            <p:cNvPr id="37" name="AutoShape 19"/>
            <p:cNvSpPr>
              <a:spLocks noChangeArrowheads="1"/>
            </p:cNvSpPr>
            <p:nvPr/>
          </p:nvSpPr>
          <p:spPr bwMode="gray">
            <a:xfrm>
              <a:off x="5987614" y="3317776"/>
              <a:ext cx="2880000" cy="381000"/>
            </a:xfrm>
            <a:prstGeom prst="roundRect">
              <a:avLst>
                <a:gd name="adj" fmla="val 7574"/>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cap="rnd">
                  <a:solidFill>
                    <a:schemeClr val="bg2"/>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buFont typeface="Wingdings" pitchFamily="2" charset="2"/>
                <a:buNone/>
              </a:pPr>
              <a:r>
                <a:rPr lang="zh-CN" altLang="en-US" sz="2800" b="1" dirty="0" smtClean="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rPr>
                <a:t>智慧搜索</a:t>
              </a:r>
              <a:endParaRPr lang="zh-CN" altLang="en-US" sz="2800" b="1" dirty="0">
                <a:solidFill>
                  <a:srgbClr val="FFFFFF">
                    <a:lumMod val="65000"/>
                  </a:srgb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charset="0"/>
              </a:endParaRPr>
            </a:p>
          </p:txBody>
        </p:sp>
      </p:grpSp>
    </p:spTree>
    <p:extLst>
      <p:ext uri="{BB962C8B-B14F-4D97-AF65-F5344CB8AC3E}">
        <p14:creationId xmlns:p14="http://schemas.microsoft.com/office/powerpoint/2010/main" val="3229223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a:off x="7247334" y="5445224"/>
            <a:ext cx="1584176" cy="646331"/>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altLang="zh-CN" sz="3600" b="1" dirty="0" smtClean="0">
                <a:latin typeface="微软雅黑" panose="020B0503020204020204" pitchFamily="34" charset="-122"/>
                <a:ea typeface="微软雅黑" panose="020B0503020204020204" pitchFamily="34" charset="-122"/>
              </a:rPr>
              <a:t>……</a:t>
            </a:r>
            <a:endParaRPr lang="zh-CN" altLang="en-US" sz="3600" b="1" dirty="0">
              <a:latin typeface="微软雅黑" panose="020B0503020204020204" pitchFamily="34" charset="-122"/>
              <a:ea typeface="微软雅黑" panose="020B0503020204020204" pitchFamily="34" charset="-122"/>
            </a:endParaRPr>
          </a:p>
        </p:txBody>
      </p:sp>
      <p:grpSp>
        <p:nvGrpSpPr>
          <p:cNvPr id="7185" name="组合 7184"/>
          <p:cNvGrpSpPr/>
          <p:nvPr/>
        </p:nvGrpSpPr>
        <p:grpSpPr>
          <a:xfrm>
            <a:off x="7534472" y="1067007"/>
            <a:ext cx="1657078" cy="1126880"/>
            <a:chOff x="5446240" y="1077984"/>
            <a:chExt cx="1657078" cy="1126880"/>
          </a:xfrm>
        </p:grpSpPr>
        <p:sp>
          <p:nvSpPr>
            <p:cNvPr id="24" name="TextBox 23"/>
            <p:cNvSpPr txBox="1"/>
            <p:nvPr/>
          </p:nvSpPr>
          <p:spPr>
            <a:xfrm>
              <a:off x="5446240" y="1835532"/>
              <a:ext cx="1584176"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dirty="0" smtClean="0">
                  <a:latin typeface="微软雅黑" panose="020B0503020204020204" pitchFamily="34" charset="-122"/>
                  <a:ea typeface="微软雅黑" panose="020B0503020204020204" pitchFamily="34" charset="-122"/>
                </a:rPr>
                <a:t>非法聚集讲经</a:t>
              </a:r>
              <a:endParaRPr lang="zh-CN" altLang="en-US" dirty="0">
                <a:latin typeface="微软雅黑" panose="020B0503020204020204" pitchFamily="34" charset="-122"/>
                <a:ea typeface="微软雅黑" panose="020B0503020204020204" pitchFamily="34" charset="-122"/>
              </a:endParaRPr>
            </a:p>
          </p:txBody>
        </p:sp>
        <p:pic>
          <p:nvPicPr>
            <p:cNvPr id="64" name="图片 6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25429" y="1077984"/>
              <a:ext cx="777889" cy="567556"/>
            </a:xfrm>
            <a:prstGeom prst="rect">
              <a:avLst/>
            </a:prstGeom>
          </p:spPr>
        </p:pic>
        <p:cxnSp>
          <p:nvCxnSpPr>
            <p:cNvPr id="7168" name="直接连接符 7167"/>
            <p:cNvCxnSpPr/>
            <p:nvPr/>
          </p:nvCxnSpPr>
          <p:spPr>
            <a:xfrm flipV="1">
              <a:off x="5950296" y="1392219"/>
              <a:ext cx="524363" cy="245291"/>
            </a:xfrm>
            <a:prstGeom prst="line">
              <a:avLst/>
            </a:prstGeom>
            <a:ln>
              <a:headEnd type="arrow" w="med" len="med"/>
              <a:tailEnd type="arrow" w="med" len="med"/>
            </a:ln>
          </p:spPr>
          <p:style>
            <a:lnRef idx="3">
              <a:schemeClr val="accent2"/>
            </a:lnRef>
            <a:fillRef idx="0">
              <a:schemeClr val="accent2"/>
            </a:fillRef>
            <a:effectRef idx="2">
              <a:schemeClr val="accent2"/>
            </a:effectRef>
            <a:fontRef idx="minor">
              <a:schemeClr val="tx1"/>
            </a:fontRef>
          </p:style>
        </p:cxnSp>
        <p:pic>
          <p:nvPicPr>
            <p:cNvPr id="69" name="图片 6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461937" y="1367480"/>
              <a:ext cx="540060" cy="540060"/>
            </a:xfrm>
            <a:prstGeom prst="rect">
              <a:avLst/>
            </a:prstGeom>
          </p:spPr>
        </p:pic>
      </p:grpSp>
      <p:sp>
        <p:nvSpPr>
          <p:cNvPr id="31" name="TextBox 30"/>
          <p:cNvSpPr txBox="1"/>
          <p:nvPr/>
        </p:nvSpPr>
        <p:spPr>
          <a:xfrm>
            <a:off x="5447134" y="6156012"/>
            <a:ext cx="1584176"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dirty="0" smtClean="0">
                <a:latin typeface="微软雅黑" panose="020B0503020204020204" pitchFamily="34" charset="-122"/>
                <a:ea typeface="微软雅黑" panose="020B0503020204020204" pitchFamily="34" charset="-122"/>
              </a:rPr>
              <a:t>涉恐评论</a:t>
            </a:r>
            <a:endParaRPr lang="zh-CN" altLang="en-US" dirty="0">
              <a:latin typeface="微软雅黑" panose="020B0503020204020204" pitchFamily="34" charset="-122"/>
              <a:ea typeface="微软雅黑" panose="020B0503020204020204" pitchFamily="34" charset="-122"/>
            </a:endParaRPr>
          </a:p>
        </p:txBody>
      </p:sp>
      <p:grpSp>
        <p:nvGrpSpPr>
          <p:cNvPr id="7186" name="组合 7185"/>
          <p:cNvGrpSpPr/>
          <p:nvPr/>
        </p:nvGrpSpPr>
        <p:grpSpPr>
          <a:xfrm>
            <a:off x="4150990" y="2708920"/>
            <a:ext cx="3240360" cy="2304256"/>
            <a:chOff x="4006974" y="2780928"/>
            <a:chExt cx="3240360" cy="2304256"/>
          </a:xfrm>
        </p:grpSpPr>
        <p:sp>
          <p:nvSpPr>
            <p:cNvPr id="14" name="云形 13"/>
            <p:cNvSpPr/>
            <p:nvPr/>
          </p:nvSpPr>
          <p:spPr>
            <a:xfrm>
              <a:off x="4006974" y="2780928"/>
              <a:ext cx="3240360" cy="2304256"/>
            </a:xfrm>
            <a:prstGeom prst="cloud">
              <a:avLst/>
            </a:prstGeom>
            <a:solidFill>
              <a:srgbClr val="FF5B5B"/>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7" name="TextBox 86"/>
            <p:cNvSpPr txBox="1"/>
            <p:nvPr/>
          </p:nvSpPr>
          <p:spPr>
            <a:xfrm>
              <a:off x="4583038" y="3677645"/>
              <a:ext cx="1836204" cy="523220"/>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sz="2800" b="1" dirty="0" smtClean="0">
                  <a:latin typeface="微软雅黑" panose="020B0503020204020204" pitchFamily="34" charset="-122"/>
                  <a:ea typeface="微软雅黑" panose="020B0503020204020204" pitchFamily="34" charset="-122"/>
                </a:rPr>
                <a:t>关联规则</a:t>
              </a:r>
              <a:endParaRPr lang="zh-CN" altLang="en-US" sz="2800" b="1" dirty="0">
                <a:latin typeface="微软雅黑" panose="020B0503020204020204" pitchFamily="34" charset="-122"/>
                <a:ea typeface="微软雅黑" panose="020B0503020204020204" pitchFamily="34" charset="-122"/>
              </a:endParaRPr>
            </a:p>
          </p:txBody>
        </p:sp>
      </p:grpSp>
      <p:sp>
        <p:nvSpPr>
          <p:cNvPr id="7194" name="燕尾形箭头 7193"/>
          <p:cNvSpPr/>
          <p:nvPr/>
        </p:nvSpPr>
        <p:spPr>
          <a:xfrm rot="9000000">
            <a:off x="7336707" y="2824088"/>
            <a:ext cx="952437" cy="696475"/>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1" name="燕尾形箭头 100"/>
          <p:cNvSpPr/>
          <p:nvPr/>
        </p:nvSpPr>
        <p:spPr>
          <a:xfrm rot="1345732">
            <a:off x="3499296" y="2721150"/>
            <a:ext cx="952437" cy="696475"/>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2" name="燕尾形箭头 101"/>
          <p:cNvSpPr/>
          <p:nvPr/>
        </p:nvSpPr>
        <p:spPr>
          <a:xfrm rot="20610382">
            <a:off x="3262623" y="4353026"/>
            <a:ext cx="952437" cy="696475"/>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3" name="燕尾形箭头 102"/>
          <p:cNvSpPr/>
          <p:nvPr/>
        </p:nvSpPr>
        <p:spPr>
          <a:xfrm rot="11830125">
            <a:off x="7040877" y="4383321"/>
            <a:ext cx="952437" cy="696475"/>
          </a:xfrm>
          <a:prstGeom prst="notch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nvGrpSpPr>
          <p:cNvPr id="8" name="组合 7"/>
          <p:cNvGrpSpPr/>
          <p:nvPr/>
        </p:nvGrpSpPr>
        <p:grpSpPr>
          <a:xfrm>
            <a:off x="4945690" y="491044"/>
            <a:ext cx="1881526" cy="1719482"/>
            <a:chOff x="8834533" y="1637510"/>
            <a:chExt cx="1881526" cy="1719482"/>
          </a:xfrm>
        </p:grpSpPr>
        <p:sp>
          <p:nvSpPr>
            <p:cNvPr id="32" name="TextBox 31"/>
            <p:cNvSpPr txBox="1"/>
            <p:nvPr/>
          </p:nvSpPr>
          <p:spPr>
            <a:xfrm>
              <a:off x="8834533" y="2987660"/>
              <a:ext cx="1584176"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dirty="0" smtClean="0">
                  <a:latin typeface="微软雅黑" panose="020B0503020204020204" pitchFamily="34" charset="-122"/>
                  <a:ea typeface="微软雅黑" panose="020B0503020204020204" pitchFamily="34" charset="-122"/>
                </a:rPr>
                <a:t>银行账号异常</a:t>
              </a:r>
              <a:endParaRPr lang="zh-CN" altLang="en-US" dirty="0">
                <a:latin typeface="微软雅黑" panose="020B0503020204020204" pitchFamily="34" charset="-122"/>
                <a:ea typeface="微软雅黑" panose="020B0503020204020204" pitchFamily="34" charset="-122"/>
              </a:endParaRPr>
            </a:p>
          </p:txBody>
        </p:sp>
        <p:pic>
          <p:nvPicPr>
            <p:cNvPr id="62" name="图片 6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399840" y="1637510"/>
              <a:ext cx="1316219" cy="1316219"/>
            </a:xfrm>
            <a:prstGeom prst="rect">
              <a:avLst/>
            </a:prstGeom>
          </p:spPr>
        </p:pic>
        <p:grpSp>
          <p:nvGrpSpPr>
            <p:cNvPr id="35" name="组合 34"/>
            <p:cNvGrpSpPr/>
            <p:nvPr/>
          </p:nvGrpSpPr>
          <p:grpSpPr>
            <a:xfrm>
              <a:off x="8868529" y="2295618"/>
              <a:ext cx="986046" cy="791363"/>
              <a:chOff x="1489271" y="2780928"/>
              <a:chExt cx="1293120" cy="1364844"/>
            </a:xfrm>
          </p:grpSpPr>
          <p:sp>
            <p:nvSpPr>
              <p:cNvPr id="36" name="矩形 35"/>
              <p:cNvSpPr/>
              <p:nvPr/>
            </p:nvSpPr>
            <p:spPr>
              <a:xfrm>
                <a:off x="1489271" y="2780928"/>
                <a:ext cx="1293120" cy="1193546"/>
              </a:xfrm>
              <a:prstGeom prst="rect">
                <a:avLst/>
              </a:prstGeom>
              <a:solidFill>
                <a:schemeClr val="bg1">
                  <a:lumMod val="9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37" name="矩形 36"/>
              <p:cNvSpPr>
                <a:spLocks noChangeArrowheads="1"/>
              </p:cNvSpPr>
              <p:nvPr/>
            </p:nvSpPr>
            <p:spPr bwMode="auto">
              <a:xfrm rot="16200000">
                <a:off x="1749769" y="3596471"/>
                <a:ext cx="126780" cy="144463"/>
              </a:xfrm>
              <a:prstGeom prst="rect">
                <a:avLst/>
              </a:prstGeom>
              <a:solidFill>
                <a:srgbClr val="CC00CC">
                  <a:alpha val="50195"/>
                </a:srgbClr>
              </a:solidFill>
              <a:ln w="9525">
                <a:noFill/>
                <a:miter lim="800000"/>
                <a:headEnd/>
                <a:tailEnd/>
              </a:ln>
            </p:spPr>
            <p:txBody>
              <a:bodyPr lIns="107287" tIns="53643" rIns="107287" bIns="53643"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1717675">
                  <a:lnSpc>
                    <a:spcPct val="90000"/>
                  </a:lnSpc>
                  <a:spcBef>
                    <a:spcPts val="938"/>
                  </a:spcBef>
                  <a:spcAft>
                    <a:spcPts val="700"/>
                  </a:spcAft>
                </a:pPr>
                <a:endParaRPr lang="en-US" altLang="zh-CN" sz="800" b="1" dirty="0">
                  <a:solidFill>
                    <a:srgbClr val="000000"/>
                  </a:solidFill>
                  <a:latin typeface="微软雅黑" pitchFamily="34" charset="-122"/>
                  <a:ea typeface="微软雅黑" pitchFamily="34" charset="-122"/>
                </a:endParaRPr>
              </a:p>
            </p:txBody>
          </p:sp>
          <p:sp>
            <p:nvSpPr>
              <p:cNvPr id="38" name="矩形 37"/>
              <p:cNvSpPr>
                <a:spLocks noChangeArrowheads="1"/>
              </p:cNvSpPr>
              <p:nvPr/>
            </p:nvSpPr>
            <p:spPr bwMode="auto">
              <a:xfrm rot="16200000">
                <a:off x="1816252" y="3245845"/>
                <a:ext cx="829625" cy="142875"/>
              </a:xfrm>
              <a:prstGeom prst="rect">
                <a:avLst/>
              </a:prstGeom>
              <a:solidFill>
                <a:srgbClr val="00B050">
                  <a:alpha val="54901"/>
                </a:srgbClr>
              </a:solidFill>
              <a:ln w="9525">
                <a:noFill/>
                <a:miter lim="800000"/>
                <a:headEnd/>
                <a:tailEnd/>
              </a:ln>
            </p:spPr>
            <p:txBody>
              <a:bodyPr lIns="107287" tIns="53643" rIns="107287" bIns="53643"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1717675">
                  <a:lnSpc>
                    <a:spcPct val="90000"/>
                  </a:lnSpc>
                  <a:spcBef>
                    <a:spcPts val="938"/>
                  </a:spcBef>
                  <a:spcAft>
                    <a:spcPts val="700"/>
                  </a:spcAft>
                </a:pPr>
                <a:endParaRPr lang="en-US" altLang="zh-CN" sz="800" b="1" dirty="0">
                  <a:solidFill>
                    <a:srgbClr val="000000"/>
                  </a:solidFill>
                  <a:latin typeface="微软雅黑" pitchFamily="34" charset="-122"/>
                  <a:ea typeface="微软雅黑" pitchFamily="34" charset="-122"/>
                </a:endParaRPr>
              </a:p>
            </p:txBody>
          </p:sp>
          <p:sp>
            <p:nvSpPr>
              <p:cNvPr id="39" name="矩形 38"/>
              <p:cNvSpPr>
                <a:spLocks noChangeArrowheads="1"/>
              </p:cNvSpPr>
              <p:nvPr/>
            </p:nvSpPr>
            <p:spPr bwMode="auto">
              <a:xfrm rot="16200000">
                <a:off x="1973613" y="3594694"/>
                <a:ext cx="126781" cy="144464"/>
              </a:xfrm>
              <a:prstGeom prst="rect">
                <a:avLst/>
              </a:prstGeom>
              <a:solidFill>
                <a:srgbClr val="CC00CC">
                  <a:alpha val="50195"/>
                </a:srgbClr>
              </a:solidFill>
              <a:ln w="9525">
                <a:noFill/>
                <a:miter lim="800000"/>
                <a:headEnd/>
                <a:tailEnd/>
              </a:ln>
            </p:spPr>
            <p:txBody>
              <a:bodyPr lIns="107287" tIns="53643" rIns="107287" bIns="53643"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1717675">
                  <a:lnSpc>
                    <a:spcPct val="90000"/>
                  </a:lnSpc>
                  <a:spcBef>
                    <a:spcPts val="938"/>
                  </a:spcBef>
                  <a:spcAft>
                    <a:spcPts val="700"/>
                  </a:spcAft>
                </a:pPr>
                <a:endParaRPr lang="en-US" altLang="zh-CN" sz="800" b="1" dirty="0">
                  <a:solidFill>
                    <a:srgbClr val="000000"/>
                  </a:solidFill>
                  <a:latin typeface="微软雅黑" pitchFamily="34" charset="-122"/>
                  <a:ea typeface="微软雅黑" pitchFamily="34" charset="-122"/>
                </a:endParaRPr>
              </a:p>
            </p:txBody>
          </p:sp>
          <p:sp>
            <p:nvSpPr>
              <p:cNvPr id="40" name="矩形 39"/>
              <p:cNvSpPr>
                <a:spLocks noChangeArrowheads="1"/>
              </p:cNvSpPr>
              <p:nvPr/>
            </p:nvSpPr>
            <p:spPr bwMode="auto">
              <a:xfrm rot="16200000">
                <a:off x="2396951" y="3595582"/>
                <a:ext cx="128560" cy="144463"/>
              </a:xfrm>
              <a:prstGeom prst="rect">
                <a:avLst/>
              </a:prstGeom>
              <a:solidFill>
                <a:srgbClr val="CC00CC">
                  <a:alpha val="50195"/>
                </a:srgbClr>
              </a:solidFill>
              <a:ln w="9525">
                <a:noFill/>
                <a:miter lim="800000"/>
                <a:headEnd/>
                <a:tailEnd/>
              </a:ln>
            </p:spPr>
            <p:txBody>
              <a:bodyPr lIns="107287" tIns="53643" rIns="107287" bIns="53643"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defTabSz="1717675">
                  <a:lnSpc>
                    <a:spcPct val="90000"/>
                  </a:lnSpc>
                  <a:spcBef>
                    <a:spcPts val="938"/>
                  </a:spcBef>
                  <a:spcAft>
                    <a:spcPts val="700"/>
                  </a:spcAft>
                </a:pPr>
                <a:endParaRPr lang="en-US" altLang="zh-CN" sz="800" b="1" dirty="0">
                  <a:solidFill>
                    <a:srgbClr val="000000"/>
                  </a:solidFill>
                  <a:latin typeface="微软雅黑" pitchFamily="34" charset="-122"/>
                  <a:ea typeface="微软雅黑" pitchFamily="34" charset="-122"/>
                </a:endParaRPr>
              </a:p>
            </p:txBody>
          </p:sp>
          <p:cxnSp>
            <p:nvCxnSpPr>
              <p:cNvPr id="41" name="直接箭头连接符 40"/>
              <p:cNvCxnSpPr/>
              <p:nvPr/>
            </p:nvCxnSpPr>
            <p:spPr>
              <a:xfrm flipV="1">
                <a:off x="1596911" y="2902470"/>
                <a:ext cx="0" cy="8278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1596911" y="3730317"/>
                <a:ext cx="11134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67"/>
              <p:cNvSpPr txBox="1"/>
              <p:nvPr/>
            </p:nvSpPr>
            <p:spPr>
              <a:xfrm>
                <a:off x="1680877" y="3628228"/>
                <a:ext cx="1101512" cy="51754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nSpc>
                    <a:spcPct val="150000"/>
                  </a:lnSpc>
                </a:pPr>
                <a:r>
                  <a:rPr lang="en-US" altLang="zh-CN" sz="900" dirty="0" smtClean="0">
                    <a:solidFill>
                      <a:schemeClr val="tx2"/>
                    </a:solidFill>
                    <a:latin typeface="微软雅黑" pitchFamily="34" charset="-122"/>
                    <a:ea typeface="微软雅黑" pitchFamily="34" charset="-122"/>
                  </a:rPr>
                  <a:t>6   7   8    9</a:t>
                </a:r>
                <a:endParaRPr lang="zh-CN" altLang="en-US" sz="900" dirty="0">
                  <a:solidFill>
                    <a:schemeClr val="tx2"/>
                  </a:solidFill>
                  <a:latin typeface="微软雅黑" pitchFamily="34" charset="-122"/>
                  <a:ea typeface="微软雅黑" pitchFamily="34" charset="-122"/>
                </a:endParaRPr>
              </a:p>
            </p:txBody>
          </p:sp>
        </p:grpSp>
      </p:grpSp>
      <p:grpSp>
        <p:nvGrpSpPr>
          <p:cNvPr id="16" name="组合 15"/>
          <p:cNvGrpSpPr/>
          <p:nvPr/>
        </p:nvGrpSpPr>
        <p:grpSpPr>
          <a:xfrm>
            <a:off x="3358902" y="5229200"/>
            <a:ext cx="1584176" cy="1338430"/>
            <a:chOff x="9767614" y="4654605"/>
            <a:chExt cx="1584176" cy="1338430"/>
          </a:xfrm>
        </p:grpSpPr>
        <p:sp>
          <p:nvSpPr>
            <p:cNvPr id="30" name="TextBox 29"/>
            <p:cNvSpPr txBox="1"/>
            <p:nvPr/>
          </p:nvSpPr>
          <p:spPr>
            <a:xfrm>
              <a:off x="9767614" y="5623703"/>
              <a:ext cx="1584176"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dirty="0" smtClean="0">
                  <a:latin typeface="微软雅黑" panose="020B0503020204020204" pitchFamily="34" charset="-122"/>
                  <a:ea typeface="微软雅黑" panose="020B0503020204020204" pitchFamily="34" charset="-122"/>
                </a:rPr>
                <a:t>使用卫星电话</a:t>
              </a:r>
              <a:endParaRPr lang="zh-CN" altLang="en-US" dirty="0">
                <a:latin typeface="微软雅黑" panose="020B0503020204020204" pitchFamily="34" charset="-122"/>
                <a:ea typeface="微软雅黑" panose="020B0503020204020204" pitchFamily="34" charset="-122"/>
              </a:endParaRPr>
            </a:p>
          </p:txBody>
        </p:sp>
        <p:pic>
          <p:nvPicPr>
            <p:cNvPr id="15" name="Picture 13" descr="D:\关联规则\全球星 拷贝.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04980" y="4654605"/>
              <a:ext cx="908625" cy="1153764"/>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D:\关联规则\卫星电话 拷贝.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103821">
              <a:off x="9921166" y="4909536"/>
              <a:ext cx="732313" cy="7323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8903518" y="2536005"/>
            <a:ext cx="2304256" cy="1476628"/>
            <a:chOff x="8509851" y="3320524"/>
            <a:chExt cx="2304256" cy="1476628"/>
          </a:xfrm>
        </p:grpSpPr>
        <p:sp>
          <p:nvSpPr>
            <p:cNvPr id="33" name="TextBox 32"/>
            <p:cNvSpPr txBox="1"/>
            <p:nvPr/>
          </p:nvSpPr>
          <p:spPr>
            <a:xfrm>
              <a:off x="8509851" y="4427820"/>
              <a:ext cx="2304256"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dirty="0" smtClean="0">
                  <a:latin typeface="微软雅黑" panose="020B0503020204020204" pitchFamily="34" charset="-122"/>
                  <a:ea typeface="微软雅黑" panose="020B0503020204020204" pitchFamily="34" charset="-122"/>
                </a:rPr>
                <a:t>下载浏览涉恐</a:t>
              </a:r>
              <a:r>
                <a:rPr lang="zh-CN" altLang="en-US" dirty="0">
                  <a:latin typeface="微软雅黑" panose="020B0503020204020204" pitchFamily="34" charset="-122"/>
                  <a:ea typeface="微软雅黑" panose="020B0503020204020204" pitchFamily="34" charset="-122"/>
                </a:rPr>
                <a:t>资料</a:t>
              </a:r>
            </a:p>
          </p:txBody>
        </p:sp>
        <p:pic>
          <p:nvPicPr>
            <p:cNvPr id="10" name="Picture 10" descr="D:\关联规则\伊斯兰视频.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07321" y="3320524"/>
              <a:ext cx="1134778" cy="8351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9" descr="D:\关联规则\视频isi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75526" y="3493439"/>
              <a:ext cx="1170346" cy="793641"/>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D:\关联规则\0伊斯兰视频.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08214" y="3679453"/>
              <a:ext cx="727352" cy="7576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p:cNvGrpSpPr/>
          <p:nvPr/>
        </p:nvGrpSpPr>
        <p:grpSpPr>
          <a:xfrm>
            <a:off x="1486694" y="4814319"/>
            <a:ext cx="1584176" cy="1134961"/>
            <a:chOff x="3430910" y="1000187"/>
            <a:chExt cx="1584176" cy="1134961"/>
          </a:xfrm>
        </p:grpSpPr>
        <p:sp>
          <p:nvSpPr>
            <p:cNvPr id="28" name="TextBox 27"/>
            <p:cNvSpPr txBox="1"/>
            <p:nvPr/>
          </p:nvSpPr>
          <p:spPr>
            <a:xfrm>
              <a:off x="3430910" y="1765816"/>
              <a:ext cx="1584176"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dirty="0" smtClean="0">
                  <a:latin typeface="微软雅黑" panose="020B0503020204020204" pitchFamily="34" charset="-122"/>
                  <a:ea typeface="微软雅黑" panose="020B0503020204020204" pitchFamily="34" charset="-122"/>
                </a:rPr>
                <a:t>无固定职业</a:t>
              </a:r>
              <a:endParaRPr lang="zh-CN" altLang="en-US" dirty="0">
                <a:latin typeface="微软雅黑" panose="020B0503020204020204" pitchFamily="34" charset="-122"/>
                <a:ea typeface="微软雅黑" panose="020B0503020204020204" pitchFamily="34" charset="-122"/>
              </a:endParaRPr>
            </a:p>
          </p:txBody>
        </p:sp>
        <p:pic>
          <p:nvPicPr>
            <p:cNvPr id="18" name="Picture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63578" y="1000187"/>
              <a:ext cx="573087" cy="785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8" descr="C:\Documents and Settings\lianliquan\My Documents\My Pictures\图片2 拷贝.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44410" y="1153239"/>
              <a:ext cx="682293" cy="6822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89" name="组合 7188"/>
          <p:cNvGrpSpPr/>
          <p:nvPr/>
        </p:nvGrpSpPr>
        <p:grpSpPr>
          <a:xfrm>
            <a:off x="8665948" y="4581128"/>
            <a:ext cx="1749738" cy="1104888"/>
            <a:chOff x="3502918" y="5251383"/>
            <a:chExt cx="1749738" cy="1104888"/>
          </a:xfrm>
        </p:grpSpPr>
        <p:sp>
          <p:nvSpPr>
            <p:cNvPr id="26" name="TextBox 25"/>
            <p:cNvSpPr txBox="1"/>
            <p:nvPr/>
          </p:nvSpPr>
          <p:spPr>
            <a:xfrm>
              <a:off x="3668480" y="5986939"/>
              <a:ext cx="1584176"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dirty="0" smtClean="0">
                  <a:latin typeface="微软雅黑" panose="020B0503020204020204" pitchFamily="34" charset="-122"/>
                  <a:ea typeface="微软雅黑" panose="020B0503020204020204" pitchFamily="34" charset="-122"/>
                </a:rPr>
                <a:t>购买制爆原料</a:t>
              </a:r>
              <a:endParaRPr lang="zh-CN" altLang="en-US" dirty="0">
                <a:latin typeface="微软雅黑" panose="020B0503020204020204" pitchFamily="34" charset="-122"/>
                <a:ea typeface="微软雅黑" panose="020B0503020204020204" pitchFamily="34" charset="-122"/>
              </a:endParaRPr>
            </a:p>
          </p:txBody>
        </p:sp>
        <p:pic>
          <p:nvPicPr>
            <p:cNvPr id="4" name="Picture 2" descr="D:\关联规则\c4.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66340" y="5275691"/>
              <a:ext cx="864770" cy="639930"/>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D:\关联规则\甲苯 拷贝.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502918" y="5251383"/>
              <a:ext cx="1068313" cy="7704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91" name="组合 7190"/>
          <p:cNvGrpSpPr/>
          <p:nvPr/>
        </p:nvGrpSpPr>
        <p:grpSpPr>
          <a:xfrm>
            <a:off x="2260048" y="1002761"/>
            <a:ext cx="2088232" cy="1207765"/>
            <a:chOff x="982638" y="4149080"/>
            <a:chExt cx="2088232" cy="1207765"/>
          </a:xfrm>
        </p:grpSpPr>
        <p:sp>
          <p:nvSpPr>
            <p:cNvPr id="25" name="TextBox 24"/>
            <p:cNvSpPr txBox="1"/>
            <p:nvPr/>
          </p:nvSpPr>
          <p:spPr>
            <a:xfrm>
              <a:off x="1486694" y="4987513"/>
              <a:ext cx="1584176"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dirty="0" smtClean="0">
                  <a:latin typeface="微软雅黑" panose="020B0503020204020204" pitchFamily="34" charset="-122"/>
                  <a:ea typeface="微软雅黑" panose="020B0503020204020204" pitchFamily="34" charset="-122"/>
                </a:rPr>
                <a:t>购买管制物品</a:t>
              </a:r>
              <a:endParaRPr lang="zh-CN" altLang="en-US" dirty="0">
                <a:latin typeface="微软雅黑" panose="020B0503020204020204" pitchFamily="34" charset="-122"/>
                <a:ea typeface="微软雅黑" panose="020B0503020204020204" pitchFamily="34" charset="-122"/>
              </a:endParaRPr>
            </a:p>
          </p:txBody>
        </p:sp>
        <p:pic>
          <p:nvPicPr>
            <p:cNvPr id="717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71732" y="4149080"/>
              <a:ext cx="1499138" cy="775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90" name="Picture 21" descr="D:\关联规则\汽油桶 拷贝.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2638" y="4314901"/>
              <a:ext cx="972121" cy="9142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组合 88"/>
          <p:cNvGrpSpPr/>
          <p:nvPr/>
        </p:nvGrpSpPr>
        <p:grpSpPr>
          <a:xfrm>
            <a:off x="638384" y="2470886"/>
            <a:ext cx="2344145" cy="1735194"/>
            <a:chOff x="1169355" y="1628800"/>
            <a:chExt cx="2117539" cy="1584176"/>
          </a:xfrm>
        </p:grpSpPr>
        <p:sp>
          <p:nvSpPr>
            <p:cNvPr id="90" name="TextBox 89"/>
            <p:cNvSpPr txBox="1"/>
            <p:nvPr/>
          </p:nvSpPr>
          <p:spPr>
            <a:xfrm>
              <a:off x="1630710" y="2843644"/>
              <a:ext cx="1584176" cy="369332"/>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dirty="0" smtClean="0">
                  <a:latin typeface="微软雅黑" panose="020B0503020204020204" pitchFamily="34" charset="-122"/>
                  <a:ea typeface="微软雅黑" panose="020B0503020204020204" pitchFamily="34" charset="-122"/>
                </a:rPr>
                <a:t>频繁出入境</a:t>
              </a:r>
              <a:endParaRPr lang="zh-CN" altLang="en-US" dirty="0">
                <a:latin typeface="微软雅黑" panose="020B0503020204020204" pitchFamily="34" charset="-122"/>
                <a:ea typeface="微软雅黑" panose="020B0503020204020204" pitchFamily="34" charset="-122"/>
              </a:endParaRPr>
            </a:p>
          </p:txBody>
        </p:sp>
        <p:pic>
          <p:nvPicPr>
            <p:cNvPr id="91" name="Picture 4" descr="c:\users\swx\appdata\roaming\360se6\USERDA~1\Temp\201105~1.JPG"/>
            <p:cNvPicPr>
              <a:picLocks noChangeAspect="1" noChangeArrowheads="1"/>
            </p:cNvPicPr>
            <p:nvPr/>
          </p:nvPicPr>
          <p:blipFill>
            <a:blip r:embed="rId16" cstate="print"/>
            <a:srcRect/>
            <a:stretch>
              <a:fillRect/>
            </a:stretch>
          </p:blipFill>
          <p:spPr bwMode="auto">
            <a:xfrm>
              <a:off x="1845394" y="1628800"/>
              <a:ext cx="1441500" cy="837864"/>
            </a:xfrm>
            <a:prstGeom prst="rect">
              <a:avLst/>
            </a:prstGeom>
            <a:noFill/>
          </p:spPr>
        </p:pic>
        <p:pic>
          <p:nvPicPr>
            <p:cNvPr id="92" name="Picture 6" descr="D:\关联规则\护照1.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22342" y="2014482"/>
              <a:ext cx="1212430" cy="80694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D:\关联规则\护照 拷贝.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169355" y="1844824"/>
              <a:ext cx="1030008" cy="892674"/>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7"/>
          <p:cNvPicPr>
            <a:picLocks noChangeAspect="1" noChangeArrowheads="1"/>
          </p:cNvPicPr>
          <p:nvPr/>
        </p:nvPicPr>
        <p:blipFill>
          <a:blip r:embed="rId19" cstate="print"/>
          <a:srcRect/>
          <a:stretch>
            <a:fillRect/>
          </a:stretch>
        </p:blipFill>
        <p:spPr bwMode="auto">
          <a:xfrm>
            <a:off x="5566972" y="5453646"/>
            <a:ext cx="1280733" cy="637909"/>
          </a:xfrm>
          <a:prstGeom prst="rect">
            <a:avLst/>
          </a:prstGeom>
          <a:noFill/>
          <a:ln w="9525">
            <a:noFill/>
            <a:miter lim="800000"/>
            <a:headEnd/>
            <a:tailEnd/>
          </a:ln>
        </p:spPr>
      </p:pic>
      <p:sp>
        <p:nvSpPr>
          <p:cNvPr id="56"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smtClean="0">
                <a:solidFill>
                  <a:schemeClr val="bg1"/>
                </a:solidFill>
                <a:latin typeface="微软雅黑" panose="020B0503020204020204" pitchFamily="34" charset="-122"/>
                <a:ea typeface="微软雅黑" panose="020B0503020204020204" pitchFamily="34" charset="-122"/>
              </a:rPr>
              <a:t>关联规则</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810052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AutoShape 20"/>
          <p:cNvSpPr>
            <a:spLocks noChangeArrowheads="1"/>
          </p:cNvSpPr>
          <p:nvPr/>
        </p:nvSpPr>
        <p:spPr bwMode="auto">
          <a:xfrm>
            <a:off x="8960102" y="4581128"/>
            <a:ext cx="2448272" cy="1846286"/>
          </a:xfrm>
          <a:prstGeom prst="cube">
            <a:avLst>
              <a:gd name="adj" fmla="val 12347"/>
            </a:avLst>
          </a:prstGeom>
          <a:ln/>
        </p:spPr>
        <p:style>
          <a:lnRef idx="2">
            <a:schemeClr val="dk1"/>
          </a:lnRef>
          <a:fillRef idx="1">
            <a:schemeClr val="lt1"/>
          </a:fillRef>
          <a:effectRef idx="0">
            <a:schemeClr val="dk1"/>
          </a:effectRef>
          <a:fontRef idx="minor">
            <a:schemeClr val="dk1"/>
          </a:fontRef>
        </p:style>
        <p:txBody>
          <a:bodyPr wrap="none" lIns="87313" tIns="44450" rIns="87313" bIns="44450" anchor="ctr"/>
          <a:lstStyle/>
          <a:p>
            <a:endParaRPr lang="zh-CN" altLang="zh-CN">
              <a:solidFill>
                <a:schemeClr val="tx1"/>
              </a:solidFill>
              <a:latin typeface="Arial" pitchFamily="34" charset="0"/>
              <a:ea typeface="宋体" pitchFamily="2" charset="-122"/>
            </a:endParaRPr>
          </a:p>
        </p:txBody>
      </p:sp>
      <p:sp>
        <p:nvSpPr>
          <p:cNvPr id="41" name="AutoShape 20"/>
          <p:cNvSpPr>
            <a:spLocks noChangeArrowheads="1"/>
          </p:cNvSpPr>
          <p:nvPr/>
        </p:nvSpPr>
        <p:spPr bwMode="auto">
          <a:xfrm>
            <a:off x="4882732" y="3501008"/>
            <a:ext cx="2448272" cy="2952328"/>
          </a:xfrm>
          <a:prstGeom prst="cube">
            <a:avLst>
              <a:gd name="adj" fmla="val 12347"/>
            </a:avLst>
          </a:prstGeom>
          <a:gradFill rotWithShape="1">
            <a:gsLst>
              <a:gs pos="0">
                <a:srgbClr val="DDDDDD"/>
              </a:gs>
              <a:gs pos="100000">
                <a:srgbClr val="5F5F5F"/>
              </a:gs>
            </a:gsLst>
            <a:lin ang="5400000" scaled="1"/>
          </a:gradFill>
          <a:ln>
            <a:noFill/>
          </a:ln>
        </p:spPr>
        <p:txBody>
          <a:bodyPr wrap="none" lIns="87313" tIns="44450" rIns="87313" bIns="44450" anchor="ctr"/>
          <a:lstStyle/>
          <a:p>
            <a:endParaRPr lang="zh-CN" altLang="zh-CN">
              <a:solidFill>
                <a:schemeClr val="tx1"/>
              </a:solidFill>
              <a:latin typeface="Arial" pitchFamily="34" charset="0"/>
              <a:ea typeface="宋体" pitchFamily="2" charset="-122"/>
            </a:endParaRPr>
          </a:p>
        </p:txBody>
      </p:sp>
      <p:sp>
        <p:nvSpPr>
          <p:cNvPr id="40" name="AutoShape 20"/>
          <p:cNvSpPr>
            <a:spLocks noChangeArrowheads="1"/>
          </p:cNvSpPr>
          <p:nvPr/>
        </p:nvSpPr>
        <p:spPr bwMode="auto">
          <a:xfrm>
            <a:off x="910630" y="2420888"/>
            <a:ext cx="2448272" cy="4032448"/>
          </a:xfrm>
          <a:prstGeom prst="cube">
            <a:avLst>
              <a:gd name="adj" fmla="val 12347"/>
            </a:avLst>
          </a:prstGeom>
          <a:ln/>
        </p:spPr>
        <p:style>
          <a:lnRef idx="0">
            <a:schemeClr val="dk1"/>
          </a:lnRef>
          <a:fillRef idx="3">
            <a:schemeClr val="dk1"/>
          </a:fillRef>
          <a:effectRef idx="3">
            <a:schemeClr val="dk1"/>
          </a:effectRef>
          <a:fontRef idx="minor">
            <a:schemeClr val="lt1"/>
          </a:fontRef>
        </p:style>
        <p:txBody>
          <a:bodyPr wrap="none" lIns="87313" tIns="44450" rIns="87313" bIns="44450" anchor="ctr"/>
          <a:lstStyle/>
          <a:p>
            <a:endParaRPr lang="zh-CN" altLang="zh-CN"/>
          </a:p>
        </p:txBody>
      </p:sp>
      <p:sp>
        <p:nvSpPr>
          <p:cNvPr id="37893" name="AutoShape 4"/>
          <p:cNvSpPr>
            <a:spLocks noChangeArrowheads="1"/>
          </p:cNvSpPr>
          <p:nvPr/>
        </p:nvSpPr>
        <p:spPr bwMode="gray">
          <a:xfrm>
            <a:off x="910630" y="1916832"/>
            <a:ext cx="2448272" cy="439738"/>
          </a:xfrm>
          <a:prstGeom prst="roundRect">
            <a:avLst>
              <a:gd name="adj" fmla="val 50000"/>
            </a:avLst>
          </a:prstGeom>
          <a:ln/>
        </p:spPr>
        <p:style>
          <a:lnRef idx="0">
            <a:schemeClr val="dk1"/>
          </a:lnRef>
          <a:fillRef idx="3">
            <a:schemeClr val="dk1"/>
          </a:fillRef>
          <a:effectRef idx="3">
            <a:schemeClr val="dk1"/>
          </a:effectRef>
          <a:fontRef idx="minor">
            <a:schemeClr val="lt1"/>
          </a:fontRef>
        </p:style>
        <p:txBody>
          <a:bodyPr wrap="none" anchor="ctr"/>
          <a:lstStyle/>
          <a:p>
            <a:endParaRPr lang="zh-CN" altLang="zh-CN"/>
          </a:p>
        </p:txBody>
      </p:sp>
      <p:sp>
        <p:nvSpPr>
          <p:cNvPr id="37896" name="Freeform 7"/>
          <p:cNvSpPr>
            <a:spLocks/>
          </p:cNvSpPr>
          <p:nvPr/>
        </p:nvSpPr>
        <p:spPr bwMode="gray">
          <a:xfrm rot="1648730">
            <a:off x="2489626" y="1518306"/>
            <a:ext cx="3548548" cy="1157288"/>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93D267">
                  <a:alpha val="32001"/>
                </a:srgbClr>
              </a:gs>
              <a:gs pos="100000">
                <a:srgbClr val="88CE58"/>
              </a:gs>
            </a:gsLst>
            <a:lin ang="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37897" name="Freeform 8"/>
          <p:cNvSpPr>
            <a:spLocks/>
          </p:cNvSpPr>
          <p:nvPr/>
        </p:nvSpPr>
        <p:spPr bwMode="gray">
          <a:xfrm rot="1627205">
            <a:off x="6537546" y="2590276"/>
            <a:ext cx="3493877" cy="1264874"/>
          </a:xfrm>
          <a:custGeom>
            <a:avLst/>
            <a:gdLst>
              <a:gd name="T0" fmla="*/ 0 w 982"/>
              <a:gd name="T1" fmla="*/ 2147483647 h 774"/>
              <a:gd name="T2" fmla="*/ 2147483647 w 982"/>
              <a:gd name="T3" fmla="*/ 2147483647 h 774"/>
              <a:gd name="T4" fmla="*/ 2147483647 w 982"/>
              <a:gd name="T5" fmla="*/ 2147483647 h 774"/>
              <a:gd name="T6" fmla="*/ 2147483647 w 982"/>
              <a:gd name="T7" fmla="*/ 2147483647 h 774"/>
              <a:gd name="T8" fmla="*/ 2147483647 w 982"/>
              <a:gd name="T9" fmla="*/ 2147483647 h 774"/>
              <a:gd name="T10" fmla="*/ 2147483647 w 982"/>
              <a:gd name="T11" fmla="*/ 2147483647 h 774"/>
              <a:gd name="T12" fmla="*/ 2147483647 w 982"/>
              <a:gd name="T13" fmla="*/ 2147483647 h 774"/>
              <a:gd name="T14" fmla="*/ 2147483647 w 982"/>
              <a:gd name="T15" fmla="*/ 2147483647 h 774"/>
              <a:gd name="T16" fmla="*/ 2147483647 w 982"/>
              <a:gd name="T17" fmla="*/ 2147483647 h 774"/>
              <a:gd name="T18" fmla="*/ 2147483647 w 982"/>
              <a:gd name="T19" fmla="*/ 2147483647 h 774"/>
              <a:gd name="T20" fmla="*/ 2147483647 w 982"/>
              <a:gd name="T21" fmla="*/ 2147483647 h 774"/>
              <a:gd name="T22" fmla="*/ 2147483647 w 982"/>
              <a:gd name="T23" fmla="*/ 2147483647 h 774"/>
              <a:gd name="T24" fmla="*/ 2147483647 w 982"/>
              <a:gd name="T25" fmla="*/ 2147483647 h 774"/>
              <a:gd name="T26" fmla="*/ 2147483647 w 982"/>
              <a:gd name="T27" fmla="*/ 2147483647 h 774"/>
              <a:gd name="T28" fmla="*/ 2147483647 w 982"/>
              <a:gd name="T29" fmla="*/ 2147483647 h 774"/>
              <a:gd name="T30" fmla="*/ 2147483647 w 982"/>
              <a:gd name="T31" fmla="*/ 2147483647 h 774"/>
              <a:gd name="T32" fmla="*/ 2147483647 w 982"/>
              <a:gd name="T33" fmla="*/ 2147483647 h 774"/>
              <a:gd name="T34" fmla="*/ 2147483647 w 982"/>
              <a:gd name="T35" fmla="*/ 2147483647 h 774"/>
              <a:gd name="T36" fmla="*/ 2147483647 w 982"/>
              <a:gd name="T37" fmla="*/ 2147483647 h 774"/>
              <a:gd name="T38" fmla="*/ 2147483647 w 982"/>
              <a:gd name="T39" fmla="*/ 2147483647 h 774"/>
              <a:gd name="T40" fmla="*/ 2147483647 w 982"/>
              <a:gd name="T41" fmla="*/ 2147483647 h 774"/>
              <a:gd name="T42" fmla="*/ 2147483647 w 982"/>
              <a:gd name="T43" fmla="*/ 2147483647 h 774"/>
              <a:gd name="T44" fmla="*/ 2147483647 w 982"/>
              <a:gd name="T45" fmla="*/ 2147483647 h 774"/>
              <a:gd name="T46" fmla="*/ 2147483647 w 982"/>
              <a:gd name="T47" fmla="*/ 2147483647 h 774"/>
              <a:gd name="T48" fmla="*/ 2147483647 w 982"/>
              <a:gd name="T49" fmla="*/ 2147483647 h 774"/>
              <a:gd name="T50" fmla="*/ 2147483647 w 982"/>
              <a:gd name="T51" fmla="*/ 2147483647 h 774"/>
              <a:gd name="T52" fmla="*/ 2147483647 w 982"/>
              <a:gd name="T53" fmla="*/ 0 h 774"/>
              <a:gd name="T54" fmla="*/ 2147483647 w 982"/>
              <a:gd name="T55" fmla="*/ 2147483647 h 774"/>
              <a:gd name="T56" fmla="*/ 2147483647 w 982"/>
              <a:gd name="T57" fmla="*/ 2147483647 h 774"/>
              <a:gd name="T58" fmla="*/ 2147483647 w 982"/>
              <a:gd name="T59" fmla="*/ 2147483647 h 774"/>
              <a:gd name="T60" fmla="*/ 2147483647 w 982"/>
              <a:gd name="T61" fmla="*/ 2147483647 h 774"/>
              <a:gd name="T62" fmla="*/ 2147483647 w 982"/>
              <a:gd name="T63" fmla="*/ 2147483647 h 774"/>
              <a:gd name="T64" fmla="*/ 2147483647 w 982"/>
              <a:gd name="T65" fmla="*/ 2147483647 h 774"/>
              <a:gd name="T66" fmla="*/ 2147483647 w 982"/>
              <a:gd name="T67" fmla="*/ 2147483647 h 774"/>
              <a:gd name="T68" fmla="*/ 2147483647 w 982"/>
              <a:gd name="T69" fmla="*/ 2147483647 h 774"/>
              <a:gd name="T70" fmla="*/ 2147483647 w 982"/>
              <a:gd name="T71" fmla="*/ 2147483647 h 774"/>
              <a:gd name="T72" fmla="*/ 2147483647 w 982"/>
              <a:gd name="T73" fmla="*/ 2147483647 h 774"/>
              <a:gd name="T74" fmla="*/ 2147483647 w 982"/>
              <a:gd name="T75" fmla="*/ 2147483647 h 774"/>
              <a:gd name="T76" fmla="*/ 2147483647 w 982"/>
              <a:gd name="T77" fmla="*/ 2147483647 h 774"/>
              <a:gd name="T78" fmla="*/ 2147483647 w 982"/>
              <a:gd name="T79" fmla="*/ 2147483647 h 774"/>
              <a:gd name="T80" fmla="*/ 2147483647 w 982"/>
              <a:gd name="T81" fmla="*/ 2147483647 h 774"/>
              <a:gd name="T82" fmla="*/ 2147483647 w 982"/>
              <a:gd name="T83" fmla="*/ 2147483647 h 774"/>
              <a:gd name="T84" fmla="*/ 2147483647 w 982"/>
              <a:gd name="T85" fmla="*/ 2147483647 h 774"/>
              <a:gd name="T86" fmla="*/ 2147483647 w 982"/>
              <a:gd name="T87" fmla="*/ 2147483647 h 774"/>
              <a:gd name="T88" fmla="*/ 2147483647 w 982"/>
              <a:gd name="T89" fmla="*/ 2147483647 h 774"/>
              <a:gd name="T90" fmla="*/ 2147483647 w 982"/>
              <a:gd name="T91" fmla="*/ 2147483647 h 774"/>
              <a:gd name="T92" fmla="*/ 2147483647 w 982"/>
              <a:gd name="T93" fmla="*/ 2147483647 h 774"/>
              <a:gd name="T94" fmla="*/ 2147483647 w 982"/>
              <a:gd name="T95" fmla="*/ 2147483647 h 774"/>
              <a:gd name="T96" fmla="*/ 2147483647 w 982"/>
              <a:gd name="T97" fmla="*/ 2147483647 h 774"/>
              <a:gd name="T98" fmla="*/ 2147483647 w 982"/>
              <a:gd name="T99" fmla="*/ 2147483647 h 774"/>
              <a:gd name="T100" fmla="*/ 2147483647 w 982"/>
              <a:gd name="T101" fmla="*/ 2147483647 h 774"/>
              <a:gd name="T102" fmla="*/ 2147483647 w 982"/>
              <a:gd name="T103" fmla="*/ 2147483647 h 774"/>
              <a:gd name="T104" fmla="*/ 0 w 982"/>
              <a:gd name="T105" fmla="*/ 2147483647 h 774"/>
              <a:gd name="T106" fmla="*/ 0 w 982"/>
              <a:gd name="T107" fmla="*/ 2147483647 h 77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82"/>
              <a:gd name="T163" fmla="*/ 0 h 774"/>
              <a:gd name="T164" fmla="*/ 982 w 982"/>
              <a:gd name="T165" fmla="*/ 774 h 77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82" h="774">
                <a:moveTo>
                  <a:pt x="0" y="774"/>
                </a:moveTo>
                <a:lnTo>
                  <a:pt x="2" y="770"/>
                </a:lnTo>
                <a:lnTo>
                  <a:pt x="8" y="754"/>
                </a:lnTo>
                <a:lnTo>
                  <a:pt x="16" y="730"/>
                </a:lnTo>
                <a:lnTo>
                  <a:pt x="32" y="698"/>
                </a:lnTo>
                <a:lnTo>
                  <a:pt x="50" y="660"/>
                </a:lnTo>
                <a:lnTo>
                  <a:pt x="76" y="618"/>
                </a:lnTo>
                <a:lnTo>
                  <a:pt x="106" y="574"/>
                </a:lnTo>
                <a:lnTo>
                  <a:pt x="142" y="528"/>
                </a:lnTo>
                <a:lnTo>
                  <a:pt x="186" y="482"/>
                </a:lnTo>
                <a:lnTo>
                  <a:pt x="236" y="438"/>
                </a:lnTo>
                <a:lnTo>
                  <a:pt x="294" y="398"/>
                </a:lnTo>
                <a:lnTo>
                  <a:pt x="360" y="360"/>
                </a:lnTo>
                <a:lnTo>
                  <a:pt x="426" y="332"/>
                </a:lnTo>
                <a:lnTo>
                  <a:pt x="488" y="314"/>
                </a:lnTo>
                <a:lnTo>
                  <a:pt x="544" y="304"/>
                </a:lnTo>
                <a:lnTo>
                  <a:pt x="594" y="300"/>
                </a:lnTo>
                <a:lnTo>
                  <a:pt x="638" y="300"/>
                </a:lnTo>
                <a:lnTo>
                  <a:pt x="678" y="304"/>
                </a:lnTo>
                <a:lnTo>
                  <a:pt x="710" y="312"/>
                </a:lnTo>
                <a:lnTo>
                  <a:pt x="736" y="320"/>
                </a:lnTo>
                <a:lnTo>
                  <a:pt x="754" y="326"/>
                </a:lnTo>
                <a:lnTo>
                  <a:pt x="766" y="332"/>
                </a:lnTo>
                <a:lnTo>
                  <a:pt x="770" y="334"/>
                </a:lnTo>
                <a:lnTo>
                  <a:pt x="680" y="476"/>
                </a:lnTo>
                <a:lnTo>
                  <a:pt x="982" y="370"/>
                </a:lnTo>
                <a:lnTo>
                  <a:pt x="912" y="0"/>
                </a:lnTo>
                <a:lnTo>
                  <a:pt x="854" y="150"/>
                </a:lnTo>
                <a:lnTo>
                  <a:pt x="850" y="148"/>
                </a:lnTo>
                <a:lnTo>
                  <a:pt x="838" y="142"/>
                </a:lnTo>
                <a:lnTo>
                  <a:pt x="822" y="134"/>
                </a:lnTo>
                <a:lnTo>
                  <a:pt x="798" y="126"/>
                </a:lnTo>
                <a:lnTo>
                  <a:pt x="768" y="120"/>
                </a:lnTo>
                <a:lnTo>
                  <a:pt x="732" y="114"/>
                </a:lnTo>
                <a:lnTo>
                  <a:pt x="692" y="110"/>
                </a:lnTo>
                <a:lnTo>
                  <a:pt x="646" y="110"/>
                </a:lnTo>
                <a:lnTo>
                  <a:pt x="596" y="116"/>
                </a:lnTo>
                <a:lnTo>
                  <a:pt x="540" y="126"/>
                </a:lnTo>
                <a:lnTo>
                  <a:pt x="482" y="146"/>
                </a:lnTo>
                <a:lnTo>
                  <a:pt x="422" y="172"/>
                </a:lnTo>
                <a:lnTo>
                  <a:pt x="356" y="210"/>
                </a:lnTo>
                <a:lnTo>
                  <a:pt x="290" y="258"/>
                </a:lnTo>
                <a:lnTo>
                  <a:pt x="230" y="310"/>
                </a:lnTo>
                <a:lnTo>
                  <a:pt x="178" y="364"/>
                </a:lnTo>
                <a:lnTo>
                  <a:pt x="136" y="422"/>
                </a:lnTo>
                <a:lnTo>
                  <a:pt x="100" y="480"/>
                </a:lnTo>
                <a:lnTo>
                  <a:pt x="72" y="536"/>
                </a:lnTo>
                <a:lnTo>
                  <a:pt x="48" y="590"/>
                </a:lnTo>
                <a:lnTo>
                  <a:pt x="30" y="640"/>
                </a:lnTo>
                <a:lnTo>
                  <a:pt x="18" y="684"/>
                </a:lnTo>
                <a:lnTo>
                  <a:pt x="8" y="722"/>
                </a:lnTo>
                <a:lnTo>
                  <a:pt x="4" y="750"/>
                </a:lnTo>
                <a:lnTo>
                  <a:pt x="0" y="768"/>
                </a:lnTo>
                <a:lnTo>
                  <a:pt x="0" y="774"/>
                </a:lnTo>
              </a:path>
            </a:pathLst>
          </a:custGeom>
          <a:gradFill rotWithShape="1">
            <a:gsLst>
              <a:gs pos="0">
                <a:srgbClr val="B48EED">
                  <a:alpha val="32001"/>
                </a:srgbClr>
              </a:gs>
              <a:gs pos="100000">
                <a:srgbClr val="AD83EB"/>
              </a:gs>
            </a:gsLst>
            <a:lin ang="0" scaled="1"/>
          </a:gradFill>
          <a:ln>
            <a:noFill/>
          </a:ln>
          <a:extLst>
            <a:ext uri="{91240B29-F687-4F45-9708-019B960494DF}">
              <a14:hiddenLine xmlns:a14="http://schemas.microsoft.com/office/drawing/2010/main" w="12700">
                <a:solidFill>
                  <a:srgbClr val="000000"/>
                </a:solidFill>
                <a:round/>
                <a:headEnd/>
                <a:tailEnd/>
              </a14:hiddenLine>
            </a:ext>
          </a:extLst>
        </p:spPr>
        <p:txBody>
          <a:bodyPr/>
          <a:lstStyle/>
          <a:p>
            <a:endParaRPr lang="zh-CN" altLang="en-US"/>
          </a:p>
        </p:txBody>
      </p:sp>
      <p:sp>
        <p:nvSpPr>
          <p:cNvPr id="37898" name="Text Box 9"/>
          <p:cNvSpPr txBox="1">
            <a:spLocks noChangeArrowheads="1"/>
          </p:cNvSpPr>
          <p:nvPr/>
        </p:nvSpPr>
        <p:spPr bwMode="gray">
          <a:xfrm>
            <a:off x="838622" y="1979548"/>
            <a:ext cx="27605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0" hangingPunct="0"/>
            <a:r>
              <a:rPr lang="zh-CN" altLang="en-US" b="1" dirty="0" smtClean="0">
                <a:solidFill>
                  <a:srgbClr val="FFFFFF"/>
                </a:solidFill>
                <a:latin typeface="微软雅黑" pitchFamily="34" charset="-122"/>
                <a:ea typeface="微软雅黑" pitchFamily="34" charset="-122"/>
              </a:rPr>
              <a:t>黑盒子（</a:t>
            </a:r>
            <a:r>
              <a:rPr lang="en-US" altLang="zh-CN" b="1" dirty="0" smtClean="0">
                <a:solidFill>
                  <a:srgbClr val="FFFFFF"/>
                </a:solidFill>
                <a:latin typeface="微软雅黑" pitchFamily="34" charset="-122"/>
                <a:ea typeface="微软雅黑" pitchFamily="34" charset="-122"/>
              </a:rPr>
              <a:t>Black Box</a:t>
            </a:r>
            <a:r>
              <a:rPr lang="zh-CN" altLang="en-US" b="1" dirty="0" smtClean="0">
                <a:solidFill>
                  <a:srgbClr val="FFFFFF"/>
                </a:solidFill>
                <a:latin typeface="微软雅黑" pitchFamily="34" charset="-122"/>
                <a:ea typeface="微软雅黑" pitchFamily="34" charset="-122"/>
              </a:rPr>
              <a:t>）</a:t>
            </a:r>
            <a:endParaRPr lang="en-US" altLang="zh-CN" b="1" dirty="0">
              <a:solidFill>
                <a:srgbClr val="FFFFFF"/>
              </a:solidFill>
              <a:latin typeface="微软雅黑" pitchFamily="34" charset="-122"/>
              <a:ea typeface="微软雅黑" pitchFamily="34" charset="-122"/>
            </a:endParaRPr>
          </a:p>
        </p:txBody>
      </p:sp>
      <p:sp>
        <p:nvSpPr>
          <p:cNvPr id="37899" name="Text Box 10"/>
          <p:cNvSpPr txBox="1">
            <a:spLocks noChangeArrowheads="1"/>
          </p:cNvSpPr>
          <p:nvPr/>
        </p:nvSpPr>
        <p:spPr bwMode="gray">
          <a:xfrm>
            <a:off x="886407" y="6084004"/>
            <a:ext cx="2184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0" hangingPunct="0"/>
            <a:r>
              <a:rPr lang="zh-CN" altLang="en-US" b="1" dirty="0" smtClean="0">
                <a:solidFill>
                  <a:schemeClr val="bg1"/>
                </a:solidFill>
                <a:latin typeface="微软雅黑" pitchFamily="34" charset="-122"/>
                <a:ea typeface="微软雅黑" pitchFamily="34" charset="-122"/>
              </a:rPr>
              <a:t>全体人员</a:t>
            </a:r>
            <a:endParaRPr lang="en-US" altLang="zh-CN" b="1" dirty="0">
              <a:solidFill>
                <a:schemeClr val="bg1"/>
              </a:solidFill>
              <a:latin typeface="微软雅黑" pitchFamily="34" charset="-122"/>
              <a:ea typeface="微软雅黑" pitchFamily="34" charset="-122"/>
            </a:endParaRPr>
          </a:p>
        </p:txBody>
      </p:sp>
      <p:sp>
        <p:nvSpPr>
          <p:cNvPr id="37901" name="Text Box 12"/>
          <p:cNvSpPr txBox="1">
            <a:spLocks noChangeArrowheads="1"/>
          </p:cNvSpPr>
          <p:nvPr/>
        </p:nvSpPr>
        <p:spPr bwMode="gray">
          <a:xfrm>
            <a:off x="4871070" y="6084004"/>
            <a:ext cx="22462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0" hangingPunct="0"/>
            <a:r>
              <a:rPr lang="zh-CN" altLang="en-US" b="1" dirty="0">
                <a:solidFill>
                  <a:schemeClr val="bg1"/>
                </a:solidFill>
                <a:latin typeface="微软雅黑" pitchFamily="34" charset="-122"/>
                <a:ea typeface="微软雅黑" pitchFamily="34" charset="-122"/>
              </a:rPr>
              <a:t>部分</a:t>
            </a:r>
            <a:r>
              <a:rPr lang="zh-CN" altLang="en-US" b="1" dirty="0" smtClean="0">
                <a:solidFill>
                  <a:schemeClr val="bg1"/>
                </a:solidFill>
                <a:latin typeface="微软雅黑" pitchFamily="34" charset="-122"/>
                <a:ea typeface="微软雅黑" pitchFamily="34" charset="-122"/>
              </a:rPr>
              <a:t>人员</a:t>
            </a:r>
            <a:endParaRPr lang="en-US" altLang="zh-CN" b="1" dirty="0">
              <a:solidFill>
                <a:schemeClr val="bg1"/>
              </a:solidFill>
              <a:latin typeface="微软雅黑" pitchFamily="34" charset="-122"/>
              <a:ea typeface="微软雅黑" pitchFamily="34" charset="-122"/>
            </a:endParaRPr>
          </a:p>
        </p:txBody>
      </p:sp>
      <p:sp>
        <p:nvSpPr>
          <p:cNvPr id="37902" name="AutoShape 13"/>
          <p:cNvSpPr>
            <a:spLocks noChangeArrowheads="1"/>
          </p:cNvSpPr>
          <p:nvPr/>
        </p:nvSpPr>
        <p:spPr bwMode="gray">
          <a:xfrm>
            <a:off x="8860928" y="4069383"/>
            <a:ext cx="2634878" cy="439737"/>
          </a:xfrm>
          <a:prstGeom prst="roundRect">
            <a:avLst>
              <a:gd name="adj" fmla="val 50000"/>
            </a:avLst>
          </a:prstGeom>
          <a:ln/>
          <a:extLst>
            <a:ext uri="{91240B29-F687-4F45-9708-019B960494DF}">
              <a14:hiddenLine xmlns:a14="http://schemas.microsoft.com/office/drawing/2010/main" w="9525">
                <a:solidFill>
                  <a:srgbClr val="000000"/>
                </a:solidFill>
                <a:round/>
                <a:headEnd/>
                <a:tailEnd/>
              </a14:hiddenLine>
            </a:ext>
          </a:extLst>
        </p:spPr>
        <p:style>
          <a:lnRef idx="2">
            <a:schemeClr val="dk1"/>
          </a:lnRef>
          <a:fillRef idx="1">
            <a:schemeClr val="lt1"/>
          </a:fillRef>
          <a:effectRef idx="0">
            <a:schemeClr val="dk1"/>
          </a:effectRef>
          <a:fontRef idx="minor">
            <a:schemeClr val="dk1"/>
          </a:fontRef>
        </p:style>
        <p:txBody>
          <a:bodyPr wrap="none" lIns="87313" tIns="44450" rIns="87313" bIns="44450" anchor="ctr"/>
          <a:lstStyle/>
          <a:p>
            <a:endParaRPr lang="zh-CN" altLang="zh-CN"/>
          </a:p>
        </p:txBody>
      </p:sp>
      <p:sp>
        <p:nvSpPr>
          <p:cNvPr id="37904" name="AutoShape 15"/>
          <p:cNvSpPr>
            <a:spLocks noChangeArrowheads="1"/>
          </p:cNvSpPr>
          <p:nvPr/>
        </p:nvSpPr>
        <p:spPr bwMode="gray">
          <a:xfrm>
            <a:off x="4882732" y="2989262"/>
            <a:ext cx="2448272" cy="439738"/>
          </a:xfrm>
          <a:prstGeom prst="roundRect">
            <a:avLst>
              <a:gd name="adj" fmla="val 50000"/>
            </a:avLst>
          </a:prstGeom>
          <a:gradFill rotWithShape="1">
            <a:gsLst>
              <a:gs pos="0">
                <a:srgbClr val="DDDDDD"/>
              </a:gs>
              <a:gs pos="100000">
                <a:srgbClr val="5F5F5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lIns="87313" tIns="44450" rIns="87313" bIns="44450" anchor="ctr"/>
          <a:lstStyle/>
          <a:p>
            <a:endParaRPr lang="zh-CN" altLang="zh-CN"/>
          </a:p>
        </p:txBody>
      </p:sp>
      <p:sp>
        <p:nvSpPr>
          <p:cNvPr id="18" name="Freeform 10"/>
          <p:cNvSpPr>
            <a:spLocks/>
          </p:cNvSpPr>
          <p:nvPr/>
        </p:nvSpPr>
        <p:spPr bwMode="gray">
          <a:xfrm>
            <a:off x="1102431" y="2852938"/>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19" name="Freeform 10"/>
          <p:cNvSpPr>
            <a:spLocks/>
          </p:cNvSpPr>
          <p:nvPr/>
        </p:nvSpPr>
        <p:spPr bwMode="gray">
          <a:xfrm>
            <a:off x="1760226" y="2852937"/>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0" name="Freeform 10"/>
          <p:cNvSpPr>
            <a:spLocks/>
          </p:cNvSpPr>
          <p:nvPr/>
        </p:nvSpPr>
        <p:spPr bwMode="gray">
          <a:xfrm>
            <a:off x="2408298" y="2852936"/>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1" name="Freeform 10"/>
          <p:cNvSpPr>
            <a:spLocks/>
          </p:cNvSpPr>
          <p:nvPr/>
        </p:nvSpPr>
        <p:spPr bwMode="gray">
          <a:xfrm>
            <a:off x="1102431" y="3931045"/>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2" name="Freeform 10"/>
          <p:cNvSpPr>
            <a:spLocks/>
          </p:cNvSpPr>
          <p:nvPr/>
        </p:nvSpPr>
        <p:spPr bwMode="gray">
          <a:xfrm>
            <a:off x="1760226" y="3931044"/>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3" name="Freeform 10"/>
          <p:cNvSpPr>
            <a:spLocks/>
          </p:cNvSpPr>
          <p:nvPr/>
        </p:nvSpPr>
        <p:spPr bwMode="gray">
          <a:xfrm>
            <a:off x="2408298" y="3931043"/>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4" name="Freeform 10"/>
          <p:cNvSpPr>
            <a:spLocks/>
          </p:cNvSpPr>
          <p:nvPr/>
        </p:nvSpPr>
        <p:spPr bwMode="gray">
          <a:xfrm>
            <a:off x="1102710" y="5002096"/>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5" name="Freeform 10"/>
          <p:cNvSpPr>
            <a:spLocks/>
          </p:cNvSpPr>
          <p:nvPr/>
        </p:nvSpPr>
        <p:spPr bwMode="gray">
          <a:xfrm>
            <a:off x="1760505" y="5002095"/>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6" name="Freeform 10"/>
          <p:cNvSpPr>
            <a:spLocks/>
          </p:cNvSpPr>
          <p:nvPr/>
        </p:nvSpPr>
        <p:spPr bwMode="gray">
          <a:xfrm>
            <a:off x="2408577" y="5002094"/>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1"/>
          </a:lnRef>
          <a:fillRef idx="3">
            <a:schemeClr val="accent1"/>
          </a:fillRef>
          <a:effectRef idx="3">
            <a:schemeClr val="accent1"/>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7" name="Text Box 9"/>
          <p:cNvSpPr txBox="1">
            <a:spLocks noChangeArrowheads="1"/>
          </p:cNvSpPr>
          <p:nvPr/>
        </p:nvSpPr>
        <p:spPr bwMode="gray">
          <a:xfrm>
            <a:off x="4799062" y="3059668"/>
            <a:ext cx="26642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0" hangingPunct="0"/>
            <a:r>
              <a:rPr lang="zh-CN" altLang="en-US" b="1" dirty="0" smtClean="0">
                <a:solidFill>
                  <a:srgbClr val="FFFFFF"/>
                </a:solidFill>
                <a:latin typeface="微软雅黑" pitchFamily="34" charset="-122"/>
                <a:ea typeface="微软雅黑" pitchFamily="34" charset="-122"/>
              </a:rPr>
              <a:t>灰</a:t>
            </a:r>
            <a:r>
              <a:rPr lang="zh-CN" altLang="en-US" b="1" dirty="0">
                <a:solidFill>
                  <a:srgbClr val="FFFFFF"/>
                </a:solidFill>
                <a:latin typeface="微软雅黑" pitchFamily="34" charset="-122"/>
                <a:ea typeface="微软雅黑" pitchFamily="34" charset="-122"/>
              </a:rPr>
              <a:t>盒子</a:t>
            </a:r>
            <a:r>
              <a:rPr lang="zh-CN" altLang="en-US" b="1" dirty="0" smtClean="0">
                <a:solidFill>
                  <a:srgbClr val="FFFFFF"/>
                </a:solidFill>
                <a:latin typeface="微软雅黑" pitchFamily="34" charset="-122"/>
                <a:ea typeface="微软雅黑" pitchFamily="34" charset="-122"/>
              </a:rPr>
              <a:t>（</a:t>
            </a:r>
            <a:r>
              <a:rPr lang="en-US" altLang="zh-CN" b="1" dirty="0" smtClean="0">
                <a:solidFill>
                  <a:srgbClr val="FFFFFF"/>
                </a:solidFill>
                <a:latin typeface="微软雅黑" pitchFamily="34" charset="-122"/>
                <a:ea typeface="微软雅黑" pitchFamily="34" charset="-122"/>
              </a:rPr>
              <a:t>Gray </a:t>
            </a:r>
            <a:r>
              <a:rPr lang="en-US" altLang="zh-CN" b="1" dirty="0">
                <a:solidFill>
                  <a:srgbClr val="FFFFFF"/>
                </a:solidFill>
                <a:latin typeface="微软雅黑" pitchFamily="34" charset="-122"/>
                <a:ea typeface="微软雅黑" pitchFamily="34" charset="-122"/>
              </a:rPr>
              <a:t>Box</a:t>
            </a:r>
            <a:r>
              <a:rPr lang="zh-CN" altLang="en-US" b="1" dirty="0" smtClean="0">
                <a:solidFill>
                  <a:srgbClr val="FFFFFF"/>
                </a:solidFill>
                <a:latin typeface="微软雅黑" pitchFamily="34" charset="-122"/>
                <a:ea typeface="微软雅黑" pitchFamily="34" charset="-122"/>
              </a:rPr>
              <a:t>）</a:t>
            </a:r>
            <a:endParaRPr lang="en-US" altLang="zh-CN" b="1" dirty="0">
              <a:solidFill>
                <a:srgbClr val="FFFFFF"/>
              </a:solidFill>
              <a:latin typeface="微软雅黑" pitchFamily="34" charset="-122"/>
              <a:ea typeface="微软雅黑" pitchFamily="34" charset="-122"/>
            </a:endParaRPr>
          </a:p>
        </p:txBody>
      </p:sp>
      <p:sp>
        <p:nvSpPr>
          <p:cNvPr id="28" name="Freeform 10"/>
          <p:cNvSpPr>
            <a:spLocks/>
          </p:cNvSpPr>
          <p:nvPr/>
        </p:nvSpPr>
        <p:spPr bwMode="gray">
          <a:xfrm>
            <a:off x="5086815" y="3933058"/>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9" name="Freeform 10"/>
          <p:cNvSpPr>
            <a:spLocks/>
          </p:cNvSpPr>
          <p:nvPr/>
        </p:nvSpPr>
        <p:spPr bwMode="gray">
          <a:xfrm>
            <a:off x="5744610" y="3933057"/>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30" name="Freeform 10"/>
          <p:cNvSpPr>
            <a:spLocks/>
          </p:cNvSpPr>
          <p:nvPr/>
        </p:nvSpPr>
        <p:spPr bwMode="gray">
          <a:xfrm>
            <a:off x="6392682" y="3933056"/>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31" name="Freeform 10"/>
          <p:cNvSpPr>
            <a:spLocks/>
          </p:cNvSpPr>
          <p:nvPr/>
        </p:nvSpPr>
        <p:spPr bwMode="gray">
          <a:xfrm>
            <a:off x="5087094" y="5004109"/>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32" name="Freeform 10"/>
          <p:cNvSpPr>
            <a:spLocks/>
          </p:cNvSpPr>
          <p:nvPr/>
        </p:nvSpPr>
        <p:spPr bwMode="gray">
          <a:xfrm>
            <a:off x="5744889" y="5004108"/>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33" name="Freeform 10"/>
          <p:cNvSpPr>
            <a:spLocks/>
          </p:cNvSpPr>
          <p:nvPr/>
        </p:nvSpPr>
        <p:spPr bwMode="gray">
          <a:xfrm>
            <a:off x="6392961" y="5004107"/>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6"/>
          </a:lnRef>
          <a:fillRef idx="3">
            <a:schemeClr val="accent6"/>
          </a:fillRef>
          <a:effectRef idx="3">
            <a:schemeClr val="accent6"/>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34" name="Text Box 9"/>
          <p:cNvSpPr txBox="1">
            <a:spLocks noChangeArrowheads="1"/>
          </p:cNvSpPr>
          <p:nvPr/>
        </p:nvSpPr>
        <p:spPr bwMode="gray">
          <a:xfrm>
            <a:off x="8831510" y="4139788"/>
            <a:ext cx="28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0" hangingPunct="0"/>
            <a:r>
              <a:rPr lang="zh-CN" altLang="en-US" b="1" dirty="0">
                <a:latin typeface="微软雅黑" pitchFamily="34" charset="-122"/>
                <a:ea typeface="微软雅黑" pitchFamily="34" charset="-122"/>
              </a:rPr>
              <a:t>透明</a:t>
            </a:r>
            <a:r>
              <a:rPr lang="zh-CN" altLang="en-US" b="1" dirty="0" smtClean="0">
                <a:latin typeface="微软雅黑" pitchFamily="34" charset="-122"/>
                <a:ea typeface="微软雅黑" pitchFamily="34" charset="-122"/>
              </a:rPr>
              <a:t>盒子（</a:t>
            </a:r>
            <a:r>
              <a:rPr lang="en-US" altLang="zh-CN" b="1" dirty="0" smtClean="0">
                <a:latin typeface="微软雅黑" pitchFamily="34" charset="-122"/>
                <a:ea typeface="微软雅黑" pitchFamily="34" charset="-122"/>
              </a:rPr>
              <a:t>Glass </a:t>
            </a:r>
            <a:r>
              <a:rPr lang="en-US" altLang="zh-CN" b="1" dirty="0">
                <a:latin typeface="微软雅黑" pitchFamily="34" charset="-122"/>
                <a:ea typeface="微软雅黑" pitchFamily="34" charset="-122"/>
              </a:rPr>
              <a:t>Box</a:t>
            </a:r>
            <a:r>
              <a:rPr lang="zh-CN" altLang="en-US" b="1" dirty="0" smtClean="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35" name="Text Box 12"/>
          <p:cNvSpPr txBox="1">
            <a:spLocks noChangeArrowheads="1"/>
          </p:cNvSpPr>
          <p:nvPr/>
        </p:nvSpPr>
        <p:spPr bwMode="gray">
          <a:xfrm>
            <a:off x="8961532" y="6084004"/>
            <a:ext cx="22462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0" hangingPunct="0"/>
            <a:r>
              <a:rPr lang="zh-CN" altLang="en-US" b="1" dirty="0" smtClean="0">
                <a:latin typeface="微软雅黑" pitchFamily="34" charset="-122"/>
                <a:ea typeface="微软雅黑" pitchFamily="34" charset="-122"/>
              </a:rPr>
              <a:t>疑似分子</a:t>
            </a:r>
            <a:endParaRPr lang="en-US" altLang="zh-CN" b="1" dirty="0">
              <a:latin typeface="微软雅黑" pitchFamily="34" charset="-122"/>
              <a:ea typeface="微软雅黑" pitchFamily="34" charset="-122"/>
            </a:endParaRPr>
          </a:p>
        </p:txBody>
      </p:sp>
      <p:sp>
        <p:nvSpPr>
          <p:cNvPr id="36" name="Freeform 10"/>
          <p:cNvSpPr>
            <a:spLocks/>
          </p:cNvSpPr>
          <p:nvPr/>
        </p:nvSpPr>
        <p:spPr bwMode="gray">
          <a:xfrm>
            <a:off x="9177556" y="5004109"/>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37" name="Freeform 10"/>
          <p:cNvSpPr>
            <a:spLocks/>
          </p:cNvSpPr>
          <p:nvPr/>
        </p:nvSpPr>
        <p:spPr bwMode="gray">
          <a:xfrm>
            <a:off x="9835351" y="5004108"/>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38" name="Freeform 10"/>
          <p:cNvSpPr>
            <a:spLocks/>
          </p:cNvSpPr>
          <p:nvPr/>
        </p:nvSpPr>
        <p:spPr bwMode="gray">
          <a:xfrm>
            <a:off x="10483423" y="5004107"/>
            <a:ext cx="494333" cy="1041357"/>
          </a:xfrm>
          <a:custGeom>
            <a:avLst/>
            <a:gdLst>
              <a:gd name="T0" fmla="*/ 130 w 224"/>
              <a:gd name="T1" fmla="*/ 127 h 569"/>
              <a:gd name="T2" fmla="*/ 93 w 224"/>
              <a:gd name="T3" fmla="*/ 63 h 569"/>
              <a:gd name="T4" fmla="*/ 152 w 224"/>
              <a:gd name="T5" fmla="*/ 1 h 569"/>
              <a:gd name="T6" fmla="*/ 215 w 224"/>
              <a:gd name="T7" fmla="*/ 65 h 569"/>
              <a:gd name="T8" fmla="*/ 170 w 224"/>
              <a:gd name="T9" fmla="*/ 127 h 569"/>
              <a:gd name="T10" fmla="*/ 169 w 224"/>
              <a:gd name="T11" fmla="*/ 156 h 569"/>
              <a:gd name="T12" fmla="*/ 263 w 224"/>
              <a:gd name="T13" fmla="*/ 182 h 569"/>
              <a:gd name="T14" fmla="*/ 278 w 224"/>
              <a:gd name="T15" fmla="*/ 257 h 569"/>
              <a:gd name="T16" fmla="*/ 274 w 224"/>
              <a:gd name="T17" fmla="*/ 404 h 569"/>
              <a:gd name="T18" fmla="*/ 263 w 224"/>
              <a:gd name="T19" fmla="*/ 459 h 569"/>
              <a:gd name="T20" fmla="*/ 247 w 224"/>
              <a:gd name="T21" fmla="*/ 388 h 569"/>
              <a:gd name="T22" fmla="*/ 235 w 224"/>
              <a:gd name="T23" fmla="*/ 254 h 569"/>
              <a:gd name="T24" fmla="*/ 214 w 224"/>
              <a:gd name="T25" fmla="*/ 404 h 569"/>
              <a:gd name="T26" fmla="*/ 181 w 224"/>
              <a:gd name="T27" fmla="*/ 716 h 569"/>
              <a:gd name="T28" fmla="*/ 98 w 224"/>
              <a:gd name="T29" fmla="*/ 711 h 569"/>
              <a:gd name="T30" fmla="*/ 63 w 224"/>
              <a:gd name="T31" fmla="*/ 409 h 569"/>
              <a:gd name="T32" fmla="*/ 42 w 224"/>
              <a:gd name="T33" fmla="*/ 262 h 569"/>
              <a:gd name="T34" fmla="*/ 31 w 224"/>
              <a:gd name="T35" fmla="*/ 390 h 569"/>
              <a:gd name="T36" fmla="*/ 15 w 224"/>
              <a:gd name="T37" fmla="*/ 459 h 569"/>
              <a:gd name="T38" fmla="*/ 1 w 224"/>
              <a:gd name="T39" fmla="*/ 384 h 569"/>
              <a:gd name="T40" fmla="*/ 9 w 224"/>
              <a:gd name="T41" fmla="*/ 232 h 569"/>
              <a:gd name="T42" fmla="*/ 29 w 224"/>
              <a:gd name="T43" fmla="*/ 176 h 569"/>
              <a:gd name="T44" fmla="*/ 128 w 224"/>
              <a:gd name="T45" fmla="*/ 156 h 569"/>
              <a:gd name="T46" fmla="*/ 130 w 224"/>
              <a:gd name="T47" fmla="*/ 127 h 5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4"/>
              <a:gd name="T73" fmla="*/ 0 h 569"/>
              <a:gd name="T74" fmla="*/ 224 w 224"/>
              <a:gd name="T75" fmla="*/ 569 h 56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4" h="569">
                <a:moveTo>
                  <a:pt x="103" y="101"/>
                </a:moveTo>
                <a:cubicBezTo>
                  <a:pt x="87" y="94"/>
                  <a:pt x="75" y="75"/>
                  <a:pt x="74" y="50"/>
                </a:cubicBezTo>
                <a:cubicBezTo>
                  <a:pt x="72" y="26"/>
                  <a:pt x="90" y="0"/>
                  <a:pt x="121" y="1"/>
                </a:cubicBezTo>
                <a:cubicBezTo>
                  <a:pt x="152" y="2"/>
                  <a:pt x="172" y="18"/>
                  <a:pt x="171" y="52"/>
                </a:cubicBezTo>
                <a:cubicBezTo>
                  <a:pt x="170" y="85"/>
                  <a:pt x="151" y="96"/>
                  <a:pt x="135" y="101"/>
                </a:cubicBezTo>
                <a:cubicBezTo>
                  <a:pt x="132" y="111"/>
                  <a:pt x="132" y="118"/>
                  <a:pt x="134" y="124"/>
                </a:cubicBezTo>
                <a:cubicBezTo>
                  <a:pt x="151" y="131"/>
                  <a:pt x="194" y="132"/>
                  <a:pt x="209" y="145"/>
                </a:cubicBezTo>
                <a:cubicBezTo>
                  <a:pt x="224" y="156"/>
                  <a:pt x="219" y="175"/>
                  <a:pt x="221" y="204"/>
                </a:cubicBezTo>
                <a:lnTo>
                  <a:pt x="218" y="321"/>
                </a:lnTo>
                <a:cubicBezTo>
                  <a:pt x="216" y="348"/>
                  <a:pt x="212" y="367"/>
                  <a:pt x="209" y="365"/>
                </a:cubicBezTo>
                <a:cubicBezTo>
                  <a:pt x="199" y="370"/>
                  <a:pt x="200" y="335"/>
                  <a:pt x="196" y="308"/>
                </a:cubicBezTo>
                <a:lnTo>
                  <a:pt x="187" y="202"/>
                </a:lnTo>
                <a:cubicBezTo>
                  <a:pt x="182" y="204"/>
                  <a:pt x="177" y="260"/>
                  <a:pt x="170" y="321"/>
                </a:cubicBezTo>
                <a:lnTo>
                  <a:pt x="144" y="569"/>
                </a:lnTo>
                <a:lnTo>
                  <a:pt x="78" y="565"/>
                </a:lnTo>
                <a:lnTo>
                  <a:pt x="50" y="325"/>
                </a:lnTo>
                <a:cubicBezTo>
                  <a:pt x="39" y="255"/>
                  <a:pt x="37" y="211"/>
                  <a:pt x="33" y="208"/>
                </a:cubicBezTo>
                <a:lnTo>
                  <a:pt x="25" y="310"/>
                </a:lnTo>
                <a:cubicBezTo>
                  <a:pt x="22" y="336"/>
                  <a:pt x="16" y="366"/>
                  <a:pt x="12" y="365"/>
                </a:cubicBezTo>
                <a:cubicBezTo>
                  <a:pt x="4" y="365"/>
                  <a:pt x="2" y="335"/>
                  <a:pt x="1" y="305"/>
                </a:cubicBezTo>
                <a:cubicBezTo>
                  <a:pt x="0" y="275"/>
                  <a:pt x="3" y="212"/>
                  <a:pt x="7" y="184"/>
                </a:cubicBezTo>
                <a:cubicBezTo>
                  <a:pt x="12" y="157"/>
                  <a:pt x="7" y="150"/>
                  <a:pt x="23" y="140"/>
                </a:cubicBezTo>
                <a:cubicBezTo>
                  <a:pt x="39" y="131"/>
                  <a:pt x="89" y="131"/>
                  <a:pt x="102" y="124"/>
                </a:cubicBezTo>
                <a:cubicBezTo>
                  <a:pt x="106" y="120"/>
                  <a:pt x="108" y="108"/>
                  <a:pt x="103" y="101"/>
                </a:cubicBezTo>
                <a:close/>
              </a:path>
            </a:pathLst>
          </a:custGeom>
          <a:ln>
            <a:noFill/>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a:flatTx/>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r"/>
            <a:endParaRPr lang="zh-CN" altLang="zh-CN" b="1"/>
          </a:p>
        </p:txBody>
      </p:sp>
      <p:sp>
        <p:nvSpPr>
          <p:cNvPr id="2" name="TextBox 1"/>
          <p:cNvSpPr txBox="1"/>
          <p:nvPr/>
        </p:nvSpPr>
        <p:spPr>
          <a:xfrm>
            <a:off x="3502918" y="2296904"/>
            <a:ext cx="1368152" cy="1708160"/>
          </a:xfrm>
          <a:prstGeom prst="rect">
            <a:avLst/>
          </a:prstGeom>
          <a:noFill/>
        </p:spPr>
        <p:txBody>
          <a:bodyPr wrap="square" rtlCol="0">
            <a:spAutoFit/>
          </a:bodyPr>
          <a:lstStyle/>
          <a:p>
            <a:pPr algn="ctr">
              <a:lnSpc>
                <a:spcPct val="150000"/>
              </a:lnSpc>
            </a:pPr>
            <a:r>
              <a:rPr lang="zh-CN" altLang="en-US" sz="1400" b="1" dirty="0" smtClean="0">
                <a:solidFill>
                  <a:srgbClr val="C00000"/>
                </a:solidFill>
                <a:latin typeface="微软雅黑" pitchFamily="34" charset="-122"/>
                <a:ea typeface="微软雅黑" pitchFamily="34" charset="-122"/>
              </a:rPr>
              <a:t>无固定职业</a:t>
            </a:r>
            <a:endParaRPr lang="en-US" altLang="zh-CN" sz="1400" b="1" dirty="0" smtClean="0">
              <a:solidFill>
                <a:srgbClr val="C00000"/>
              </a:solidFill>
              <a:latin typeface="微软雅黑" pitchFamily="34" charset="-122"/>
              <a:ea typeface="微软雅黑" pitchFamily="34" charset="-122"/>
            </a:endParaRPr>
          </a:p>
          <a:p>
            <a:pPr algn="ctr">
              <a:lnSpc>
                <a:spcPct val="150000"/>
              </a:lnSpc>
            </a:pPr>
            <a:r>
              <a:rPr lang="zh-CN" altLang="en-US" sz="1400" b="1" dirty="0" smtClean="0">
                <a:solidFill>
                  <a:srgbClr val="C00000"/>
                </a:solidFill>
                <a:latin typeface="微软雅黑" pitchFamily="34" charset="-122"/>
                <a:ea typeface="微软雅黑" pitchFamily="34" charset="-122"/>
              </a:rPr>
              <a:t>频繁出入境</a:t>
            </a:r>
            <a:endParaRPr lang="en-US" altLang="zh-CN" sz="1400" b="1" dirty="0" smtClean="0">
              <a:solidFill>
                <a:srgbClr val="C00000"/>
              </a:solidFill>
              <a:latin typeface="微软雅黑" pitchFamily="34" charset="-122"/>
              <a:ea typeface="微软雅黑" pitchFamily="34" charset="-122"/>
            </a:endParaRPr>
          </a:p>
          <a:p>
            <a:pPr algn="ctr">
              <a:lnSpc>
                <a:spcPct val="150000"/>
              </a:lnSpc>
            </a:pPr>
            <a:r>
              <a:rPr lang="zh-CN" altLang="en-US" sz="1400" b="1" dirty="0" smtClean="0">
                <a:solidFill>
                  <a:srgbClr val="C00000"/>
                </a:solidFill>
                <a:latin typeface="微软雅黑" pitchFamily="34" charset="-122"/>
                <a:ea typeface="微软雅黑" pitchFamily="34" charset="-122"/>
              </a:rPr>
              <a:t>银行账号异常</a:t>
            </a:r>
            <a:endParaRPr lang="en-US" altLang="zh-CN" sz="1400" b="1" dirty="0" smtClean="0">
              <a:solidFill>
                <a:srgbClr val="C00000"/>
              </a:solidFill>
              <a:latin typeface="微软雅黑" pitchFamily="34" charset="-122"/>
              <a:ea typeface="微软雅黑" pitchFamily="34" charset="-122"/>
            </a:endParaRPr>
          </a:p>
          <a:p>
            <a:pPr algn="ctr">
              <a:lnSpc>
                <a:spcPct val="150000"/>
              </a:lnSpc>
            </a:pPr>
            <a:r>
              <a:rPr lang="zh-CN" altLang="en-US" sz="1400" b="1" dirty="0" smtClean="0">
                <a:solidFill>
                  <a:srgbClr val="C00000"/>
                </a:solidFill>
                <a:latin typeface="微软雅黑" pitchFamily="34" charset="-122"/>
                <a:ea typeface="微软雅黑" pitchFamily="34" charset="-122"/>
              </a:rPr>
              <a:t>使用卫星电话</a:t>
            </a:r>
            <a:endParaRPr lang="en-US" altLang="zh-CN" sz="1400" b="1" dirty="0" smtClean="0">
              <a:solidFill>
                <a:srgbClr val="C00000"/>
              </a:solidFill>
              <a:latin typeface="微软雅黑" pitchFamily="34" charset="-122"/>
              <a:ea typeface="微软雅黑" pitchFamily="34" charset="-122"/>
            </a:endParaRPr>
          </a:p>
          <a:p>
            <a:pPr algn="ctr">
              <a:lnSpc>
                <a:spcPct val="150000"/>
              </a:lnSpc>
            </a:pPr>
            <a:r>
              <a:rPr lang="en-US" altLang="zh-CN" sz="1400" b="1" dirty="0" smtClean="0">
                <a:solidFill>
                  <a:srgbClr val="C00000"/>
                </a:solidFill>
                <a:latin typeface="微软雅黑" pitchFamily="34" charset="-122"/>
                <a:ea typeface="微软雅黑" pitchFamily="34" charset="-122"/>
              </a:rPr>
              <a:t>……</a:t>
            </a:r>
            <a:endParaRPr lang="zh-CN" altLang="en-US" sz="1400" b="1" dirty="0">
              <a:solidFill>
                <a:srgbClr val="C00000"/>
              </a:solidFill>
              <a:latin typeface="微软雅黑" pitchFamily="34" charset="-122"/>
              <a:ea typeface="微软雅黑" pitchFamily="34" charset="-122"/>
            </a:endParaRPr>
          </a:p>
        </p:txBody>
      </p:sp>
      <p:sp>
        <p:nvSpPr>
          <p:cNvPr id="46" name="TextBox 45"/>
          <p:cNvSpPr txBox="1"/>
          <p:nvPr/>
        </p:nvSpPr>
        <p:spPr>
          <a:xfrm>
            <a:off x="7391350" y="3470374"/>
            <a:ext cx="1368152" cy="1708160"/>
          </a:xfrm>
          <a:prstGeom prst="rect">
            <a:avLst/>
          </a:prstGeom>
          <a:noFill/>
        </p:spPr>
        <p:txBody>
          <a:bodyPr wrap="square" rtlCol="0">
            <a:spAutoFit/>
          </a:bodyPr>
          <a:lstStyle/>
          <a:p>
            <a:pPr algn="ctr">
              <a:lnSpc>
                <a:spcPct val="150000"/>
              </a:lnSpc>
            </a:pPr>
            <a:r>
              <a:rPr lang="zh-CN" altLang="en-US" sz="1400" b="1" dirty="0">
                <a:solidFill>
                  <a:srgbClr val="C00000"/>
                </a:solidFill>
                <a:latin typeface="微软雅黑" pitchFamily="34" charset="-122"/>
                <a:ea typeface="微软雅黑" pitchFamily="34" charset="-122"/>
              </a:rPr>
              <a:t>非法聚集讲经</a:t>
            </a:r>
            <a:endParaRPr lang="en-US" altLang="zh-CN" sz="1400" b="1" dirty="0">
              <a:solidFill>
                <a:srgbClr val="C00000"/>
              </a:solidFill>
              <a:latin typeface="微软雅黑" pitchFamily="34" charset="-122"/>
              <a:ea typeface="微软雅黑" pitchFamily="34" charset="-122"/>
            </a:endParaRPr>
          </a:p>
          <a:p>
            <a:pPr algn="ctr">
              <a:lnSpc>
                <a:spcPct val="150000"/>
              </a:lnSpc>
            </a:pPr>
            <a:r>
              <a:rPr lang="zh-CN" altLang="en-US" sz="1400" b="1" dirty="0" smtClean="0">
                <a:solidFill>
                  <a:srgbClr val="C00000"/>
                </a:solidFill>
                <a:latin typeface="微软雅黑" pitchFamily="34" charset="-122"/>
                <a:ea typeface="微软雅黑" pitchFamily="34" charset="-122"/>
              </a:rPr>
              <a:t>购买管制物品</a:t>
            </a:r>
            <a:endParaRPr lang="en-US" altLang="zh-CN" sz="1400" b="1" dirty="0" smtClean="0">
              <a:solidFill>
                <a:srgbClr val="C00000"/>
              </a:solidFill>
              <a:latin typeface="微软雅黑" pitchFamily="34" charset="-122"/>
              <a:ea typeface="微软雅黑" pitchFamily="34" charset="-122"/>
            </a:endParaRPr>
          </a:p>
          <a:p>
            <a:pPr algn="ctr">
              <a:lnSpc>
                <a:spcPct val="150000"/>
              </a:lnSpc>
            </a:pPr>
            <a:r>
              <a:rPr lang="zh-CN" altLang="en-US" sz="1400" b="1" dirty="0" smtClean="0">
                <a:solidFill>
                  <a:srgbClr val="C00000"/>
                </a:solidFill>
                <a:latin typeface="微软雅黑" pitchFamily="34" charset="-122"/>
                <a:ea typeface="微软雅黑" pitchFamily="34" charset="-122"/>
              </a:rPr>
              <a:t>购买</a:t>
            </a:r>
            <a:r>
              <a:rPr lang="zh-CN" altLang="en-US" sz="1400" b="1" dirty="0">
                <a:solidFill>
                  <a:srgbClr val="C00000"/>
                </a:solidFill>
                <a:latin typeface="微软雅黑" pitchFamily="34" charset="-122"/>
                <a:ea typeface="微软雅黑" pitchFamily="34" charset="-122"/>
              </a:rPr>
              <a:t>制爆</a:t>
            </a:r>
            <a:r>
              <a:rPr lang="zh-CN" altLang="en-US" sz="1400" b="1" dirty="0" smtClean="0">
                <a:solidFill>
                  <a:srgbClr val="C00000"/>
                </a:solidFill>
                <a:latin typeface="微软雅黑" pitchFamily="34" charset="-122"/>
                <a:ea typeface="微软雅黑" pitchFamily="34" charset="-122"/>
              </a:rPr>
              <a:t>原料</a:t>
            </a:r>
            <a:endParaRPr lang="en-US" altLang="zh-CN" sz="1400" b="1" dirty="0" smtClean="0">
              <a:solidFill>
                <a:srgbClr val="C00000"/>
              </a:solidFill>
              <a:latin typeface="微软雅黑" pitchFamily="34" charset="-122"/>
              <a:ea typeface="微软雅黑" pitchFamily="34" charset="-122"/>
            </a:endParaRPr>
          </a:p>
          <a:p>
            <a:pPr algn="ctr">
              <a:lnSpc>
                <a:spcPct val="150000"/>
              </a:lnSpc>
            </a:pPr>
            <a:r>
              <a:rPr lang="zh-CN" altLang="en-US" sz="1400" b="1" dirty="0" smtClean="0">
                <a:solidFill>
                  <a:srgbClr val="C00000"/>
                </a:solidFill>
                <a:latin typeface="微软雅黑" pitchFamily="34" charset="-122"/>
                <a:ea typeface="微软雅黑" pitchFamily="34" charset="-122"/>
              </a:rPr>
              <a:t>下载涉恐资料</a:t>
            </a:r>
            <a:endParaRPr lang="zh-CN" altLang="en-US" sz="1400" b="1" dirty="0">
              <a:solidFill>
                <a:srgbClr val="C00000"/>
              </a:solidFill>
              <a:latin typeface="微软雅黑" pitchFamily="34" charset="-122"/>
              <a:ea typeface="微软雅黑" pitchFamily="34" charset="-122"/>
            </a:endParaRPr>
          </a:p>
          <a:p>
            <a:pPr algn="ctr">
              <a:lnSpc>
                <a:spcPct val="150000"/>
              </a:lnSpc>
            </a:pPr>
            <a:r>
              <a:rPr lang="en-US" altLang="zh-CN" sz="1400" b="1" dirty="0" smtClean="0">
                <a:solidFill>
                  <a:srgbClr val="C00000"/>
                </a:solidFill>
                <a:latin typeface="微软雅黑" pitchFamily="34" charset="-122"/>
                <a:ea typeface="微软雅黑" pitchFamily="34" charset="-122"/>
              </a:rPr>
              <a:t>……</a:t>
            </a:r>
            <a:endParaRPr lang="zh-CN" altLang="en-US" sz="1400" b="1" dirty="0">
              <a:solidFill>
                <a:srgbClr val="C00000"/>
              </a:solidFill>
              <a:latin typeface="微软雅黑" pitchFamily="34" charset="-122"/>
              <a:ea typeface="微软雅黑" pitchFamily="34" charset="-122"/>
            </a:endParaRPr>
          </a:p>
        </p:txBody>
      </p:sp>
      <p:sp>
        <p:nvSpPr>
          <p:cNvPr id="42"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smtClean="0">
                <a:solidFill>
                  <a:schemeClr val="bg1"/>
                </a:solidFill>
                <a:latin typeface="微软雅黑" panose="020B0503020204020204" pitchFamily="34" charset="-122"/>
                <a:ea typeface="微软雅黑" panose="020B0503020204020204" pitchFamily="34" charset="-122"/>
              </a:rPr>
              <a:t>智慧搜索平台</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smtClean="0">
                <a:solidFill>
                  <a:schemeClr val="bg1"/>
                </a:solidFill>
                <a:latin typeface="微软雅黑" panose="020B0503020204020204" pitchFamily="34" charset="-122"/>
                <a:ea typeface="微软雅黑" panose="020B0503020204020204" pitchFamily="34" charset="-122"/>
              </a:rPr>
              <a:t>恐怖分子</a:t>
            </a:r>
            <a:r>
              <a:rPr lang="zh-CN" altLang="en-US" sz="3200" dirty="0" smtClean="0">
                <a:solidFill>
                  <a:schemeClr val="bg1"/>
                </a:solidFill>
                <a:latin typeface="微软雅黑" panose="020B0503020204020204" pitchFamily="34" charset="-122"/>
                <a:ea typeface="微软雅黑" panose="020B0503020204020204" pitchFamily="34" charset="-122"/>
              </a:rPr>
              <a:t>筛</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5" name="标题 1"/>
          <p:cNvSpPr txBox="1">
            <a:spLocks/>
          </p:cNvSpPr>
          <p:nvPr/>
        </p:nvSpPr>
        <p:spPr bwMode="auto">
          <a:xfrm>
            <a:off x="517799" y="716699"/>
            <a:ext cx="11338047" cy="6240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r>
              <a:rPr lang="zh-CN" altLang="en-US" kern="1200" dirty="0">
                <a:solidFill>
                  <a:srgbClr val="FFFF00"/>
                </a:solidFill>
                <a:cs typeface="+mn-cs"/>
              </a:rPr>
              <a:t>通过逐级筛选，大海捞针，建立反恐识别区</a:t>
            </a:r>
          </a:p>
        </p:txBody>
      </p:sp>
    </p:spTree>
    <p:extLst>
      <p:ext uri="{BB962C8B-B14F-4D97-AF65-F5344CB8AC3E}">
        <p14:creationId xmlns:p14="http://schemas.microsoft.com/office/powerpoint/2010/main" val="39411103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Box 146"/>
          <p:cNvSpPr txBox="1">
            <a:spLocks noChangeArrowheads="1"/>
          </p:cNvSpPr>
          <p:nvPr/>
        </p:nvSpPr>
        <p:spPr bwMode="auto">
          <a:xfrm>
            <a:off x="6435807" y="2685686"/>
            <a:ext cx="1937753" cy="338554"/>
          </a:xfrm>
          <a:prstGeom prst="rect">
            <a:avLst/>
          </a:prstGeom>
          <a:solidFill>
            <a:schemeClr val="accent5">
              <a:lumMod val="50000"/>
            </a:schemeClr>
          </a:solidFill>
          <a:ln>
            <a:noFill/>
          </a:ln>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a:buFont typeface="Wingdings" panose="05000000000000000000" pitchFamily="2" charset="2"/>
              <a:buNone/>
            </a:pPr>
            <a:r>
              <a:rPr lang="zh-CN" altLang="en-US" sz="1600" dirty="0" smtClean="0">
                <a:solidFill>
                  <a:srgbClr val="FFFFFF">
                    <a:lumMod val="95000"/>
                  </a:srgbClr>
                </a:solidFill>
                <a:latin typeface="微软雅黑" panose="020B0503020204020204" pitchFamily="34" charset="-122"/>
                <a:ea typeface="微软雅黑" panose="020B0503020204020204" pitchFamily="34" charset="-122"/>
                <a:sym typeface="Times New Roman" panose="02020603050405020304" pitchFamily="18" charset="0"/>
              </a:rPr>
              <a:t>虚拟空间联系信息</a:t>
            </a:r>
          </a:p>
        </p:txBody>
      </p:sp>
      <p:sp>
        <p:nvSpPr>
          <p:cNvPr id="149" name="TextBox 148"/>
          <p:cNvSpPr txBox="1">
            <a:spLocks noChangeArrowheads="1"/>
          </p:cNvSpPr>
          <p:nvPr/>
        </p:nvSpPr>
        <p:spPr bwMode="auto">
          <a:xfrm>
            <a:off x="1682750" y="2685686"/>
            <a:ext cx="1909729" cy="338554"/>
          </a:xfrm>
          <a:prstGeom prst="rect">
            <a:avLst/>
          </a:prstGeom>
          <a:solidFill>
            <a:schemeClr val="accent6">
              <a:lumMod val="40000"/>
              <a:lumOff val="60000"/>
            </a:schemeClr>
          </a:solidFill>
          <a:ln>
            <a:noFill/>
          </a:ln>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a:r>
              <a:rPr lang="zh-CN" altLang="en-US" sz="1600" dirty="0" smtClean="0">
                <a:latin typeface="微软雅黑" panose="020B0503020204020204" pitchFamily="34" charset="-122"/>
                <a:ea typeface="微软雅黑" panose="020B0503020204020204" pitchFamily="34" charset="-122"/>
              </a:rPr>
              <a:t>实体空间存在信息</a:t>
            </a:r>
          </a:p>
        </p:txBody>
      </p:sp>
      <p:grpSp>
        <p:nvGrpSpPr>
          <p:cNvPr id="2" name="组合 1"/>
          <p:cNvGrpSpPr/>
          <p:nvPr/>
        </p:nvGrpSpPr>
        <p:grpSpPr>
          <a:xfrm>
            <a:off x="6313541" y="1556792"/>
            <a:ext cx="2065953" cy="985202"/>
            <a:chOff x="7463358" y="1772816"/>
            <a:chExt cx="2396414" cy="1466810"/>
          </a:xfrm>
        </p:grpSpPr>
        <p:cxnSp>
          <p:nvCxnSpPr>
            <p:cNvPr id="159" name="直接连接符 270"/>
            <p:cNvCxnSpPr>
              <a:cxnSpLocks noChangeShapeType="1"/>
            </p:cNvCxnSpPr>
            <p:nvPr/>
          </p:nvCxnSpPr>
          <p:spPr bwMode="auto">
            <a:xfrm flipV="1">
              <a:off x="8827963" y="2595009"/>
              <a:ext cx="522257" cy="26417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60" name="直接连接符 271"/>
            <p:cNvCxnSpPr>
              <a:cxnSpLocks noChangeShapeType="1"/>
              <a:stCxn id="206" idx="1"/>
            </p:cNvCxnSpPr>
            <p:nvPr/>
          </p:nvCxnSpPr>
          <p:spPr bwMode="auto">
            <a:xfrm flipH="1" flipV="1">
              <a:off x="8902440" y="2876316"/>
              <a:ext cx="389900" cy="15223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161" name="直接连接符 276"/>
            <p:cNvCxnSpPr>
              <a:cxnSpLocks noChangeShapeType="1"/>
            </p:cNvCxnSpPr>
            <p:nvPr/>
          </p:nvCxnSpPr>
          <p:spPr bwMode="auto">
            <a:xfrm flipV="1">
              <a:off x="8732234" y="2113997"/>
              <a:ext cx="135449" cy="1444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pic>
          <p:nvPicPr>
            <p:cNvPr id="162"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8139298" y="1952534"/>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2" descr="c:\users\junjun\appdata\roaming\360se6\USERDA~1\Temp\U_3446~1.JPG"/>
            <p:cNvPicPr>
              <a:picLocks noChangeAspect="1" noChangeArrowheads="1"/>
            </p:cNvPicPr>
            <p:nvPr/>
          </p:nvPicPr>
          <p:blipFill rotWithShape="1">
            <a:blip r:embed="rId5" cstate="screen">
              <a:extLst>
                <a:ext uri="{BEBA8EAE-BF5A-486C-A8C5-ECC9F3942E4B}">
                  <a14:imgProps xmlns:a14="http://schemas.microsoft.com/office/drawing/2010/main">
                    <a14:imgLayer r:embed="rId6">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8457071" y="2144854"/>
              <a:ext cx="312239" cy="48093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64"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8846520" y="1916353"/>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8723400" y="2743304"/>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9292340" y="2470277"/>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7952319" y="2474227"/>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97"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9334881" y="1779087"/>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98"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8519702" y="1804769"/>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199"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7752085" y="1772816"/>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7463358" y="2286721"/>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8257500" y="2553224"/>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7815302" y="2127822"/>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7556847" y="2749386"/>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8340332" y="2951626"/>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8897565" y="2348065"/>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9292340" y="2884550"/>
              <a:ext cx="186980" cy="288000"/>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c:\users\junjun\appdata\roaming\360se6\USERDA~1\Temp\U_3446~1.JPG"/>
            <p:cNvPicPr>
              <a:picLocks noChangeAspect="1" noChangeArrowheads="1"/>
            </p:cNvPicPr>
            <p:nvPr/>
          </p:nvPicPr>
          <p:blipFill rotWithShape="1">
            <a:blip r:embed="rId3" cstate="screen">
              <a:extLst>
                <a:ext uri="{BEBA8EAE-BF5A-486C-A8C5-ECC9F3942E4B}">
                  <a14:imgProps xmlns:a14="http://schemas.microsoft.com/office/drawing/2010/main">
                    <a14:imgLayer r:embed="rId4">
                      <a14:imgEffect>
                        <a14:backgroundRemoval t="0" b="96682" l="0" r="100000"/>
                      </a14:imgEffect>
                    </a14:imgLayer>
                  </a14:imgProps>
                </a:ext>
                <a:ext uri="{28A0092B-C50C-407E-A947-70E740481C1C}">
                  <a14:useLocalDpi xmlns:a14="http://schemas.microsoft.com/office/drawing/2010/main"/>
                </a:ext>
              </a:extLst>
            </a:blip>
            <a:srcRect/>
            <a:stretch/>
          </p:blipFill>
          <p:spPr bwMode="auto">
            <a:xfrm>
              <a:off x="9672792" y="2144853"/>
              <a:ext cx="186980" cy="288000"/>
            </a:xfrm>
            <a:prstGeom prst="rect">
              <a:avLst/>
            </a:prstGeom>
            <a:noFill/>
            <a:extLst>
              <a:ext uri="{909E8E84-426E-40DD-AFC4-6F175D3DCCD1}">
                <a14:hiddenFill xmlns:a14="http://schemas.microsoft.com/office/drawing/2010/main">
                  <a:solidFill>
                    <a:srgbClr val="FFFFFF"/>
                  </a:solidFill>
                </a14:hiddenFill>
              </a:ext>
            </a:extLst>
          </p:spPr>
        </p:pic>
        <p:cxnSp>
          <p:nvCxnSpPr>
            <p:cNvPr id="208" name="直接连接符 271"/>
            <p:cNvCxnSpPr>
              <a:cxnSpLocks noChangeShapeType="1"/>
              <a:stCxn id="198" idx="1"/>
            </p:cNvCxnSpPr>
            <p:nvPr/>
          </p:nvCxnSpPr>
          <p:spPr bwMode="auto">
            <a:xfrm flipH="1" flipV="1">
              <a:off x="7932034" y="1879023"/>
              <a:ext cx="587667" cy="6974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09" name="直接连接符 271"/>
            <p:cNvCxnSpPr>
              <a:cxnSpLocks noChangeShapeType="1"/>
              <a:stCxn id="162" idx="1"/>
            </p:cNvCxnSpPr>
            <p:nvPr/>
          </p:nvCxnSpPr>
          <p:spPr bwMode="auto">
            <a:xfrm flipH="1" flipV="1">
              <a:off x="7937458" y="1890876"/>
              <a:ext cx="201840" cy="20565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0" name="直接连接符 271"/>
            <p:cNvCxnSpPr>
              <a:cxnSpLocks noChangeShapeType="1"/>
              <a:stCxn id="207" idx="1"/>
            </p:cNvCxnSpPr>
            <p:nvPr/>
          </p:nvCxnSpPr>
          <p:spPr bwMode="auto">
            <a:xfrm flipH="1" flipV="1">
              <a:off x="8998814" y="2025891"/>
              <a:ext cx="673978" cy="2629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1" name="直接连接符 271"/>
            <p:cNvCxnSpPr>
              <a:cxnSpLocks noChangeShapeType="1"/>
              <a:stCxn id="198" idx="1"/>
            </p:cNvCxnSpPr>
            <p:nvPr/>
          </p:nvCxnSpPr>
          <p:spPr bwMode="auto">
            <a:xfrm flipH="1">
              <a:off x="8295366" y="1948770"/>
              <a:ext cx="224336" cy="1533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2" name="直接连接符 271"/>
            <p:cNvCxnSpPr>
              <a:cxnSpLocks noChangeShapeType="1"/>
              <a:stCxn id="197" idx="1"/>
            </p:cNvCxnSpPr>
            <p:nvPr/>
          </p:nvCxnSpPr>
          <p:spPr bwMode="auto">
            <a:xfrm flipH="1">
              <a:off x="8991056" y="1923088"/>
              <a:ext cx="343826" cy="12233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3" name="直接连接符 271"/>
            <p:cNvCxnSpPr>
              <a:cxnSpLocks noChangeShapeType="1"/>
              <a:stCxn id="202" idx="0"/>
            </p:cNvCxnSpPr>
            <p:nvPr/>
          </p:nvCxnSpPr>
          <p:spPr bwMode="auto">
            <a:xfrm flipH="1" flipV="1">
              <a:off x="7863854" y="2039716"/>
              <a:ext cx="44938" cy="8810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4" name="直接连接符 271"/>
            <p:cNvCxnSpPr>
              <a:cxnSpLocks noChangeShapeType="1"/>
              <a:stCxn id="202" idx="1"/>
            </p:cNvCxnSpPr>
            <p:nvPr/>
          </p:nvCxnSpPr>
          <p:spPr bwMode="auto">
            <a:xfrm flipH="1">
              <a:off x="7639609" y="2271822"/>
              <a:ext cx="175693" cy="1544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5" name="直接连接符 271"/>
            <p:cNvCxnSpPr>
              <a:cxnSpLocks noChangeShapeType="1"/>
              <a:stCxn id="165" idx="1"/>
              <a:endCxn id="201" idx="3"/>
            </p:cNvCxnSpPr>
            <p:nvPr/>
          </p:nvCxnSpPr>
          <p:spPr bwMode="auto">
            <a:xfrm flipH="1" flipV="1">
              <a:off x="8444480" y="2697224"/>
              <a:ext cx="278920" cy="19008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6" name="直接连接符 271"/>
            <p:cNvCxnSpPr>
              <a:cxnSpLocks noChangeShapeType="1"/>
              <a:stCxn id="166" idx="0"/>
              <a:endCxn id="207" idx="1"/>
            </p:cNvCxnSpPr>
            <p:nvPr/>
          </p:nvCxnSpPr>
          <p:spPr bwMode="auto">
            <a:xfrm flipV="1">
              <a:off x="9385831" y="2288853"/>
              <a:ext cx="286961" cy="18142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7" name="直接连接符 271"/>
            <p:cNvCxnSpPr>
              <a:cxnSpLocks noChangeShapeType="1"/>
              <a:stCxn id="162" idx="1"/>
              <a:endCxn id="202" idx="3"/>
            </p:cNvCxnSpPr>
            <p:nvPr/>
          </p:nvCxnSpPr>
          <p:spPr bwMode="auto">
            <a:xfrm flipH="1">
              <a:off x="8002281" y="2096534"/>
              <a:ext cx="137017" cy="175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8" name="直接连接符 271"/>
            <p:cNvCxnSpPr>
              <a:cxnSpLocks noChangeShapeType="1"/>
            </p:cNvCxnSpPr>
            <p:nvPr/>
          </p:nvCxnSpPr>
          <p:spPr bwMode="auto">
            <a:xfrm flipH="1">
              <a:off x="8519896" y="3048553"/>
              <a:ext cx="780966" cy="558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19" name="直接连接符 271"/>
            <p:cNvCxnSpPr>
              <a:cxnSpLocks noChangeShapeType="1"/>
              <a:stCxn id="167" idx="1"/>
            </p:cNvCxnSpPr>
            <p:nvPr/>
          </p:nvCxnSpPr>
          <p:spPr bwMode="auto">
            <a:xfrm flipH="1">
              <a:off x="7642126" y="2618227"/>
              <a:ext cx="310192" cy="15799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20" name="直接连接符 271"/>
            <p:cNvCxnSpPr>
              <a:cxnSpLocks noChangeShapeType="1"/>
              <a:endCxn id="200" idx="3"/>
            </p:cNvCxnSpPr>
            <p:nvPr/>
          </p:nvCxnSpPr>
          <p:spPr bwMode="auto">
            <a:xfrm flipH="1" flipV="1">
              <a:off x="7650337" y="2430722"/>
              <a:ext cx="301982" cy="1876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21" name="直接连接符 271"/>
            <p:cNvCxnSpPr>
              <a:cxnSpLocks noChangeShapeType="1"/>
              <a:stCxn id="203" idx="0"/>
              <a:endCxn id="200" idx="2"/>
            </p:cNvCxnSpPr>
            <p:nvPr/>
          </p:nvCxnSpPr>
          <p:spPr bwMode="auto">
            <a:xfrm flipH="1" flipV="1">
              <a:off x="7556848" y="2574722"/>
              <a:ext cx="93489" cy="17466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cxnSp>
          <p:nvCxnSpPr>
            <p:cNvPr id="222" name="直接连接符 271"/>
            <p:cNvCxnSpPr>
              <a:cxnSpLocks noChangeShapeType="1"/>
              <a:stCxn id="165" idx="1"/>
            </p:cNvCxnSpPr>
            <p:nvPr/>
          </p:nvCxnSpPr>
          <p:spPr bwMode="auto">
            <a:xfrm flipH="1">
              <a:off x="8511373" y="2887305"/>
              <a:ext cx="212027" cy="2083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cxnSp>
      </p:grpSp>
      <p:grpSp>
        <p:nvGrpSpPr>
          <p:cNvPr id="254" name="组合 2"/>
          <p:cNvGrpSpPr>
            <a:grpSpLocks/>
          </p:cNvGrpSpPr>
          <p:nvPr/>
        </p:nvGrpSpPr>
        <p:grpSpPr bwMode="auto">
          <a:xfrm>
            <a:off x="4200805" y="1457587"/>
            <a:ext cx="1542606" cy="1372115"/>
            <a:chOff x="6041165" y="2187028"/>
            <a:chExt cx="1971367" cy="2619544"/>
          </a:xfrm>
        </p:grpSpPr>
        <p:sp>
          <p:nvSpPr>
            <p:cNvPr id="256" name="AutoShape 9"/>
            <p:cNvSpPr>
              <a:spLocks noChangeArrowheads="1"/>
            </p:cNvSpPr>
            <p:nvPr/>
          </p:nvSpPr>
          <p:spPr bwMode="auto">
            <a:xfrm rot="7738150">
              <a:off x="6097522" y="2898349"/>
              <a:ext cx="1589087" cy="170180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57" name="AutoShape 10"/>
            <p:cNvSpPr>
              <a:spLocks noChangeArrowheads="1"/>
            </p:cNvSpPr>
            <p:nvPr/>
          </p:nvSpPr>
          <p:spPr bwMode="auto">
            <a:xfrm rot="14337468">
              <a:off x="6121982" y="2129876"/>
              <a:ext cx="1589086" cy="170339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mtClean="0">
                <a:solidFill>
                  <a:srgbClr val="FFFFFF"/>
                </a:solidFill>
                <a:latin typeface="微软雅黑" panose="020B0503020204020204" pitchFamily="34" charset="-122"/>
                <a:ea typeface="微软雅黑" panose="020B0503020204020204" pitchFamily="34" charset="-122"/>
              </a:endParaRPr>
            </a:p>
          </p:txBody>
        </p:sp>
        <p:sp>
          <p:nvSpPr>
            <p:cNvPr id="242" name="AutoShape 10"/>
            <p:cNvSpPr>
              <a:spLocks noChangeArrowheads="1"/>
            </p:cNvSpPr>
            <p:nvPr/>
          </p:nvSpPr>
          <p:spPr bwMode="auto">
            <a:xfrm>
              <a:off x="6948821" y="2261872"/>
              <a:ext cx="1063711" cy="25447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8597" y="10926"/>
                  </a:moveTo>
                  <a:cubicBezTo>
                    <a:pt x="18598" y="10884"/>
                    <a:pt x="18599" y="10842"/>
                    <a:pt x="18599" y="10800"/>
                  </a:cubicBezTo>
                  <a:cubicBezTo>
                    <a:pt x="18599" y="6497"/>
                    <a:pt x="15115" y="3008"/>
                    <a:pt x="10813" y="3001"/>
                  </a:cubicBezTo>
                  <a:lnTo>
                    <a:pt x="10818" y="0"/>
                  </a:lnTo>
                  <a:cubicBezTo>
                    <a:pt x="16775" y="10"/>
                    <a:pt x="21600" y="4842"/>
                    <a:pt x="21600" y="10800"/>
                  </a:cubicBezTo>
                  <a:cubicBezTo>
                    <a:pt x="21600" y="10858"/>
                    <a:pt x="21599" y="10917"/>
                    <a:pt x="21598" y="10975"/>
                  </a:cubicBezTo>
                  <a:lnTo>
                    <a:pt x="24298" y="11019"/>
                  </a:lnTo>
                  <a:lnTo>
                    <a:pt x="20030" y="15151"/>
                  </a:lnTo>
                  <a:lnTo>
                    <a:pt x="15898" y="10883"/>
                  </a:lnTo>
                  <a:lnTo>
                    <a:pt x="18597" y="10926"/>
                  </a:lnTo>
                  <a:close/>
                </a:path>
              </a:pathLst>
            </a:custGeom>
            <a:gradFill rotWithShape="1">
              <a:gsLst>
                <a:gs pos="0">
                  <a:srgbClr val="FFFFFF">
                    <a:alpha val="0"/>
                  </a:srgbClr>
                </a:gs>
                <a:gs pos="100000">
                  <a:schemeClr val="tx1">
                    <a:alpha val="78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mtClean="0">
                <a:solidFill>
                  <a:srgbClr val="FFFFFF"/>
                </a:solidFill>
                <a:latin typeface="微软雅黑" panose="020B0503020204020204" pitchFamily="34" charset="-122"/>
                <a:ea typeface="微软雅黑" panose="020B0503020204020204" pitchFamily="34" charset="-122"/>
              </a:endParaRPr>
            </a:p>
          </p:txBody>
        </p:sp>
      </p:grpSp>
      <p:sp>
        <p:nvSpPr>
          <p:cNvPr id="258" name="TextBox 257"/>
          <p:cNvSpPr txBox="1">
            <a:spLocks noChangeArrowheads="1"/>
          </p:cNvSpPr>
          <p:nvPr/>
        </p:nvSpPr>
        <p:spPr bwMode="auto">
          <a:xfrm>
            <a:off x="4246098" y="1799605"/>
            <a:ext cx="14973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lang="zh-CN" altLang="en-US" sz="2400" b="1" dirty="0" smtClean="0">
                <a:solidFill>
                  <a:srgbClr val="FFC000"/>
                </a:solidFill>
                <a:latin typeface="微软雅黑" panose="020B0503020204020204" pitchFamily="34" charset="-122"/>
                <a:ea typeface="微软雅黑" panose="020B0503020204020204" pitchFamily="34" charset="-122"/>
                <a:sym typeface="Times New Roman" panose="02020603050405020304" pitchFamily="18" charset="0"/>
              </a:rPr>
              <a:t>融合</a:t>
            </a:r>
          </a:p>
        </p:txBody>
      </p:sp>
      <p:grpSp>
        <p:nvGrpSpPr>
          <p:cNvPr id="284" name="组合 283"/>
          <p:cNvGrpSpPr/>
          <p:nvPr/>
        </p:nvGrpSpPr>
        <p:grpSpPr>
          <a:xfrm>
            <a:off x="1682750" y="1412776"/>
            <a:ext cx="1869618" cy="1194572"/>
            <a:chOff x="2136985" y="1475013"/>
            <a:chExt cx="5769845" cy="3826195"/>
          </a:xfrm>
        </p:grpSpPr>
        <p:grpSp>
          <p:nvGrpSpPr>
            <p:cNvPr id="285" name="组合 284"/>
            <p:cNvGrpSpPr/>
            <p:nvPr/>
          </p:nvGrpSpPr>
          <p:grpSpPr>
            <a:xfrm>
              <a:off x="2136985" y="1475013"/>
              <a:ext cx="5769845" cy="3826195"/>
              <a:chOff x="2136985" y="1475013"/>
              <a:chExt cx="5769845" cy="3826195"/>
            </a:xfrm>
          </p:grpSpPr>
          <p:grpSp>
            <p:nvGrpSpPr>
              <p:cNvPr id="288" name="Group 6"/>
              <p:cNvGrpSpPr>
                <a:grpSpLocks noChangeAspect="1"/>
              </p:cNvGrpSpPr>
              <p:nvPr/>
            </p:nvGrpSpPr>
            <p:grpSpPr bwMode="auto">
              <a:xfrm>
                <a:off x="2136985" y="1475013"/>
                <a:ext cx="5765628" cy="3825875"/>
                <a:chOff x="975" y="0"/>
                <a:chExt cx="4785" cy="4233"/>
              </a:xfrm>
            </p:grpSpPr>
            <p:sp>
              <p:nvSpPr>
                <p:cNvPr id="305" name="AutoShape 5"/>
                <p:cNvSpPr>
                  <a:spLocks noChangeAspect="1" noChangeArrowheads="1" noTextEdit="1"/>
                </p:cNvSpPr>
                <p:nvPr/>
              </p:nvSpPr>
              <p:spPr bwMode="auto">
                <a:xfrm>
                  <a:off x="975" y="0"/>
                  <a:ext cx="4785" cy="4233"/>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06" name="Freeform 7"/>
                <p:cNvSpPr>
                  <a:spLocks/>
                </p:cNvSpPr>
                <p:nvPr/>
              </p:nvSpPr>
              <p:spPr bwMode="auto">
                <a:xfrm>
                  <a:off x="1009" y="34"/>
                  <a:ext cx="4714" cy="4168"/>
                </a:xfrm>
                <a:custGeom>
                  <a:avLst/>
                  <a:gdLst>
                    <a:gd name="T0" fmla="*/ 1009 w 4714"/>
                    <a:gd name="T1" fmla="*/ 4102 h 4168"/>
                    <a:gd name="T2" fmla="*/ 930 w 4714"/>
                    <a:gd name="T3" fmla="*/ 3846 h 4168"/>
                    <a:gd name="T4" fmla="*/ 612 w 4714"/>
                    <a:gd name="T5" fmla="*/ 3734 h 4168"/>
                    <a:gd name="T6" fmla="*/ 509 w 4714"/>
                    <a:gd name="T7" fmla="*/ 3572 h 4168"/>
                    <a:gd name="T8" fmla="*/ 278 w 4714"/>
                    <a:gd name="T9" fmla="*/ 3406 h 4168"/>
                    <a:gd name="T10" fmla="*/ 263 w 4714"/>
                    <a:gd name="T11" fmla="*/ 3325 h 4168"/>
                    <a:gd name="T12" fmla="*/ 269 w 4714"/>
                    <a:gd name="T13" fmla="*/ 3072 h 4168"/>
                    <a:gd name="T14" fmla="*/ 131 w 4714"/>
                    <a:gd name="T15" fmla="*/ 2916 h 4168"/>
                    <a:gd name="T16" fmla="*/ 72 w 4714"/>
                    <a:gd name="T17" fmla="*/ 2832 h 4168"/>
                    <a:gd name="T18" fmla="*/ 91 w 4714"/>
                    <a:gd name="T19" fmla="*/ 2660 h 4168"/>
                    <a:gd name="T20" fmla="*/ 306 w 4714"/>
                    <a:gd name="T21" fmla="*/ 2451 h 4168"/>
                    <a:gd name="T22" fmla="*/ 509 w 4714"/>
                    <a:gd name="T23" fmla="*/ 2435 h 4168"/>
                    <a:gd name="T24" fmla="*/ 693 w 4714"/>
                    <a:gd name="T25" fmla="*/ 2388 h 4168"/>
                    <a:gd name="T26" fmla="*/ 784 w 4714"/>
                    <a:gd name="T27" fmla="*/ 2276 h 4168"/>
                    <a:gd name="T28" fmla="*/ 1099 w 4714"/>
                    <a:gd name="T29" fmla="*/ 2176 h 4168"/>
                    <a:gd name="T30" fmla="*/ 1446 w 4714"/>
                    <a:gd name="T31" fmla="*/ 1951 h 4168"/>
                    <a:gd name="T32" fmla="*/ 1442 w 4714"/>
                    <a:gd name="T33" fmla="*/ 1808 h 4168"/>
                    <a:gd name="T34" fmla="*/ 1536 w 4714"/>
                    <a:gd name="T35" fmla="*/ 1711 h 4168"/>
                    <a:gd name="T36" fmla="*/ 1477 w 4714"/>
                    <a:gd name="T37" fmla="*/ 1265 h 4168"/>
                    <a:gd name="T38" fmla="*/ 1399 w 4714"/>
                    <a:gd name="T39" fmla="*/ 1205 h 4168"/>
                    <a:gd name="T40" fmla="*/ 1711 w 4714"/>
                    <a:gd name="T41" fmla="*/ 1105 h 4168"/>
                    <a:gd name="T42" fmla="*/ 1889 w 4714"/>
                    <a:gd name="T43" fmla="*/ 1068 h 4168"/>
                    <a:gd name="T44" fmla="*/ 2004 w 4714"/>
                    <a:gd name="T45" fmla="*/ 572 h 4168"/>
                    <a:gd name="T46" fmla="*/ 2204 w 4714"/>
                    <a:gd name="T47" fmla="*/ 640 h 4168"/>
                    <a:gd name="T48" fmla="*/ 2494 w 4714"/>
                    <a:gd name="T49" fmla="*/ 565 h 4168"/>
                    <a:gd name="T50" fmla="*/ 2647 w 4714"/>
                    <a:gd name="T51" fmla="*/ 197 h 4168"/>
                    <a:gd name="T52" fmla="*/ 2775 w 4714"/>
                    <a:gd name="T53" fmla="*/ 22 h 4168"/>
                    <a:gd name="T54" fmla="*/ 2888 w 4714"/>
                    <a:gd name="T55" fmla="*/ 44 h 4168"/>
                    <a:gd name="T56" fmla="*/ 2922 w 4714"/>
                    <a:gd name="T57" fmla="*/ 169 h 4168"/>
                    <a:gd name="T58" fmla="*/ 3334 w 4714"/>
                    <a:gd name="T59" fmla="*/ 366 h 4168"/>
                    <a:gd name="T60" fmla="*/ 3428 w 4714"/>
                    <a:gd name="T61" fmla="*/ 478 h 4168"/>
                    <a:gd name="T62" fmla="*/ 3531 w 4714"/>
                    <a:gd name="T63" fmla="*/ 765 h 4168"/>
                    <a:gd name="T64" fmla="*/ 3509 w 4714"/>
                    <a:gd name="T65" fmla="*/ 968 h 4168"/>
                    <a:gd name="T66" fmla="*/ 3652 w 4714"/>
                    <a:gd name="T67" fmla="*/ 1068 h 4168"/>
                    <a:gd name="T68" fmla="*/ 3836 w 4714"/>
                    <a:gd name="T69" fmla="*/ 1077 h 4168"/>
                    <a:gd name="T70" fmla="*/ 4024 w 4714"/>
                    <a:gd name="T71" fmla="*/ 1052 h 4168"/>
                    <a:gd name="T72" fmla="*/ 4205 w 4714"/>
                    <a:gd name="T73" fmla="*/ 1121 h 4168"/>
                    <a:gd name="T74" fmla="*/ 4458 w 4714"/>
                    <a:gd name="T75" fmla="*/ 1205 h 4168"/>
                    <a:gd name="T76" fmla="*/ 4523 w 4714"/>
                    <a:gd name="T77" fmla="*/ 1330 h 4168"/>
                    <a:gd name="T78" fmla="*/ 4651 w 4714"/>
                    <a:gd name="T79" fmla="*/ 1711 h 4168"/>
                    <a:gd name="T80" fmla="*/ 4445 w 4714"/>
                    <a:gd name="T81" fmla="*/ 2004 h 4168"/>
                    <a:gd name="T82" fmla="*/ 4089 w 4714"/>
                    <a:gd name="T83" fmla="*/ 2317 h 4168"/>
                    <a:gd name="T84" fmla="*/ 4011 w 4714"/>
                    <a:gd name="T85" fmla="*/ 2697 h 4168"/>
                    <a:gd name="T86" fmla="*/ 3833 w 4714"/>
                    <a:gd name="T87" fmla="*/ 2838 h 4168"/>
                    <a:gd name="T88" fmla="*/ 3587 w 4714"/>
                    <a:gd name="T89" fmla="*/ 2944 h 4168"/>
                    <a:gd name="T90" fmla="*/ 3652 w 4714"/>
                    <a:gd name="T91" fmla="*/ 3138 h 4168"/>
                    <a:gd name="T92" fmla="*/ 3811 w 4714"/>
                    <a:gd name="T93" fmla="*/ 3337 h 4168"/>
                    <a:gd name="T94" fmla="*/ 3787 w 4714"/>
                    <a:gd name="T95" fmla="*/ 3472 h 4168"/>
                    <a:gd name="T96" fmla="*/ 3758 w 4714"/>
                    <a:gd name="T97" fmla="*/ 3606 h 4168"/>
                    <a:gd name="T98" fmla="*/ 3593 w 4714"/>
                    <a:gd name="T99" fmla="*/ 3597 h 4168"/>
                    <a:gd name="T100" fmla="*/ 3250 w 4714"/>
                    <a:gd name="T101" fmla="*/ 3540 h 4168"/>
                    <a:gd name="T102" fmla="*/ 3022 w 4714"/>
                    <a:gd name="T103" fmla="*/ 3590 h 4168"/>
                    <a:gd name="T104" fmla="*/ 2728 w 4714"/>
                    <a:gd name="T105" fmla="*/ 3665 h 4168"/>
                    <a:gd name="T106" fmla="*/ 2485 w 4714"/>
                    <a:gd name="T107" fmla="*/ 3784 h 4168"/>
                    <a:gd name="T108" fmla="*/ 2316 w 4714"/>
                    <a:gd name="T109" fmla="*/ 3887 h 4168"/>
                    <a:gd name="T110" fmla="*/ 2064 w 4714"/>
                    <a:gd name="T111" fmla="*/ 3884 h 4168"/>
                    <a:gd name="T112" fmla="*/ 1945 w 4714"/>
                    <a:gd name="T113" fmla="*/ 3815 h 4168"/>
                    <a:gd name="T114" fmla="*/ 1811 w 4714"/>
                    <a:gd name="T115" fmla="*/ 3931 h 4168"/>
                    <a:gd name="T116" fmla="*/ 1589 w 4714"/>
                    <a:gd name="T117" fmla="*/ 3915 h 4168"/>
                    <a:gd name="T118" fmla="*/ 1458 w 4714"/>
                    <a:gd name="T119" fmla="*/ 3881 h 4168"/>
                    <a:gd name="T120" fmla="*/ 1367 w 4714"/>
                    <a:gd name="T121" fmla="*/ 3999 h 4168"/>
                    <a:gd name="T122" fmla="*/ 1174 w 4714"/>
                    <a:gd name="T123" fmla="*/ 4155 h 41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714" h="4168">
                      <a:moveTo>
                        <a:pt x="1149" y="4149"/>
                      </a:moveTo>
                      <a:lnTo>
                        <a:pt x="1149" y="4149"/>
                      </a:lnTo>
                      <a:lnTo>
                        <a:pt x="1149" y="4152"/>
                      </a:lnTo>
                      <a:lnTo>
                        <a:pt x="1149" y="4162"/>
                      </a:lnTo>
                      <a:lnTo>
                        <a:pt x="1146" y="4165"/>
                      </a:lnTo>
                      <a:lnTo>
                        <a:pt x="1140" y="4168"/>
                      </a:lnTo>
                      <a:lnTo>
                        <a:pt x="1133" y="4168"/>
                      </a:lnTo>
                      <a:lnTo>
                        <a:pt x="1121" y="4165"/>
                      </a:lnTo>
                      <a:lnTo>
                        <a:pt x="1093" y="4149"/>
                      </a:lnTo>
                      <a:lnTo>
                        <a:pt x="1062" y="4127"/>
                      </a:lnTo>
                      <a:lnTo>
                        <a:pt x="1030" y="4099"/>
                      </a:lnTo>
                      <a:lnTo>
                        <a:pt x="1024" y="4099"/>
                      </a:lnTo>
                      <a:lnTo>
                        <a:pt x="1015" y="4102"/>
                      </a:lnTo>
                      <a:lnTo>
                        <a:pt x="1009" y="4102"/>
                      </a:lnTo>
                      <a:lnTo>
                        <a:pt x="999" y="4102"/>
                      </a:lnTo>
                      <a:lnTo>
                        <a:pt x="990" y="4096"/>
                      </a:lnTo>
                      <a:lnTo>
                        <a:pt x="984" y="4087"/>
                      </a:lnTo>
                      <a:lnTo>
                        <a:pt x="962" y="4059"/>
                      </a:lnTo>
                      <a:lnTo>
                        <a:pt x="955" y="4012"/>
                      </a:lnTo>
                      <a:lnTo>
                        <a:pt x="943" y="3965"/>
                      </a:lnTo>
                      <a:lnTo>
                        <a:pt x="937" y="3940"/>
                      </a:lnTo>
                      <a:lnTo>
                        <a:pt x="927" y="3915"/>
                      </a:lnTo>
                      <a:lnTo>
                        <a:pt x="940" y="3874"/>
                      </a:lnTo>
                      <a:lnTo>
                        <a:pt x="943" y="3868"/>
                      </a:lnTo>
                      <a:lnTo>
                        <a:pt x="949" y="3859"/>
                      </a:lnTo>
                      <a:lnTo>
                        <a:pt x="946" y="3852"/>
                      </a:lnTo>
                      <a:lnTo>
                        <a:pt x="943" y="3849"/>
                      </a:lnTo>
                      <a:lnTo>
                        <a:pt x="930" y="3846"/>
                      </a:lnTo>
                      <a:lnTo>
                        <a:pt x="912" y="3846"/>
                      </a:lnTo>
                      <a:lnTo>
                        <a:pt x="868" y="3849"/>
                      </a:lnTo>
                      <a:lnTo>
                        <a:pt x="859" y="3862"/>
                      </a:lnTo>
                      <a:lnTo>
                        <a:pt x="837" y="3852"/>
                      </a:lnTo>
                      <a:lnTo>
                        <a:pt x="818" y="3846"/>
                      </a:lnTo>
                      <a:lnTo>
                        <a:pt x="793" y="3846"/>
                      </a:lnTo>
                      <a:lnTo>
                        <a:pt x="787" y="3834"/>
                      </a:lnTo>
                      <a:lnTo>
                        <a:pt x="768" y="3831"/>
                      </a:lnTo>
                      <a:lnTo>
                        <a:pt x="743" y="3831"/>
                      </a:lnTo>
                      <a:lnTo>
                        <a:pt x="731" y="3821"/>
                      </a:lnTo>
                      <a:lnTo>
                        <a:pt x="728" y="3812"/>
                      </a:lnTo>
                      <a:lnTo>
                        <a:pt x="681" y="3812"/>
                      </a:lnTo>
                      <a:lnTo>
                        <a:pt x="621" y="3756"/>
                      </a:lnTo>
                      <a:lnTo>
                        <a:pt x="612" y="3734"/>
                      </a:lnTo>
                      <a:lnTo>
                        <a:pt x="609" y="3731"/>
                      </a:lnTo>
                      <a:lnTo>
                        <a:pt x="600" y="3731"/>
                      </a:lnTo>
                      <a:lnTo>
                        <a:pt x="587" y="3734"/>
                      </a:lnTo>
                      <a:lnTo>
                        <a:pt x="581" y="3737"/>
                      </a:lnTo>
                      <a:lnTo>
                        <a:pt x="575" y="3746"/>
                      </a:lnTo>
                      <a:lnTo>
                        <a:pt x="522" y="3737"/>
                      </a:lnTo>
                      <a:lnTo>
                        <a:pt x="522" y="3693"/>
                      </a:lnTo>
                      <a:lnTo>
                        <a:pt x="494" y="3687"/>
                      </a:lnTo>
                      <a:lnTo>
                        <a:pt x="484" y="3668"/>
                      </a:lnTo>
                      <a:lnTo>
                        <a:pt x="484" y="3659"/>
                      </a:lnTo>
                      <a:lnTo>
                        <a:pt x="497" y="3650"/>
                      </a:lnTo>
                      <a:lnTo>
                        <a:pt x="490" y="3625"/>
                      </a:lnTo>
                      <a:lnTo>
                        <a:pt x="503" y="3612"/>
                      </a:lnTo>
                      <a:lnTo>
                        <a:pt x="506" y="3603"/>
                      </a:lnTo>
                      <a:lnTo>
                        <a:pt x="497" y="3593"/>
                      </a:lnTo>
                      <a:lnTo>
                        <a:pt x="509" y="3572"/>
                      </a:lnTo>
                      <a:lnTo>
                        <a:pt x="509" y="3559"/>
                      </a:lnTo>
                      <a:lnTo>
                        <a:pt x="497" y="3543"/>
                      </a:lnTo>
                      <a:lnTo>
                        <a:pt x="487" y="3540"/>
                      </a:lnTo>
                      <a:lnTo>
                        <a:pt x="494" y="3515"/>
                      </a:lnTo>
                      <a:lnTo>
                        <a:pt x="484" y="3503"/>
                      </a:lnTo>
                      <a:lnTo>
                        <a:pt x="453" y="3484"/>
                      </a:lnTo>
                      <a:lnTo>
                        <a:pt x="437" y="3465"/>
                      </a:lnTo>
                      <a:lnTo>
                        <a:pt x="422" y="3462"/>
                      </a:lnTo>
                      <a:lnTo>
                        <a:pt x="409" y="3462"/>
                      </a:lnTo>
                      <a:lnTo>
                        <a:pt x="397" y="3478"/>
                      </a:lnTo>
                      <a:lnTo>
                        <a:pt x="384" y="3481"/>
                      </a:lnTo>
                      <a:lnTo>
                        <a:pt x="375" y="3415"/>
                      </a:lnTo>
                      <a:lnTo>
                        <a:pt x="350" y="3412"/>
                      </a:lnTo>
                      <a:lnTo>
                        <a:pt x="334" y="3406"/>
                      </a:lnTo>
                      <a:lnTo>
                        <a:pt x="303" y="3387"/>
                      </a:lnTo>
                      <a:lnTo>
                        <a:pt x="278" y="3406"/>
                      </a:lnTo>
                      <a:lnTo>
                        <a:pt x="263" y="3409"/>
                      </a:lnTo>
                      <a:lnTo>
                        <a:pt x="256" y="3397"/>
                      </a:lnTo>
                      <a:lnTo>
                        <a:pt x="256" y="3381"/>
                      </a:lnTo>
                      <a:lnTo>
                        <a:pt x="238" y="3381"/>
                      </a:lnTo>
                      <a:lnTo>
                        <a:pt x="234" y="3372"/>
                      </a:lnTo>
                      <a:lnTo>
                        <a:pt x="206" y="3378"/>
                      </a:lnTo>
                      <a:lnTo>
                        <a:pt x="197" y="3375"/>
                      </a:lnTo>
                      <a:lnTo>
                        <a:pt x="188" y="3356"/>
                      </a:lnTo>
                      <a:lnTo>
                        <a:pt x="184" y="3344"/>
                      </a:lnTo>
                      <a:lnTo>
                        <a:pt x="188" y="3331"/>
                      </a:lnTo>
                      <a:lnTo>
                        <a:pt x="197" y="3325"/>
                      </a:lnTo>
                      <a:lnTo>
                        <a:pt x="206" y="3322"/>
                      </a:lnTo>
                      <a:lnTo>
                        <a:pt x="222" y="3316"/>
                      </a:lnTo>
                      <a:lnTo>
                        <a:pt x="231" y="3312"/>
                      </a:lnTo>
                      <a:lnTo>
                        <a:pt x="247" y="3322"/>
                      </a:lnTo>
                      <a:lnTo>
                        <a:pt x="263" y="3325"/>
                      </a:lnTo>
                      <a:lnTo>
                        <a:pt x="272" y="3316"/>
                      </a:lnTo>
                      <a:lnTo>
                        <a:pt x="303" y="3312"/>
                      </a:lnTo>
                      <a:lnTo>
                        <a:pt x="319" y="3284"/>
                      </a:lnTo>
                      <a:lnTo>
                        <a:pt x="328" y="3259"/>
                      </a:lnTo>
                      <a:lnTo>
                        <a:pt x="322" y="3241"/>
                      </a:lnTo>
                      <a:lnTo>
                        <a:pt x="300" y="3228"/>
                      </a:lnTo>
                      <a:lnTo>
                        <a:pt x="291" y="3209"/>
                      </a:lnTo>
                      <a:lnTo>
                        <a:pt x="291" y="3194"/>
                      </a:lnTo>
                      <a:lnTo>
                        <a:pt x="291" y="3181"/>
                      </a:lnTo>
                      <a:lnTo>
                        <a:pt x="294" y="3169"/>
                      </a:lnTo>
                      <a:lnTo>
                        <a:pt x="306" y="3153"/>
                      </a:lnTo>
                      <a:lnTo>
                        <a:pt x="297" y="3138"/>
                      </a:lnTo>
                      <a:lnTo>
                        <a:pt x="287" y="3122"/>
                      </a:lnTo>
                      <a:lnTo>
                        <a:pt x="291" y="3103"/>
                      </a:lnTo>
                      <a:lnTo>
                        <a:pt x="291" y="3091"/>
                      </a:lnTo>
                      <a:lnTo>
                        <a:pt x="269" y="3072"/>
                      </a:lnTo>
                      <a:lnTo>
                        <a:pt x="266" y="3050"/>
                      </a:lnTo>
                      <a:lnTo>
                        <a:pt x="272" y="3010"/>
                      </a:lnTo>
                      <a:lnTo>
                        <a:pt x="275" y="2994"/>
                      </a:lnTo>
                      <a:lnTo>
                        <a:pt x="278" y="2966"/>
                      </a:lnTo>
                      <a:lnTo>
                        <a:pt x="263" y="2950"/>
                      </a:lnTo>
                      <a:lnTo>
                        <a:pt x="250" y="2944"/>
                      </a:lnTo>
                      <a:lnTo>
                        <a:pt x="234" y="2935"/>
                      </a:lnTo>
                      <a:lnTo>
                        <a:pt x="213" y="2925"/>
                      </a:lnTo>
                      <a:lnTo>
                        <a:pt x="194" y="2922"/>
                      </a:lnTo>
                      <a:lnTo>
                        <a:pt x="175" y="2919"/>
                      </a:lnTo>
                      <a:lnTo>
                        <a:pt x="141" y="2916"/>
                      </a:lnTo>
                      <a:lnTo>
                        <a:pt x="131" y="2916"/>
                      </a:lnTo>
                      <a:lnTo>
                        <a:pt x="122" y="2922"/>
                      </a:lnTo>
                      <a:lnTo>
                        <a:pt x="113" y="2925"/>
                      </a:lnTo>
                      <a:lnTo>
                        <a:pt x="91" y="2941"/>
                      </a:lnTo>
                      <a:lnTo>
                        <a:pt x="69" y="2935"/>
                      </a:lnTo>
                      <a:lnTo>
                        <a:pt x="60" y="2922"/>
                      </a:lnTo>
                      <a:lnTo>
                        <a:pt x="60" y="2904"/>
                      </a:lnTo>
                      <a:lnTo>
                        <a:pt x="50" y="2894"/>
                      </a:lnTo>
                      <a:lnTo>
                        <a:pt x="28" y="2891"/>
                      </a:lnTo>
                      <a:lnTo>
                        <a:pt x="10" y="2879"/>
                      </a:lnTo>
                      <a:lnTo>
                        <a:pt x="10" y="2863"/>
                      </a:lnTo>
                      <a:lnTo>
                        <a:pt x="25" y="2860"/>
                      </a:lnTo>
                      <a:lnTo>
                        <a:pt x="38" y="2850"/>
                      </a:lnTo>
                      <a:lnTo>
                        <a:pt x="41" y="2838"/>
                      </a:lnTo>
                      <a:lnTo>
                        <a:pt x="47" y="2835"/>
                      </a:lnTo>
                      <a:lnTo>
                        <a:pt x="63" y="2832"/>
                      </a:lnTo>
                      <a:lnTo>
                        <a:pt x="72" y="2832"/>
                      </a:lnTo>
                      <a:lnTo>
                        <a:pt x="75" y="2816"/>
                      </a:lnTo>
                      <a:lnTo>
                        <a:pt x="75" y="2807"/>
                      </a:lnTo>
                      <a:lnTo>
                        <a:pt x="63" y="2800"/>
                      </a:lnTo>
                      <a:lnTo>
                        <a:pt x="53" y="2800"/>
                      </a:lnTo>
                      <a:lnTo>
                        <a:pt x="50" y="2791"/>
                      </a:lnTo>
                      <a:lnTo>
                        <a:pt x="44" y="2779"/>
                      </a:lnTo>
                      <a:lnTo>
                        <a:pt x="41" y="2763"/>
                      </a:lnTo>
                      <a:lnTo>
                        <a:pt x="0" y="2732"/>
                      </a:lnTo>
                      <a:lnTo>
                        <a:pt x="0" y="2713"/>
                      </a:lnTo>
                      <a:lnTo>
                        <a:pt x="25" y="2697"/>
                      </a:lnTo>
                      <a:lnTo>
                        <a:pt x="50" y="2697"/>
                      </a:lnTo>
                      <a:lnTo>
                        <a:pt x="60" y="2694"/>
                      </a:lnTo>
                      <a:lnTo>
                        <a:pt x="78" y="2682"/>
                      </a:lnTo>
                      <a:lnTo>
                        <a:pt x="88" y="2669"/>
                      </a:lnTo>
                      <a:lnTo>
                        <a:pt x="91" y="2660"/>
                      </a:lnTo>
                      <a:lnTo>
                        <a:pt x="94" y="2644"/>
                      </a:lnTo>
                      <a:lnTo>
                        <a:pt x="88" y="2629"/>
                      </a:lnTo>
                      <a:lnTo>
                        <a:pt x="91" y="2616"/>
                      </a:lnTo>
                      <a:lnTo>
                        <a:pt x="97" y="2594"/>
                      </a:lnTo>
                      <a:lnTo>
                        <a:pt x="103" y="2579"/>
                      </a:lnTo>
                      <a:lnTo>
                        <a:pt x="110" y="2569"/>
                      </a:lnTo>
                      <a:lnTo>
                        <a:pt x="116" y="2560"/>
                      </a:lnTo>
                      <a:lnTo>
                        <a:pt x="125" y="2557"/>
                      </a:lnTo>
                      <a:lnTo>
                        <a:pt x="131" y="2510"/>
                      </a:lnTo>
                      <a:lnTo>
                        <a:pt x="172" y="2501"/>
                      </a:lnTo>
                      <a:lnTo>
                        <a:pt x="216" y="2510"/>
                      </a:lnTo>
                      <a:lnTo>
                        <a:pt x="234" y="2498"/>
                      </a:lnTo>
                      <a:lnTo>
                        <a:pt x="287" y="2451"/>
                      </a:lnTo>
                      <a:lnTo>
                        <a:pt x="306" y="2451"/>
                      </a:lnTo>
                      <a:lnTo>
                        <a:pt x="312" y="2454"/>
                      </a:lnTo>
                      <a:lnTo>
                        <a:pt x="325" y="2454"/>
                      </a:lnTo>
                      <a:lnTo>
                        <a:pt x="331" y="2454"/>
                      </a:lnTo>
                      <a:lnTo>
                        <a:pt x="331" y="2448"/>
                      </a:lnTo>
                      <a:lnTo>
                        <a:pt x="325" y="2435"/>
                      </a:lnTo>
                      <a:lnTo>
                        <a:pt x="316" y="2417"/>
                      </a:lnTo>
                      <a:lnTo>
                        <a:pt x="350" y="2420"/>
                      </a:lnTo>
                      <a:lnTo>
                        <a:pt x="394" y="2423"/>
                      </a:lnTo>
                      <a:lnTo>
                        <a:pt x="431" y="2420"/>
                      </a:lnTo>
                      <a:lnTo>
                        <a:pt x="475" y="2376"/>
                      </a:lnTo>
                      <a:lnTo>
                        <a:pt x="494" y="2404"/>
                      </a:lnTo>
                      <a:lnTo>
                        <a:pt x="506" y="2423"/>
                      </a:lnTo>
                      <a:lnTo>
                        <a:pt x="509" y="2435"/>
                      </a:lnTo>
                      <a:lnTo>
                        <a:pt x="500" y="2463"/>
                      </a:lnTo>
                      <a:lnTo>
                        <a:pt x="550" y="2479"/>
                      </a:lnTo>
                      <a:lnTo>
                        <a:pt x="556" y="2463"/>
                      </a:lnTo>
                      <a:lnTo>
                        <a:pt x="625" y="2448"/>
                      </a:lnTo>
                      <a:lnTo>
                        <a:pt x="628" y="2451"/>
                      </a:lnTo>
                      <a:lnTo>
                        <a:pt x="637" y="2460"/>
                      </a:lnTo>
                      <a:lnTo>
                        <a:pt x="643" y="2463"/>
                      </a:lnTo>
                      <a:lnTo>
                        <a:pt x="653" y="2460"/>
                      </a:lnTo>
                      <a:lnTo>
                        <a:pt x="662" y="2457"/>
                      </a:lnTo>
                      <a:lnTo>
                        <a:pt x="671" y="2448"/>
                      </a:lnTo>
                      <a:lnTo>
                        <a:pt x="681" y="2432"/>
                      </a:lnTo>
                      <a:lnTo>
                        <a:pt x="687" y="2420"/>
                      </a:lnTo>
                      <a:lnTo>
                        <a:pt x="693" y="2404"/>
                      </a:lnTo>
                      <a:lnTo>
                        <a:pt x="693" y="2388"/>
                      </a:lnTo>
                      <a:lnTo>
                        <a:pt x="693" y="2363"/>
                      </a:lnTo>
                      <a:lnTo>
                        <a:pt x="693" y="2354"/>
                      </a:lnTo>
                      <a:lnTo>
                        <a:pt x="700" y="2354"/>
                      </a:lnTo>
                      <a:lnTo>
                        <a:pt x="703" y="2354"/>
                      </a:lnTo>
                      <a:lnTo>
                        <a:pt x="709" y="2351"/>
                      </a:lnTo>
                      <a:lnTo>
                        <a:pt x="715" y="2348"/>
                      </a:lnTo>
                      <a:lnTo>
                        <a:pt x="721" y="2338"/>
                      </a:lnTo>
                      <a:lnTo>
                        <a:pt x="721" y="2326"/>
                      </a:lnTo>
                      <a:lnTo>
                        <a:pt x="718" y="2310"/>
                      </a:lnTo>
                      <a:lnTo>
                        <a:pt x="728" y="2301"/>
                      </a:lnTo>
                      <a:lnTo>
                        <a:pt x="740" y="2292"/>
                      </a:lnTo>
                      <a:lnTo>
                        <a:pt x="753" y="2285"/>
                      </a:lnTo>
                      <a:lnTo>
                        <a:pt x="768" y="2279"/>
                      </a:lnTo>
                      <a:lnTo>
                        <a:pt x="784" y="2276"/>
                      </a:lnTo>
                      <a:lnTo>
                        <a:pt x="799" y="2279"/>
                      </a:lnTo>
                      <a:lnTo>
                        <a:pt x="806" y="2285"/>
                      </a:lnTo>
                      <a:lnTo>
                        <a:pt x="815" y="2292"/>
                      </a:lnTo>
                      <a:lnTo>
                        <a:pt x="843" y="2292"/>
                      </a:lnTo>
                      <a:lnTo>
                        <a:pt x="868" y="2270"/>
                      </a:lnTo>
                      <a:lnTo>
                        <a:pt x="884" y="2292"/>
                      </a:lnTo>
                      <a:lnTo>
                        <a:pt x="937" y="2285"/>
                      </a:lnTo>
                      <a:lnTo>
                        <a:pt x="940" y="2257"/>
                      </a:lnTo>
                      <a:lnTo>
                        <a:pt x="971" y="2239"/>
                      </a:lnTo>
                      <a:lnTo>
                        <a:pt x="1012" y="2235"/>
                      </a:lnTo>
                      <a:lnTo>
                        <a:pt x="1021" y="2223"/>
                      </a:lnTo>
                      <a:lnTo>
                        <a:pt x="1024" y="2189"/>
                      </a:lnTo>
                      <a:lnTo>
                        <a:pt x="1040" y="2189"/>
                      </a:lnTo>
                      <a:lnTo>
                        <a:pt x="1077" y="2182"/>
                      </a:lnTo>
                      <a:lnTo>
                        <a:pt x="1099" y="2176"/>
                      </a:lnTo>
                      <a:lnTo>
                        <a:pt x="1115" y="2170"/>
                      </a:lnTo>
                      <a:lnTo>
                        <a:pt x="1127" y="2157"/>
                      </a:lnTo>
                      <a:lnTo>
                        <a:pt x="1130" y="2151"/>
                      </a:lnTo>
                      <a:lnTo>
                        <a:pt x="1133" y="2145"/>
                      </a:lnTo>
                      <a:lnTo>
                        <a:pt x="1165" y="2142"/>
                      </a:lnTo>
                      <a:lnTo>
                        <a:pt x="1289" y="2058"/>
                      </a:lnTo>
                      <a:lnTo>
                        <a:pt x="1302" y="2070"/>
                      </a:lnTo>
                      <a:lnTo>
                        <a:pt x="1364" y="2033"/>
                      </a:lnTo>
                      <a:lnTo>
                        <a:pt x="1371" y="2014"/>
                      </a:lnTo>
                      <a:lnTo>
                        <a:pt x="1386" y="2014"/>
                      </a:lnTo>
                      <a:lnTo>
                        <a:pt x="1389" y="1989"/>
                      </a:lnTo>
                      <a:lnTo>
                        <a:pt x="1424" y="2011"/>
                      </a:lnTo>
                      <a:lnTo>
                        <a:pt x="1433" y="1973"/>
                      </a:lnTo>
                      <a:lnTo>
                        <a:pt x="1442" y="1958"/>
                      </a:lnTo>
                      <a:lnTo>
                        <a:pt x="1446" y="1951"/>
                      </a:lnTo>
                      <a:lnTo>
                        <a:pt x="1446" y="1939"/>
                      </a:lnTo>
                      <a:lnTo>
                        <a:pt x="1442" y="1920"/>
                      </a:lnTo>
                      <a:lnTo>
                        <a:pt x="1436" y="1908"/>
                      </a:lnTo>
                      <a:lnTo>
                        <a:pt x="1430" y="1895"/>
                      </a:lnTo>
                      <a:lnTo>
                        <a:pt x="1433" y="1892"/>
                      </a:lnTo>
                      <a:lnTo>
                        <a:pt x="1442" y="1886"/>
                      </a:lnTo>
                      <a:lnTo>
                        <a:pt x="1446" y="1880"/>
                      </a:lnTo>
                      <a:lnTo>
                        <a:pt x="1446" y="1873"/>
                      </a:lnTo>
                      <a:lnTo>
                        <a:pt x="1442" y="1867"/>
                      </a:lnTo>
                      <a:lnTo>
                        <a:pt x="1436" y="1861"/>
                      </a:lnTo>
                      <a:lnTo>
                        <a:pt x="1433" y="1848"/>
                      </a:lnTo>
                      <a:lnTo>
                        <a:pt x="1433" y="1836"/>
                      </a:lnTo>
                      <a:lnTo>
                        <a:pt x="1436" y="1823"/>
                      </a:lnTo>
                      <a:lnTo>
                        <a:pt x="1442" y="1808"/>
                      </a:lnTo>
                      <a:lnTo>
                        <a:pt x="1452" y="1795"/>
                      </a:lnTo>
                      <a:lnTo>
                        <a:pt x="1467" y="1789"/>
                      </a:lnTo>
                      <a:lnTo>
                        <a:pt x="1480" y="1786"/>
                      </a:lnTo>
                      <a:lnTo>
                        <a:pt x="1492" y="1786"/>
                      </a:lnTo>
                      <a:lnTo>
                        <a:pt x="1495" y="1783"/>
                      </a:lnTo>
                      <a:lnTo>
                        <a:pt x="1499" y="1773"/>
                      </a:lnTo>
                      <a:lnTo>
                        <a:pt x="1499" y="1767"/>
                      </a:lnTo>
                      <a:lnTo>
                        <a:pt x="1495" y="1761"/>
                      </a:lnTo>
                      <a:lnTo>
                        <a:pt x="1489" y="1755"/>
                      </a:lnTo>
                      <a:lnTo>
                        <a:pt x="1480" y="1748"/>
                      </a:lnTo>
                      <a:lnTo>
                        <a:pt x="1486" y="1742"/>
                      </a:lnTo>
                      <a:lnTo>
                        <a:pt x="1502" y="1730"/>
                      </a:lnTo>
                      <a:lnTo>
                        <a:pt x="1524" y="1714"/>
                      </a:lnTo>
                      <a:lnTo>
                        <a:pt x="1536" y="1711"/>
                      </a:lnTo>
                      <a:lnTo>
                        <a:pt x="1545" y="1708"/>
                      </a:lnTo>
                      <a:lnTo>
                        <a:pt x="1555" y="1708"/>
                      </a:lnTo>
                      <a:lnTo>
                        <a:pt x="1558" y="1708"/>
                      </a:lnTo>
                      <a:lnTo>
                        <a:pt x="1564" y="1705"/>
                      </a:lnTo>
                      <a:lnTo>
                        <a:pt x="1567" y="1699"/>
                      </a:lnTo>
                      <a:lnTo>
                        <a:pt x="1567" y="1689"/>
                      </a:lnTo>
                      <a:lnTo>
                        <a:pt x="1561" y="1680"/>
                      </a:lnTo>
                      <a:lnTo>
                        <a:pt x="1545" y="1664"/>
                      </a:lnTo>
                      <a:lnTo>
                        <a:pt x="1549" y="1599"/>
                      </a:lnTo>
                      <a:lnTo>
                        <a:pt x="1514" y="1549"/>
                      </a:lnTo>
                      <a:lnTo>
                        <a:pt x="1508" y="1483"/>
                      </a:lnTo>
                      <a:lnTo>
                        <a:pt x="1483" y="1446"/>
                      </a:lnTo>
                      <a:lnTo>
                        <a:pt x="1486" y="1361"/>
                      </a:lnTo>
                      <a:lnTo>
                        <a:pt x="1477" y="1349"/>
                      </a:lnTo>
                      <a:lnTo>
                        <a:pt x="1477" y="1265"/>
                      </a:lnTo>
                      <a:lnTo>
                        <a:pt x="1461" y="1261"/>
                      </a:lnTo>
                      <a:lnTo>
                        <a:pt x="1452" y="1255"/>
                      </a:lnTo>
                      <a:lnTo>
                        <a:pt x="1442" y="1237"/>
                      </a:lnTo>
                      <a:lnTo>
                        <a:pt x="1433" y="1230"/>
                      </a:lnTo>
                      <a:lnTo>
                        <a:pt x="1430" y="1227"/>
                      </a:lnTo>
                      <a:lnTo>
                        <a:pt x="1424" y="1230"/>
                      </a:lnTo>
                      <a:lnTo>
                        <a:pt x="1417" y="1237"/>
                      </a:lnTo>
                      <a:lnTo>
                        <a:pt x="1414" y="1243"/>
                      </a:lnTo>
                      <a:lnTo>
                        <a:pt x="1402" y="1240"/>
                      </a:lnTo>
                      <a:lnTo>
                        <a:pt x="1399" y="1237"/>
                      </a:lnTo>
                      <a:lnTo>
                        <a:pt x="1399" y="1227"/>
                      </a:lnTo>
                      <a:lnTo>
                        <a:pt x="1399" y="1205"/>
                      </a:lnTo>
                      <a:lnTo>
                        <a:pt x="1417" y="1177"/>
                      </a:lnTo>
                      <a:lnTo>
                        <a:pt x="1430" y="1174"/>
                      </a:lnTo>
                      <a:lnTo>
                        <a:pt x="1452" y="1174"/>
                      </a:lnTo>
                      <a:lnTo>
                        <a:pt x="1464" y="1177"/>
                      </a:lnTo>
                      <a:lnTo>
                        <a:pt x="1477" y="1171"/>
                      </a:lnTo>
                      <a:lnTo>
                        <a:pt x="1489" y="1174"/>
                      </a:lnTo>
                      <a:lnTo>
                        <a:pt x="1495" y="1168"/>
                      </a:lnTo>
                      <a:lnTo>
                        <a:pt x="1508" y="1155"/>
                      </a:lnTo>
                      <a:lnTo>
                        <a:pt x="1549" y="1155"/>
                      </a:lnTo>
                      <a:lnTo>
                        <a:pt x="1564" y="1146"/>
                      </a:lnTo>
                      <a:lnTo>
                        <a:pt x="1602" y="1149"/>
                      </a:lnTo>
                      <a:lnTo>
                        <a:pt x="1658" y="1124"/>
                      </a:lnTo>
                      <a:lnTo>
                        <a:pt x="1692" y="1124"/>
                      </a:lnTo>
                      <a:lnTo>
                        <a:pt x="1701" y="1115"/>
                      </a:lnTo>
                      <a:lnTo>
                        <a:pt x="1711" y="1105"/>
                      </a:lnTo>
                      <a:lnTo>
                        <a:pt x="1726" y="1099"/>
                      </a:lnTo>
                      <a:lnTo>
                        <a:pt x="1742" y="1093"/>
                      </a:lnTo>
                      <a:lnTo>
                        <a:pt x="1764" y="1096"/>
                      </a:lnTo>
                      <a:lnTo>
                        <a:pt x="1773" y="1099"/>
                      </a:lnTo>
                      <a:lnTo>
                        <a:pt x="1786" y="1105"/>
                      </a:lnTo>
                      <a:lnTo>
                        <a:pt x="1798" y="1112"/>
                      </a:lnTo>
                      <a:lnTo>
                        <a:pt x="1811" y="1124"/>
                      </a:lnTo>
                      <a:lnTo>
                        <a:pt x="1820" y="1130"/>
                      </a:lnTo>
                      <a:lnTo>
                        <a:pt x="1895" y="1127"/>
                      </a:lnTo>
                      <a:lnTo>
                        <a:pt x="1901" y="1127"/>
                      </a:lnTo>
                      <a:lnTo>
                        <a:pt x="1907" y="1121"/>
                      </a:lnTo>
                      <a:lnTo>
                        <a:pt x="1914" y="1115"/>
                      </a:lnTo>
                      <a:lnTo>
                        <a:pt x="1914" y="1105"/>
                      </a:lnTo>
                      <a:lnTo>
                        <a:pt x="1907" y="1090"/>
                      </a:lnTo>
                      <a:lnTo>
                        <a:pt x="1889" y="1068"/>
                      </a:lnTo>
                      <a:lnTo>
                        <a:pt x="1861" y="1040"/>
                      </a:lnTo>
                      <a:lnTo>
                        <a:pt x="1861" y="1021"/>
                      </a:lnTo>
                      <a:lnTo>
                        <a:pt x="1864" y="984"/>
                      </a:lnTo>
                      <a:lnTo>
                        <a:pt x="1864" y="937"/>
                      </a:lnTo>
                      <a:lnTo>
                        <a:pt x="1886" y="921"/>
                      </a:lnTo>
                      <a:lnTo>
                        <a:pt x="1886" y="890"/>
                      </a:lnTo>
                      <a:lnTo>
                        <a:pt x="1923" y="803"/>
                      </a:lnTo>
                      <a:lnTo>
                        <a:pt x="1942" y="712"/>
                      </a:lnTo>
                      <a:lnTo>
                        <a:pt x="1961" y="681"/>
                      </a:lnTo>
                      <a:lnTo>
                        <a:pt x="1979" y="647"/>
                      </a:lnTo>
                      <a:lnTo>
                        <a:pt x="1992" y="587"/>
                      </a:lnTo>
                      <a:lnTo>
                        <a:pt x="1995" y="581"/>
                      </a:lnTo>
                      <a:lnTo>
                        <a:pt x="2001" y="572"/>
                      </a:lnTo>
                      <a:lnTo>
                        <a:pt x="2004" y="572"/>
                      </a:lnTo>
                      <a:lnTo>
                        <a:pt x="2010" y="572"/>
                      </a:lnTo>
                      <a:lnTo>
                        <a:pt x="2017" y="578"/>
                      </a:lnTo>
                      <a:lnTo>
                        <a:pt x="2026" y="590"/>
                      </a:lnTo>
                      <a:lnTo>
                        <a:pt x="2035" y="597"/>
                      </a:lnTo>
                      <a:lnTo>
                        <a:pt x="2039" y="593"/>
                      </a:lnTo>
                      <a:lnTo>
                        <a:pt x="2045" y="593"/>
                      </a:lnTo>
                      <a:lnTo>
                        <a:pt x="2051" y="593"/>
                      </a:lnTo>
                      <a:lnTo>
                        <a:pt x="2060" y="593"/>
                      </a:lnTo>
                      <a:lnTo>
                        <a:pt x="2073" y="603"/>
                      </a:lnTo>
                      <a:lnTo>
                        <a:pt x="2085" y="615"/>
                      </a:lnTo>
                      <a:lnTo>
                        <a:pt x="2101" y="634"/>
                      </a:lnTo>
                      <a:lnTo>
                        <a:pt x="2148" y="634"/>
                      </a:lnTo>
                      <a:lnTo>
                        <a:pt x="2163" y="650"/>
                      </a:lnTo>
                      <a:lnTo>
                        <a:pt x="2182" y="640"/>
                      </a:lnTo>
                      <a:lnTo>
                        <a:pt x="2204" y="640"/>
                      </a:lnTo>
                      <a:lnTo>
                        <a:pt x="2238" y="631"/>
                      </a:lnTo>
                      <a:lnTo>
                        <a:pt x="2313" y="634"/>
                      </a:lnTo>
                      <a:lnTo>
                        <a:pt x="2344" y="662"/>
                      </a:lnTo>
                      <a:lnTo>
                        <a:pt x="2351" y="656"/>
                      </a:lnTo>
                      <a:lnTo>
                        <a:pt x="2369" y="637"/>
                      </a:lnTo>
                      <a:lnTo>
                        <a:pt x="2385" y="628"/>
                      </a:lnTo>
                      <a:lnTo>
                        <a:pt x="2404" y="618"/>
                      </a:lnTo>
                      <a:lnTo>
                        <a:pt x="2422" y="612"/>
                      </a:lnTo>
                      <a:lnTo>
                        <a:pt x="2447" y="609"/>
                      </a:lnTo>
                      <a:lnTo>
                        <a:pt x="2463" y="606"/>
                      </a:lnTo>
                      <a:lnTo>
                        <a:pt x="2469" y="600"/>
                      </a:lnTo>
                      <a:lnTo>
                        <a:pt x="2479" y="593"/>
                      </a:lnTo>
                      <a:lnTo>
                        <a:pt x="2488" y="584"/>
                      </a:lnTo>
                      <a:lnTo>
                        <a:pt x="2494" y="565"/>
                      </a:lnTo>
                      <a:lnTo>
                        <a:pt x="2497" y="540"/>
                      </a:lnTo>
                      <a:lnTo>
                        <a:pt x="2497" y="509"/>
                      </a:lnTo>
                      <a:lnTo>
                        <a:pt x="2488" y="469"/>
                      </a:lnTo>
                      <a:lnTo>
                        <a:pt x="2479" y="434"/>
                      </a:lnTo>
                      <a:lnTo>
                        <a:pt x="2476" y="400"/>
                      </a:lnTo>
                      <a:lnTo>
                        <a:pt x="2469" y="356"/>
                      </a:lnTo>
                      <a:lnTo>
                        <a:pt x="2469" y="316"/>
                      </a:lnTo>
                      <a:lnTo>
                        <a:pt x="2472" y="294"/>
                      </a:lnTo>
                      <a:lnTo>
                        <a:pt x="2479" y="275"/>
                      </a:lnTo>
                      <a:lnTo>
                        <a:pt x="2485" y="259"/>
                      </a:lnTo>
                      <a:lnTo>
                        <a:pt x="2497" y="244"/>
                      </a:lnTo>
                      <a:lnTo>
                        <a:pt x="2510" y="231"/>
                      </a:lnTo>
                      <a:lnTo>
                        <a:pt x="2525" y="225"/>
                      </a:lnTo>
                      <a:lnTo>
                        <a:pt x="2582" y="225"/>
                      </a:lnTo>
                      <a:lnTo>
                        <a:pt x="2647" y="197"/>
                      </a:lnTo>
                      <a:lnTo>
                        <a:pt x="2657" y="191"/>
                      </a:lnTo>
                      <a:lnTo>
                        <a:pt x="2657" y="166"/>
                      </a:lnTo>
                      <a:lnTo>
                        <a:pt x="2675" y="150"/>
                      </a:lnTo>
                      <a:lnTo>
                        <a:pt x="2678" y="125"/>
                      </a:lnTo>
                      <a:lnTo>
                        <a:pt x="2691" y="103"/>
                      </a:lnTo>
                      <a:lnTo>
                        <a:pt x="2678" y="85"/>
                      </a:lnTo>
                      <a:lnTo>
                        <a:pt x="2669" y="75"/>
                      </a:lnTo>
                      <a:lnTo>
                        <a:pt x="2675" y="53"/>
                      </a:lnTo>
                      <a:lnTo>
                        <a:pt x="2682" y="44"/>
                      </a:lnTo>
                      <a:lnTo>
                        <a:pt x="2688" y="38"/>
                      </a:lnTo>
                      <a:lnTo>
                        <a:pt x="2697" y="28"/>
                      </a:lnTo>
                      <a:lnTo>
                        <a:pt x="2713" y="19"/>
                      </a:lnTo>
                      <a:lnTo>
                        <a:pt x="2728" y="16"/>
                      </a:lnTo>
                      <a:lnTo>
                        <a:pt x="2750" y="16"/>
                      </a:lnTo>
                      <a:lnTo>
                        <a:pt x="2775" y="22"/>
                      </a:lnTo>
                      <a:lnTo>
                        <a:pt x="2781" y="25"/>
                      </a:lnTo>
                      <a:lnTo>
                        <a:pt x="2794" y="28"/>
                      </a:lnTo>
                      <a:lnTo>
                        <a:pt x="2803" y="28"/>
                      </a:lnTo>
                      <a:lnTo>
                        <a:pt x="2813" y="28"/>
                      </a:lnTo>
                      <a:lnTo>
                        <a:pt x="2822" y="22"/>
                      </a:lnTo>
                      <a:lnTo>
                        <a:pt x="2828" y="13"/>
                      </a:lnTo>
                      <a:lnTo>
                        <a:pt x="2838" y="3"/>
                      </a:lnTo>
                      <a:lnTo>
                        <a:pt x="2850" y="0"/>
                      </a:lnTo>
                      <a:lnTo>
                        <a:pt x="2859" y="0"/>
                      </a:lnTo>
                      <a:lnTo>
                        <a:pt x="2869" y="0"/>
                      </a:lnTo>
                      <a:lnTo>
                        <a:pt x="2875" y="7"/>
                      </a:lnTo>
                      <a:lnTo>
                        <a:pt x="2884" y="16"/>
                      </a:lnTo>
                      <a:lnTo>
                        <a:pt x="2888" y="28"/>
                      </a:lnTo>
                      <a:lnTo>
                        <a:pt x="2888" y="44"/>
                      </a:lnTo>
                      <a:lnTo>
                        <a:pt x="2881" y="50"/>
                      </a:lnTo>
                      <a:lnTo>
                        <a:pt x="2869" y="69"/>
                      </a:lnTo>
                      <a:lnTo>
                        <a:pt x="2866" y="78"/>
                      </a:lnTo>
                      <a:lnTo>
                        <a:pt x="2866" y="88"/>
                      </a:lnTo>
                      <a:lnTo>
                        <a:pt x="2872" y="94"/>
                      </a:lnTo>
                      <a:lnTo>
                        <a:pt x="2884" y="100"/>
                      </a:lnTo>
                      <a:lnTo>
                        <a:pt x="2900" y="103"/>
                      </a:lnTo>
                      <a:lnTo>
                        <a:pt x="2909" y="110"/>
                      </a:lnTo>
                      <a:lnTo>
                        <a:pt x="2919" y="119"/>
                      </a:lnTo>
                      <a:lnTo>
                        <a:pt x="2922" y="125"/>
                      </a:lnTo>
                      <a:lnTo>
                        <a:pt x="2922" y="135"/>
                      </a:lnTo>
                      <a:lnTo>
                        <a:pt x="2922" y="144"/>
                      </a:lnTo>
                      <a:lnTo>
                        <a:pt x="2919" y="160"/>
                      </a:lnTo>
                      <a:lnTo>
                        <a:pt x="2922" y="169"/>
                      </a:lnTo>
                      <a:lnTo>
                        <a:pt x="2956" y="175"/>
                      </a:lnTo>
                      <a:lnTo>
                        <a:pt x="3003" y="203"/>
                      </a:lnTo>
                      <a:lnTo>
                        <a:pt x="3028" y="203"/>
                      </a:lnTo>
                      <a:lnTo>
                        <a:pt x="3037" y="250"/>
                      </a:lnTo>
                      <a:lnTo>
                        <a:pt x="3153" y="306"/>
                      </a:lnTo>
                      <a:lnTo>
                        <a:pt x="3228" y="294"/>
                      </a:lnTo>
                      <a:lnTo>
                        <a:pt x="3278" y="347"/>
                      </a:lnTo>
                      <a:lnTo>
                        <a:pt x="3290" y="347"/>
                      </a:lnTo>
                      <a:lnTo>
                        <a:pt x="3296" y="341"/>
                      </a:lnTo>
                      <a:lnTo>
                        <a:pt x="3303" y="334"/>
                      </a:lnTo>
                      <a:lnTo>
                        <a:pt x="3309" y="331"/>
                      </a:lnTo>
                      <a:lnTo>
                        <a:pt x="3315" y="328"/>
                      </a:lnTo>
                      <a:lnTo>
                        <a:pt x="3325" y="334"/>
                      </a:lnTo>
                      <a:lnTo>
                        <a:pt x="3331" y="344"/>
                      </a:lnTo>
                      <a:lnTo>
                        <a:pt x="3334" y="366"/>
                      </a:lnTo>
                      <a:lnTo>
                        <a:pt x="3337" y="369"/>
                      </a:lnTo>
                      <a:lnTo>
                        <a:pt x="3353" y="372"/>
                      </a:lnTo>
                      <a:lnTo>
                        <a:pt x="3381" y="375"/>
                      </a:lnTo>
                      <a:lnTo>
                        <a:pt x="3387" y="378"/>
                      </a:lnTo>
                      <a:lnTo>
                        <a:pt x="3393" y="387"/>
                      </a:lnTo>
                      <a:lnTo>
                        <a:pt x="3393" y="403"/>
                      </a:lnTo>
                      <a:lnTo>
                        <a:pt x="3399" y="406"/>
                      </a:lnTo>
                      <a:lnTo>
                        <a:pt x="3412" y="422"/>
                      </a:lnTo>
                      <a:lnTo>
                        <a:pt x="3418" y="431"/>
                      </a:lnTo>
                      <a:lnTo>
                        <a:pt x="3424" y="447"/>
                      </a:lnTo>
                      <a:lnTo>
                        <a:pt x="3428" y="462"/>
                      </a:lnTo>
                      <a:lnTo>
                        <a:pt x="3428" y="478"/>
                      </a:lnTo>
                      <a:lnTo>
                        <a:pt x="3428" y="484"/>
                      </a:lnTo>
                      <a:lnTo>
                        <a:pt x="3434" y="500"/>
                      </a:lnTo>
                      <a:lnTo>
                        <a:pt x="3440" y="512"/>
                      </a:lnTo>
                      <a:lnTo>
                        <a:pt x="3453" y="528"/>
                      </a:lnTo>
                      <a:lnTo>
                        <a:pt x="3471" y="547"/>
                      </a:lnTo>
                      <a:lnTo>
                        <a:pt x="3493" y="565"/>
                      </a:lnTo>
                      <a:lnTo>
                        <a:pt x="3540" y="634"/>
                      </a:lnTo>
                      <a:lnTo>
                        <a:pt x="3531" y="662"/>
                      </a:lnTo>
                      <a:lnTo>
                        <a:pt x="3546" y="675"/>
                      </a:lnTo>
                      <a:lnTo>
                        <a:pt x="3543" y="684"/>
                      </a:lnTo>
                      <a:lnTo>
                        <a:pt x="3534" y="709"/>
                      </a:lnTo>
                      <a:lnTo>
                        <a:pt x="3527" y="728"/>
                      </a:lnTo>
                      <a:lnTo>
                        <a:pt x="3527" y="743"/>
                      </a:lnTo>
                      <a:lnTo>
                        <a:pt x="3531" y="765"/>
                      </a:lnTo>
                      <a:lnTo>
                        <a:pt x="3540" y="784"/>
                      </a:lnTo>
                      <a:lnTo>
                        <a:pt x="3546" y="799"/>
                      </a:lnTo>
                      <a:lnTo>
                        <a:pt x="3549" y="815"/>
                      </a:lnTo>
                      <a:lnTo>
                        <a:pt x="3549" y="831"/>
                      </a:lnTo>
                      <a:lnTo>
                        <a:pt x="3543" y="843"/>
                      </a:lnTo>
                      <a:lnTo>
                        <a:pt x="3531" y="862"/>
                      </a:lnTo>
                      <a:lnTo>
                        <a:pt x="3515" y="878"/>
                      </a:lnTo>
                      <a:lnTo>
                        <a:pt x="3509" y="887"/>
                      </a:lnTo>
                      <a:lnTo>
                        <a:pt x="3499" y="906"/>
                      </a:lnTo>
                      <a:lnTo>
                        <a:pt x="3496" y="918"/>
                      </a:lnTo>
                      <a:lnTo>
                        <a:pt x="3493" y="934"/>
                      </a:lnTo>
                      <a:lnTo>
                        <a:pt x="3496" y="949"/>
                      </a:lnTo>
                      <a:lnTo>
                        <a:pt x="3509" y="968"/>
                      </a:lnTo>
                      <a:lnTo>
                        <a:pt x="3527" y="996"/>
                      </a:lnTo>
                      <a:lnTo>
                        <a:pt x="3540" y="1015"/>
                      </a:lnTo>
                      <a:lnTo>
                        <a:pt x="3546" y="1027"/>
                      </a:lnTo>
                      <a:lnTo>
                        <a:pt x="3543" y="1055"/>
                      </a:lnTo>
                      <a:lnTo>
                        <a:pt x="3546" y="1059"/>
                      </a:lnTo>
                      <a:lnTo>
                        <a:pt x="3549" y="1062"/>
                      </a:lnTo>
                      <a:lnTo>
                        <a:pt x="3552" y="1059"/>
                      </a:lnTo>
                      <a:lnTo>
                        <a:pt x="3581" y="1037"/>
                      </a:lnTo>
                      <a:lnTo>
                        <a:pt x="3590" y="1037"/>
                      </a:lnTo>
                      <a:lnTo>
                        <a:pt x="3612" y="1052"/>
                      </a:lnTo>
                      <a:lnTo>
                        <a:pt x="3640" y="1065"/>
                      </a:lnTo>
                      <a:lnTo>
                        <a:pt x="3652" y="1068"/>
                      </a:lnTo>
                      <a:lnTo>
                        <a:pt x="3662" y="1052"/>
                      </a:lnTo>
                      <a:lnTo>
                        <a:pt x="3677" y="1055"/>
                      </a:lnTo>
                      <a:lnTo>
                        <a:pt x="3690" y="1071"/>
                      </a:lnTo>
                      <a:lnTo>
                        <a:pt x="3696" y="1077"/>
                      </a:lnTo>
                      <a:lnTo>
                        <a:pt x="3721" y="1074"/>
                      </a:lnTo>
                      <a:lnTo>
                        <a:pt x="3743" y="1071"/>
                      </a:lnTo>
                      <a:lnTo>
                        <a:pt x="3758" y="1068"/>
                      </a:lnTo>
                      <a:lnTo>
                        <a:pt x="3777" y="1065"/>
                      </a:lnTo>
                      <a:lnTo>
                        <a:pt x="3796" y="1068"/>
                      </a:lnTo>
                      <a:lnTo>
                        <a:pt x="3811" y="1071"/>
                      </a:lnTo>
                      <a:lnTo>
                        <a:pt x="3821" y="1077"/>
                      </a:lnTo>
                      <a:lnTo>
                        <a:pt x="3824" y="1077"/>
                      </a:lnTo>
                      <a:lnTo>
                        <a:pt x="3836" y="1077"/>
                      </a:lnTo>
                      <a:lnTo>
                        <a:pt x="3868" y="1074"/>
                      </a:lnTo>
                      <a:lnTo>
                        <a:pt x="3905" y="1065"/>
                      </a:lnTo>
                      <a:lnTo>
                        <a:pt x="3921" y="1059"/>
                      </a:lnTo>
                      <a:lnTo>
                        <a:pt x="3933" y="1052"/>
                      </a:lnTo>
                      <a:lnTo>
                        <a:pt x="3955" y="1062"/>
                      </a:lnTo>
                      <a:lnTo>
                        <a:pt x="3961" y="1062"/>
                      </a:lnTo>
                      <a:lnTo>
                        <a:pt x="3980" y="1059"/>
                      </a:lnTo>
                      <a:lnTo>
                        <a:pt x="3993" y="1055"/>
                      </a:lnTo>
                      <a:lnTo>
                        <a:pt x="3999" y="1052"/>
                      </a:lnTo>
                      <a:lnTo>
                        <a:pt x="4005" y="1049"/>
                      </a:lnTo>
                      <a:lnTo>
                        <a:pt x="4024" y="1052"/>
                      </a:lnTo>
                      <a:lnTo>
                        <a:pt x="4046" y="1052"/>
                      </a:lnTo>
                      <a:lnTo>
                        <a:pt x="4055" y="1055"/>
                      </a:lnTo>
                      <a:lnTo>
                        <a:pt x="4067" y="1062"/>
                      </a:lnTo>
                      <a:lnTo>
                        <a:pt x="4086" y="1071"/>
                      </a:lnTo>
                      <a:lnTo>
                        <a:pt x="4108" y="1080"/>
                      </a:lnTo>
                      <a:lnTo>
                        <a:pt x="4133" y="1093"/>
                      </a:lnTo>
                      <a:lnTo>
                        <a:pt x="4152" y="1102"/>
                      </a:lnTo>
                      <a:lnTo>
                        <a:pt x="4170" y="1109"/>
                      </a:lnTo>
                      <a:lnTo>
                        <a:pt x="4183" y="1112"/>
                      </a:lnTo>
                      <a:lnTo>
                        <a:pt x="4205" y="1121"/>
                      </a:lnTo>
                      <a:lnTo>
                        <a:pt x="4223" y="1140"/>
                      </a:lnTo>
                      <a:lnTo>
                        <a:pt x="4239" y="1155"/>
                      </a:lnTo>
                      <a:lnTo>
                        <a:pt x="4245" y="1165"/>
                      </a:lnTo>
                      <a:lnTo>
                        <a:pt x="4248" y="1168"/>
                      </a:lnTo>
                      <a:lnTo>
                        <a:pt x="4258" y="1168"/>
                      </a:lnTo>
                      <a:lnTo>
                        <a:pt x="4270" y="1168"/>
                      </a:lnTo>
                      <a:lnTo>
                        <a:pt x="4305" y="1193"/>
                      </a:lnTo>
                      <a:lnTo>
                        <a:pt x="4348" y="1215"/>
                      </a:lnTo>
                      <a:lnTo>
                        <a:pt x="4358" y="1218"/>
                      </a:lnTo>
                      <a:lnTo>
                        <a:pt x="4380" y="1218"/>
                      </a:lnTo>
                      <a:lnTo>
                        <a:pt x="4411" y="1212"/>
                      </a:lnTo>
                      <a:lnTo>
                        <a:pt x="4426" y="1208"/>
                      </a:lnTo>
                      <a:lnTo>
                        <a:pt x="4442" y="1199"/>
                      </a:lnTo>
                      <a:lnTo>
                        <a:pt x="4458" y="1205"/>
                      </a:lnTo>
                      <a:lnTo>
                        <a:pt x="4451" y="1258"/>
                      </a:lnTo>
                      <a:lnTo>
                        <a:pt x="4451" y="1271"/>
                      </a:lnTo>
                      <a:lnTo>
                        <a:pt x="4454" y="1280"/>
                      </a:lnTo>
                      <a:lnTo>
                        <a:pt x="4458" y="1286"/>
                      </a:lnTo>
                      <a:lnTo>
                        <a:pt x="4467" y="1290"/>
                      </a:lnTo>
                      <a:lnTo>
                        <a:pt x="4479" y="1290"/>
                      </a:lnTo>
                      <a:lnTo>
                        <a:pt x="4486" y="1290"/>
                      </a:lnTo>
                      <a:lnTo>
                        <a:pt x="4492" y="1290"/>
                      </a:lnTo>
                      <a:lnTo>
                        <a:pt x="4498" y="1296"/>
                      </a:lnTo>
                      <a:lnTo>
                        <a:pt x="4508" y="1305"/>
                      </a:lnTo>
                      <a:lnTo>
                        <a:pt x="4523" y="1330"/>
                      </a:lnTo>
                      <a:lnTo>
                        <a:pt x="4542" y="1365"/>
                      </a:lnTo>
                      <a:lnTo>
                        <a:pt x="4564" y="1427"/>
                      </a:lnTo>
                      <a:lnTo>
                        <a:pt x="4595" y="1477"/>
                      </a:lnTo>
                      <a:lnTo>
                        <a:pt x="4623" y="1508"/>
                      </a:lnTo>
                      <a:lnTo>
                        <a:pt x="4660" y="1530"/>
                      </a:lnTo>
                      <a:lnTo>
                        <a:pt x="4689" y="1549"/>
                      </a:lnTo>
                      <a:lnTo>
                        <a:pt x="4714" y="1614"/>
                      </a:lnTo>
                      <a:lnTo>
                        <a:pt x="4707" y="1630"/>
                      </a:lnTo>
                      <a:lnTo>
                        <a:pt x="4698" y="1642"/>
                      </a:lnTo>
                      <a:lnTo>
                        <a:pt x="4689" y="1652"/>
                      </a:lnTo>
                      <a:lnTo>
                        <a:pt x="4679" y="1658"/>
                      </a:lnTo>
                      <a:lnTo>
                        <a:pt x="4670" y="1664"/>
                      </a:lnTo>
                      <a:lnTo>
                        <a:pt x="4660" y="1674"/>
                      </a:lnTo>
                      <a:lnTo>
                        <a:pt x="4651" y="1711"/>
                      </a:lnTo>
                      <a:lnTo>
                        <a:pt x="4679" y="1720"/>
                      </a:lnTo>
                      <a:lnTo>
                        <a:pt x="4673" y="1742"/>
                      </a:lnTo>
                      <a:lnTo>
                        <a:pt x="4714" y="1761"/>
                      </a:lnTo>
                      <a:lnTo>
                        <a:pt x="4707" y="1777"/>
                      </a:lnTo>
                      <a:lnTo>
                        <a:pt x="4689" y="1792"/>
                      </a:lnTo>
                      <a:lnTo>
                        <a:pt x="4698" y="1808"/>
                      </a:lnTo>
                      <a:lnTo>
                        <a:pt x="4707" y="1830"/>
                      </a:lnTo>
                      <a:lnTo>
                        <a:pt x="4667" y="1876"/>
                      </a:lnTo>
                      <a:lnTo>
                        <a:pt x="4626" y="1889"/>
                      </a:lnTo>
                      <a:lnTo>
                        <a:pt x="4573" y="1905"/>
                      </a:lnTo>
                      <a:lnTo>
                        <a:pt x="4542" y="1958"/>
                      </a:lnTo>
                      <a:lnTo>
                        <a:pt x="4523" y="1923"/>
                      </a:lnTo>
                      <a:lnTo>
                        <a:pt x="4504" y="1923"/>
                      </a:lnTo>
                      <a:lnTo>
                        <a:pt x="4451" y="1961"/>
                      </a:lnTo>
                      <a:lnTo>
                        <a:pt x="4445" y="2004"/>
                      </a:lnTo>
                      <a:lnTo>
                        <a:pt x="4395" y="2014"/>
                      </a:lnTo>
                      <a:lnTo>
                        <a:pt x="4336" y="2086"/>
                      </a:lnTo>
                      <a:lnTo>
                        <a:pt x="4295" y="2142"/>
                      </a:lnTo>
                      <a:lnTo>
                        <a:pt x="4283" y="2167"/>
                      </a:lnTo>
                      <a:lnTo>
                        <a:pt x="4273" y="2186"/>
                      </a:lnTo>
                      <a:lnTo>
                        <a:pt x="4270" y="2217"/>
                      </a:lnTo>
                      <a:lnTo>
                        <a:pt x="4267" y="2245"/>
                      </a:lnTo>
                      <a:lnTo>
                        <a:pt x="4264" y="2276"/>
                      </a:lnTo>
                      <a:lnTo>
                        <a:pt x="4174" y="2282"/>
                      </a:lnTo>
                      <a:lnTo>
                        <a:pt x="4133" y="2295"/>
                      </a:lnTo>
                      <a:lnTo>
                        <a:pt x="4102" y="2304"/>
                      </a:lnTo>
                      <a:lnTo>
                        <a:pt x="4092" y="2310"/>
                      </a:lnTo>
                      <a:lnTo>
                        <a:pt x="4089" y="2317"/>
                      </a:lnTo>
                      <a:lnTo>
                        <a:pt x="4089" y="2323"/>
                      </a:lnTo>
                      <a:lnTo>
                        <a:pt x="4092" y="2329"/>
                      </a:lnTo>
                      <a:lnTo>
                        <a:pt x="4099" y="2354"/>
                      </a:lnTo>
                      <a:lnTo>
                        <a:pt x="4099" y="2370"/>
                      </a:lnTo>
                      <a:lnTo>
                        <a:pt x="4096" y="2385"/>
                      </a:lnTo>
                      <a:lnTo>
                        <a:pt x="4089" y="2404"/>
                      </a:lnTo>
                      <a:lnTo>
                        <a:pt x="4077" y="2423"/>
                      </a:lnTo>
                      <a:lnTo>
                        <a:pt x="4071" y="2598"/>
                      </a:lnTo>
                      <a:lnTo>
                        <a:pt x="4067" y="2607"/>
                      </a:lnTo>
                      <a:lnTo>
                        <a:pt x="4061" y="2632"/>
                      </a:lnTo>
                      <a:lnTo>
                        <a:pt x="4055" y="2648"/>
                      </a:lnTo>
                      <a:lnTo>
                        <a:pt x="4042" y="2663"/>
                      </a:lnTo>
                      <a:lnTo>
                        <a:pt x="4030" y="2682"/>
                      </a:lnTo>
                      <a:lnTo>
                        <a:pt x="4011" y="2697"/>
                      </a:lnTo>
                      <a:lnTo>
                        <a:pt x="4024" y="2760"/>
                      </a:lnTo>
                      <a:lnTo>
                        <a:pt x="4014" y="2760"/>
                      </a:lnTo>
                      <a:lnTo>
                        <a:pt x="3989" y="2766"/>
                      </a:lnTo>
                      <a:lnTo>
                        <a:pt x="3974" y="2772"/>
                      </a:lnTo>
                      <a:lnTo>
                        <a:pt x="3955" y="2782"/>
                      </a:lnTo>
                      <a:lnTo>
                        <a:pt x="3936" y="2797"/>
                      </a:lnTo>
                      <a:lnTo>
                        <a:pt x="3914" y="2816"/>
                      </a:lnTo>
                      <a:lnTo>
                        <a:pt x="3905" y="2816"/>
                      </a:lnTo>
                      <a:lnTo>
                        <a:pt x="3883" y="2816"/>
                      </a:lnTo>
                      <a:lnTo>
                        <a:pt x="3871" y="2819"/>
                      </a:lnTo>
                      <a:lnTo>
                        <a:pt x="3855" y="2822"/>
                      </a:lnTo>
                      <a:lnTo>
                        <a:pt x="3843" y="2829"/>
                      </a:lnTo>
                      <a:lnTo>
                        <a:pt x="3833" y="2838"/>
                      </a:lnTo>
                      <a:lnTo>
                        <a:pt x="3821" y="2847"/>
                      </a:lnTo>
                      <a:lnTo>
                        <a:pt x="3811" y="2857"/>
                      </a:lnTo>
                      <a:lnTo>
                        <a:pt x="3793" y="2863"/>
                      </a:lnTo>
                      <a:lnTo>
                        <a:pt x="3777" y="2863"/>
                      </a:lnTo>
                      <a:lnTo>
                        <a:pt x="3771" y="2863"/>
                      </a:lnTo>
                      <a:lnTo>
                        <a:pt x="3740" y="2879"/>
                      </a:lnTo>
                      <a:lnTo>
                        <a:pt x="3724" y="2888"/>
                      </a:lnTo>
                      <a:lnTo>
                        <a:pt x="3705" y="2897"/>
                      </a:lnTo>
                      <a:lnTo>
                        <a:pt x="3684" y="2888"/>
                      </a:lnTo>
                      <a:lnTo>
                        <a:pt x="3668" y="2879"/>
                      </a:lnTo>
                      <a:lnTo>
                        <a:pt x="3652" y="2894"/>
                      </a:lnTo>
                      <a:lnTo>
                        <a:pt x="3637" y="2922"/>
                      </a:lnTo>
                      <a:lnTo>
                        <a:pt x="3621" y="2935"/>
                      </a:lnTo>
                      <a:lnTo>
                        <a:pt x="3605" y="2941"/>
                      </a:lnTo>
                      <a:lnTo>
                        <a:pt x="3587" y="2944"/>
                      </a:lnTo>
                      <a:lnTo>
                        <a:pt x="3552" y="2947"/>
                      </a:lnTo>
                      <a:lnTo>
                        <a:pt x="3540" y="2950"/>
                      </a:lnTo>
                      <a:lnTo>
                        <a:pt x="3543" y="2966"/>
                      </a:lnTo>
                      <a:lnTo>
                        <a:pt x="3568" y="2969"/>
                      </a:lnTo>
                      <a:lnTo>
                        <a:pt x="3562" y="2991"/>
                      </a:lnTo>
                      <a:lnTo>
                        <a:pt x="3590" y="3019"/>
                      </a:lnTo>
                      <a:lnTo>
                        <a:pt x="3621" y="2997"/>
                      </a:lnTo>
                      <a:lnTo>
                        <a:pt x="3627" y="2994"/>
                      </a:lnTo>
                      <a:lnTo>
                        <a:pt x="3634" y="2994"/>
                      </a:lnTo>
                      <a:lnTo>
                        <a:pt x="3640" y="2997"/>
                      </a:lnTo>
                      <a:lnTo>
                        <a:pt x="3643" y="3003"/>
                      </a:lnTo>
                      <a:lnTo>
                        <a:pt x="3649" y="3013"/>
                      </a:lnTo>
                      <a:lnTo>
                        <a:pt x="3652" y="3028"/>
                      </a:lnTo>
                      <a:lnTo>
                        <a:pt x="3652" y="3138"/>
                      </a:lnTo>
                      <a:lnTo>
                        <a:pt x="3671" y="3163"/>
                      </a:lnTo>
                      <a:lnTo>
                        <a:pt x="3705" y="3156"/>
                      </a:lnTo>
                      <a:lnTo>
                        <a:pt x="3715" y="3178"/>
                      </a:lnTo>
                      <a:lnTo>
                        <a:pt x="3733" y="3178"/>
                      </a:lnTo>
                      <a:lnTo>
                        <a:pt x="3746" y="3209"/>
                      </a:lnTo>
                      <a:lnTo>
                        <a:pt x="3790" y="3209"/>
                      </a:lnTo>
                      <a:lnTo>
                        <a:pt x="3790" y="3253"/>
                      </a:lnTo>
                      <a:lnTo>
                        <a:pt x="3849" y="3312"/>
                      </a:lnTo>
                      <a:lnTo>
                        <a:pt x="3849" y="3316"/>
                      </a:lnTo>
                      <a:lnTo>
                        <a:pt x="3849" y="3325"/>
                      </a:lnTo>
                      <a:lnTo>
                        <a:pt x="3846" y="3328"/>
                      </a:lnTo>
                      <a:lnTo>
                        <a:pt x="3840" y="3334"/>
                      </a:lnTo>
                      <a:lnTo>
                        <a:pt x="3827" y="3337"/>
                      </a:lnTo>
                      <a:lnTo>
                        <a:pt x="3811" y="3337"/>
                      </a:lnTo>
                      <a:lnTo>
                        <a:pt x="3811" y="3344"/>
                      </a:lnTo>
                      <a:lnTo>
                        <a:pt x="3805" y="3356"/>
                      </a:lnTo>
                      <a:lnTo>
                        <a:pt x="3799" y="3362"/>
                      </a:lnTo>
                      <a:lnTo>
                        <a:pt x="3787" y="3369"/>
                      </a:lnTo>
                      <a:lnTo>
                        <a:pt x="3771" y="3375"/>
                      </a:lnTo>
                      <a:lnTo>
                        <a:pt x="3752" y="3378"/>
                      </a:lnTo>
                      <a:lnTo>
                        <a:pt x="3746" y="3390"/>
                      </a:lnTo>
                      <a:lnTo>
                        <a:pt x="3733" y="3415"/>
                      </a:lnTo>
                      <a:lnTo>
                        <a:pt x="3730" y="3431"/>
                      </a:lnTo>
                      <a:lnTo>
                        <a:pt x="3727" y="3447"/>
                      </a:lnTo>
                      <a:lnTo>
                        <a:pt x="3733" y="3462"/>
                      </a:lnTo>
                      <a:lnTo>
                        <a:pt x="3740" y="3469"/>
                      </a:lnTo>
                      <a:lnTo>
                        <a:pt x="3746" y="3475"/>
                      </a:lnTo>
                      <a:lnTo>
                        <a:pt x="3787" y="3472"/>
                      </a:lnTo>
                      <a:lnTo>
                        <a:pt x="3790" y="3478"/>
                      </a:lnTo>
                      <a:lnTo>
                        <a:pt x="3796" y="3490"/>
                      </a:lnTo>
                      <a:lnTo>
                        <a:pt x="3799" y="3503"/>
                      </a:lnTo>
                      <a:lnTo>
                        <a:pt x="3802" y="3515"/>
                      </a:lnTo>
                      <a:lnTo>
                        <a:pt x="3802" y="3531"/>
                      </a:lnTo>
                      <a:lnTo>
                        <a:pt x="3802" y="3550"/>
                      </a:lnTo>
                      <a:lnTo>
                        <a:pt x="3824" y="3575"/>
                      </a:lnTo>
                      <a:lnTo>
                        <a:pt x="3824" y="3584"/>
                      </a:lnTo>
                      <a:lnTo>
                        <a:pt x="3818" y="3600"/>
                      </a:lnTo>
                      <a:lnTo>
                        <a:pt x="3811" y="3609"/>
                      </a:lnTo>
                      <a:lnTo>
                        <a:pt x="3802" y="3615"/>
                      </a:lnTo>
                      <a:lnTo>
                        <a:pt x="3790" y="3618"/>
                      </a:lnTo>
                      <a:lnTo>
                        <a:pt x="3771" y="3618"/>
                      </a:lnTo>
                      <a:lnTo>
                        <a:pt x="3758" y="3606"/>
                      </a:lnTo>
                      <a:lnTo>
                        <a:pt x="3746" y="3597"/>
                      </a:lnTo>
                      <a:lnTo>
                        <a:pt x="3737" y="3590"/>
                      </a:lnTo>
                      <a:lnTo>
                        <a:pt x="3693" y="3590"/>
                      </a:lnTo>
                      <a:lnTo>
                        <a:pt x="3677" y="3590"/>
                      </a:lnTo>
                      <a:lnTo>
                        <a:pt x="3655" y="3593"/>
                      </a:lnTo>
                      <a:lnTo>
                        <a:pt x="3646" y="3597"/>
                      </a:lnTo>
                      <a:lnTo>
                        <a:pt x="3640" y="3600"/>
                      </a:lnTo>
                      <a:lnTo>
                        <a:pt x="3630" y="3606"/>
                      </a:lnTo>
                      <a:lnTo>
                        <a:pt x="3621" y="3603"/>
                      </a:lnTo>
                      <a:lnTo>
                        <a:pt x="3599" y="3575"/>
                      </a:lnTo>
                      <a:lnTo>
                        <a:pt x="3596" y="3587"/>
                      </a:lnTo>
                      <a:lnTo>
                        <a:pt x="3593" y="3597"/>
                      </a:lnTo>
                      <a:lnTo>
                        <a:pt x="3587" y="3609"/>
                      </a:lnTo>
                      <a:lnTo>
                        <a:pt x="3574" y="3618"/>
                      </a:lnTo>
                      <a:lnTo>
                        <a:pt x="3556" y="3628"/>
                      </a:lnTo>
                      <a:lnTo>
                        <a:pt x="3531" y="3631"/>
                      </a:lnTo>
                      <a:lnTo>
                        <a:pt x="3499" y="3628"/>
                      </a:lnTo>
                      <a:lnTo>
                        <a:pt x="3428" y="3603"/>
                      </a:lnTo>
                      <a:lnTo>
                        <a:pt x="3406" y="3578"/>
                      </a:lnTo>
                      <a:lnTo>
                        <a:pt x="3387" y="3597"/>
                      </a:lnTo>
                      <a:lnTo>
                        <a:pt x="3362" y="3597"/>
                      </a:lnTo>
                      <a:lnTo>
                        <a:pt x="3343" y="3581"/>
                      </a:lnTo>
                      <a:lnTo>
                        <a:pt x="3328" y="3572"/>
                      </a:lnTo>
                      <a:lnTo>
                        <a:pt x="3318" y="3584"/>
                      </a:lnTo>
                      <a:lnTo>
                        <a:pt x="3300" y="3590"/>
                      </a:lnTo>
                      <a:lnTo>
                        <a:pt x="3262" y="3553"/>
                      </a:lnTo>
                      <a:lnTo>
                        <a:pt x="3250" y="3540"/>
                      </a:lnTo>
                      <a:lnTo>
                        <a:pt x="3237" y="3531"/>
                      </a:lnTo>
                      <a:lnTo>
                        <a:pt x="3228" y="3528"/>
                      </a:lnTo>
                      <a:lnTo>
                        <a:pt x="3209" y="3540"/>
                      </a:lnTo>
                      <a:lnTo>
                        <a:pt x="3193" y="3553"/>
                      </a:lnTo>
                      <a:lnTo>
                        <a:pt x="3153" y="3562"/>
                      </a:lnTo>
                      <a:lnTo>
                        <a:pt x="3128" y="3562"/>
                      </a:lnTo>
                      <a:lnTo>
                        <a:pt x="3112" y="3559"/>
                      </a:lnTo>
                      <a:lnTo>
                        <a:pt x="3094" y="3578"/>
                      </a:lnTo>
                      <a:lnTo>
                        <a:pt x="3078" y="3584"/>
                      </a:lnTo>
                      <a:lnTo>
                        <a:pt x="3056" y="3593"/>
                      </a:lnTo>
                      <a:lnTo>
                        <a:pt x="3037" y="3593"/>
                      </a:lnTo>
                      <a:lnTo>
                        <a:pt x="3022" y="3590"/>
                      </a:lnTo>
                      <a:lnTo>
                        <a:pt x="3016" y="3587"/>
                      </a:lnTo>
                      <a:lnTo>
                        <a:pt x="3006" y="3578"/>
                      </a:lnTo>
                      <a:lnTo>
                        <a:pt x="2997" y="3565"/>
                      </a:lnTo>
                      <a:lnTo>
                        <a:pt x="2978" y="3578"/>
                      </a:lnTo>
                      <a:lnTo>
                        <a:pt x="2956" y="3590"/>
                      </a:lnTo>
                      <a:lnTo>
                        <a:pt x="2925" y="3603"/>
                      </a:lnTo>
                      <a:lnTo>
                        <a:pt x="2894" y="3618"/>
                      </a:lnTo>
                      <a:lnTo>
                        <a:pt x="2856" y="3628"/>
                      </a:lnTo>
                      <a:lnTo>
                        <a:pt x="2816" y="3637"/>
                      </a:lnTo>
                      <a:lnTo>
                        <a:pt x="2772" y="3637"/>
                      </a:lnTo>
                      <a:lnTo>
                        <a:pt x="2753" y="3656"/>
                      </a:lnTo>
                      <a:lnTo>
                        <a:pt x="2744" y="3659"/>
                      </a:lnTo>
                      <a:lnTo>
                        <a:pt x="2738" y="3662"/>
                      </a:lnTo>
                      <a:lnTo>
                        <a:pt x="2728" y="3665"/>
                      </a:lnTo>
                      <a:lnTo>
                        <a:pt x="2722" y="3684"/>
                      </a:lnTo>
                      <a:lnTo>
                        <a:pt x="2716" y="3715"/>
                      </a:lnTo>
                      <a:lnTo>
                        <a:pt x="2713" y="3759"/>
                      </a:lnTo>
                      <a:lnTo>
                        <a:pt x="2700" y="3759"/>
                      </a:lnTo>
                      <a:lnTo>
                        <a:pt x="2688" y="3759"/>
                      </a:lnTo>
                      <a:lnTo>
                        <a:pt x="2669" y="3765"/>
                      </a:lnTo>
                      <a:lnTo>
                        <a:pt x="2653" y="3771"/>
                      </a:lnTo>
                      <a:lnTo>
                        <a:pt x="2635" y="3784"/>
                      </a:lnTo>
                      <a:lnTo>
                        <a:pt x="2619" y="3799"/>
                      </a:lnTo>
                      <a:lnTo>
                        <a:pt x="2604" y="3824"/>
                      </a:lnTo>
                      <a:lnTo>
                        <a:pt x="2538" y="3771"/>
                      </a:lnTo>
                      <a:lnTo>
                        <a:pt x="2522" y="3784"/>
                      </a:lnTo>
                      <a:lnTo>
                        <a:pt x="2510" y="3787"/>
                      </a:lnTo>
                      <a:lnTo>
                        <a:pt x="2485" y="3784"/>
                      </a:lnTo>
                      <a:lnTo>
                        <a:pt x="2463" y="3793"/>
                      </a:lnTo>
                      <a:lnTo>
                        <a:pt x="2457" y="3799"/>
                      </a:lnTo>
                      <a:lnTo>
                        <a:pt x="2441" y="3812"/>
                      </a:lnTo>
                      <a:lnTo>
                        <a:pt x="2426" y="3821"/>
                      </a:lnTo>
                      <a:lnTo>
                        <a:pt x="2407" y="3828"/>
                      </a:lnTo>
                      <a:lnTo>
                        <a:pt x="2385" y="3831"/>
                      </a:lnTo>
                      <a:lnTo>
                        <a:pt x="2357" y="3834"/>
                      </a:lnTo>
                      <a:lnTo>
                        <a:pt x="2357" y="3849"/>
                      </a:lnTo>
                      <a:lnTo>
                        <a:pt x="2357" y="3856"/>
                      </a:lnTo>
                      <a:lnTo>
                        <a:pt x="2357" y="3868"/>
                      </a:lnTo>
                      <a:lnTo>
                        <a:pt x="2354" y="3874"/>
                      </a:lnTo>
                      <a:lnTo>
                        <a:pt x="2344" y="3881"/>
                      </a:lnTo>
                      <a:lnTo>
                        <a:pt x="2335" y="3884"/>
                      </a:lnTo>
                      <a:lnTo>
                        <a:pt x="2316" y="3887"/>
                      </a:lnTo>
                      <a:lnTo>
                        <a:pt x="2285" y="3887"/>
                      </a:lnTo>
                      <a:lnTo>
                        <a:pt x="2263" y="3884"/>
                      </a:lnTo>
                      <a:lnTo>
                        <a:pt x="2251" y="3881"/>
                      </a:lnTo>
                      <a:lnTo>
                        <a:pt x="2238" y="3887"/>
                      </a:lnTo>
                      <a:lnTo>
                        <a:pt x="2226" y="3893"/>
                      </a:lnTo>
                      <a:lnTo>
                        <a:pt x="2207" y="3899"/>
                      </a:lnTo>
                      <a:lnTo>
                        <a:pt x="2185" y="3902"/>
                      </a:lnTo>
                      <a:lnTo>
                        <a:pt x="2157" y="3899"/>
                      </a:lnTo>
                      <a:lnTo>
                        <a:pt x="2129" y="3893"/>
                      </a:lnTo>
                      <a:lnTo>
                        <a:pt x="2095" y="3877"/>
                      </a:lnTo>
                      <a:lnTo>
                        <a:pt x="2085" y="3881"/>
                      </a:lnTo>
                      <a:lnTo>
                        <a:pt x="2076" y="3884"/>
                      </a:lnTo>
                      <a:lnTo>
                        <a:pt x="2064" y="3884"/>
                      </a:lnTo>
                      <a:lnTo>
                        <a:pt x="2051" y="3877"/>
                      </a:lnTo>
                      <a:lnTo>
                        <a:pt x="2039" y="3868"/>
                      </a:lnTo>
                      <a:lnTo>
                        <a:pt x="2029" y="3849"/>
                      </a:lnTo>
                      <a:lnTo>
                        <a:pt x="2023" y="3821"/>
                      </a:lnTo>
                      <a:lnTo>
                        <a:pt x="2017" y="3818"/>
                      </a:lnTo>
                      <a:lnTo>
                        <a:pt x="2007" y="3812"/>
                      </a:lnTo>
                      <a:lnTo>
                        <a:pt x="2001" y="3812"/>
                      </a:lnTo>
                      <a:lnTo>
                        <a:pt x="1995" y="3812"/>
                      </a:lnTo>
                      <a:lnTo>
                        <a:pt x="1989" y="3818"/>
                      </a:lnTo>
                      <a:lnTo>
                        <a:pt x="1986" y="3828"/>
                      </a:lnTo>
                      <a:lnTo>
                        <a:pt x="1976" y="3828"/>
                      </a:lnTo>
                      <a:lnTo>
                        <a:pt x="1964" y="3824"/>
                      </a:lnTo>
                      <a:lnTo>
                        <a:pt x="1945" y="3815"/>
                      </a:lnTo>
                      <a:lnTo>
                        <a:pt x="1936" y="3809"/>
                      </a:lnTo>
                      <a:lnTo>
                        <a:pt x="1926" y="3806"/>
                      </a:lnTo>
                      <a:lnTo>
                        <a:pt x="1917" y="3809"/>
                      </a:lnTo>
                      <a:lnTo>
                        <a:pt x="1914" y="3812"/>
                      </a:lnTo>
                      <a:lnTo>
                        <a:pt x="1904" y="3818"/>
                      </a:lnTo>
                      <a:lnTo>
                        <a:pt x="1901" y="3828"/>
                      </a:lnTo>
                      <a:lnTo>
                        <a:pt x="1898" y="3837"/>
                      </a:lnTo>
                      <a:lnTo>
                        <a:pt x="1889" y="3852"/>
                      </a:lnTo>
                      <a:lnTo>
                        <a:pt x="1879" y="3859"/>
                      </a:lnTo>
                      <a:lnTo>
                        <a:pt x="1867" y="3868"/>
                      </a:lnTo>
                      <a:lnTo>
                        <a:pt x="1854" y="3871"/>
                      </a:lnTo>
                      <a:lnTo>
                        <a:pt x="1833" y="3877"/>
                      </a:lnTo>
                      <a:lnTo>
                        <a:pt x="1823" y="3906"/>
                      </a:lnTo>
                      <a:lnTo>
                        <a:pt x="1823" y="3921"/>
                      </a:lnTo>
                      <a:lnTo>
                        <a:pt x="1811" y="3931"/>
                      </a:lnTo>
                      <a:lnTo>
                        <a:pt x="1786" y="3934"/>
                      </a:lnTo>
                      <a:lnTo>
                        <a:pt x="1711" y="3937"/>
                      </a:lnTo>
                      <a:lnTo>
                        <a:pt x="1701" y="3931"/>
                      </a:lnTo>
                      <a:lnTo>
                        <a:pt x="1686" y="3912"/>
                      </a:lnTo>
                      <a:lnTo>
                        <a:pt x="1673" y="3906"/>
                      </a:lnTo>
                      <a:lnTo>
                        <a:pt x="1661" y="3902"/>
                      </a:lnTo>
                      <a:lnTo>
                        <a:pt x="1645" y="3902"/>
                      </a:lnTo>
                      <a:lnTo>
                        <a:pt x="1630" y="3912"/>
                      </a:lnTo>
                      <a:lnTo>
                        <a:pt x="1623" y="3906"/>
                      </a:lnTo>
                      <a:lnTo>
                        <a:pt x="1611" y="3896"/>
                      </a:lnTo>
                      <a:lnTo>
                        <a:pt x="1605" y="3893"/>
                      </a:lnTo>
                      <a:lnTo>
                        <a:pt x="1598" y="3893"/>
                      </a:lnTo>
                      <a:lnTo>
                        <a:pt x="1592" y="3899"/>
                      </a:lnTo>
                      <a:lnTo>
                        <a:pt x="1589" y="3915"/>
                      </a:lnTo>
                      <a:lnTo>
                        <a:pt x="1580" y="3921"/>
                      </a:lnTo>
                      <a:lnTo>
                        <a:pt x="1567" y="3918"/>
                      </a:lnTo>
                      <a:lnTo>
                        <a:pt x="1549" y="3906"/>
                      </a:lnTo>
                      <a:lnTo>
                        <a:pt x="1539" y="3902"/>
                      </a:lnTo>
                      <a:lnTo>
                        <a:pt x="1530" y="3906"/>
                      </a:lnTo>
                      <a:lnTo>
                        <a:pt x="1520" y="3906"/>
                      </a:lnTo>
                      <a:lnTo>
                        <a:pt x="1505" y="3896"/>
                      </a:lnTo>
                      <a:lnTo>
                        <a:pt x="1492" y="3890"/>
                      </a:lnTo>
                      <a:lnTo>
                        <a:pt x="1483" y="3890"/>
                      </a:lnTo>
                      <a:lnTo>
                        <a:pt x="1477" y="3887"/>
                      </a:lnTo>
                      <a:lnTo>
                        <a:pt x="1474" y="3884"/>
                      </a:lnTo>
                      <a:lnTo>
                        <a:pt x="1470" y="3881"/>
                      </a:lnTo>
                      <a:lnTo>
                        <a:pt x="1467" y="3877"/>
                      </a:lnTo>
                      <a:lnTo>
                        <a:pt x="1458" y="3881"/>
                      </a:lnTo>
                      <a:lnTo>
                        <a:pt x="1449" y="3890"/>
                      </a:lnTo>
                      <a:lnTo>
                        <a:pt x="1439" y="3899"/>
                      </a:lnTo>
                      <a:lnTo>
                        <a:pt x="1436" y="3906"/>
                      </a:lnTo>
                      <a:lnTo>
                        <a:pt x="1439" y="3915"/>
                      </a:lnTo>
                      <a:lnTo>
                        <a:pt x="1442" y="3931"/>
                      </a:lnTo>
                      <a:lnTo>
                        <a:pt x="1442" y="3937"/>
                      </a:lnTo>
                      <a:lnTo>
                        <a:pt x="1439" y="3946"/>
                      </a:lnTo>
                      <a:lnTo>
                        <a:pt x="1433" y="3956"/>
                      </a:lnTo>
                      <a:lnTo>
                        <a:pt x="1424" y="3965"/>
                      </a:lnTo>
                      <a:lnTo>
                        <a:pt x="1399" y="3977"/>
                      </a:lnTo>
                      <a:lnTo>
                        <a:pt x="1383" y="3987"/>
                      </a:lnTo>
                      <a:lnTo>
                        <a:pt x="1367" y="3990"/>
                      </a:lnTo>
                      <a:lnTo>
                        <a:pt x="1367" y="3999"/>
                      </a:lnTo>
                      <a:lnTo>
                        <a:pt x="1364" y="4021"/>
                      </a:lnTo>
                      <a:lnTo>
                        <a:pt x="1358" y="4034"/>
                      </a:lnTo>
                      <a:lnTo>
                        <a:pt x="1355" y="4046"/>
                      </a:lnTo>
                      <a:lnTo>
                        <a:pt x="1346" y="4059"/>
                      </a:lnTo>
                      <a:lnTo>
                        <a:pt x="1336" y="4065"/>
                      </a:lnTo>
                      <a:lnTo>
                        <a:pt x="1327" y="4096"/>
                      </a:lnTo>
                      <a:lnTo>
                        <a:pt x="1324" y="4121"/>
                      </a:lnTo>
                      <a:lnTo>
                        <a:pt x="1324" y="4130"/>
                      </a:lnTo>
                      <a:lnTo>
                        <a:pt x="1327" y="4137"/>
                      </a:lnTo>
                      <a:lnTo>
                        <a:pt x="1308" y="4143"/>
                      </a:lnTo>
                      <a:lnTo>
                        <a:pt x="1258" y="4152"/>
                      </a:lnTo>
                      <a:lnTo>
                        <a:pt x="1230" y="4155"/>
                      </a:lnTo>
                      <a:lnTo>
                        <a:pt x="1202" y="4158"/>
                      </a:lnTo>
                      <a:lnTo>
                        <a:pt x="1174" y="4155"/>
                      </a:lnTo>
                      <a:lnTo>
                        <a:pt x="1149" y="4149"/>
                      </a:lnTo>
                      <a:close/>
                    </a:path>
                  </a:pathLst>
                </a:custGeom>
                <a:solidFill>
                  <a:srgbClr val="C9CACB"/>
                </a:solidFill>
                <a:ln w="98425">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07" name="Freeform 8"/>
                <p:cNvSpPr>
                  <a:spLocks/>
                </p:cNvSpPr>
                <p:nvPr/>
              </p:nvSpPr>
              <p:spPr bwMode="auto">
                <a:xfrm>
                  <a:off x="2873" y="599"/>
                  <a:ext cx="977" cy="1059"/>
                </a:xfrm>
                <a:custGeom>
                  <a:avLst/>
                  <a:gdLst>
                    <a:gd name="T0" fmla="*/ 949 w 977"/>
                    <a:gd name="T1" fmla="*/ 497 h 1059"/>
                    <a:gd name="T2" fmla="*/ 977 w 977"/>
                    <a:gd name="T3" fmla="*/ 434 h 1059"/>
                    <a:gd name="T4" fmla="*/ 971 w 977"/>
                    <a:gd name="T5" fmla="*/ 341 h 1059"/>
                    <a:gd name="T6" fmla="*/ 936 w 977"/>
                    <a:gd name="T7" fmla="*/ 256 h 1059"/>
                    <a:gd name="T8" fmla="*/ 911 w 977"/>
                    <a:gd name="T9" fmla="*/ 153 h 1059"/>
                    <a:gd name="T10" fmla="*/ 930 w 977"/>
                    <a:gd name="T11" fmla="*/ 100 h 1059"/>
                    <a:gd name="T12" fmla="*/ 914 w 977"/>
                    <a:gd name="T13" fmla="*/ 72 h 1059"/>
                    <a:gd name="T14" fmla="*/ 899 w 977"/>
                    <a:gd name="T15" fmla="*/ 28 h 1059"/>
                    <a:gd name="T16" fmla="*/ 752 w 977"/>
                    <a:gd name="T17" fmla="*/ 28 h 1059"/>
                    <a:gd name="T18" fmla="*/ 705 w 977"/>
                    <a:gd name="T19" fmla="*/ 44 h 1059"/>
                    <a:gd name="T20" fmla="*/ 665 w 977"/>
                    <a:gd name="T21" fmla="*/ 25 h 1059"/>
                    <a:gd name="T22" fmla="*/ 640 w 977"/>
                    <a:gd name="T23" fmla="*/ 38 h 1059"/>
                    <a:gd name="T24" fmla="*/ 605 w 977"/>
                    <a:gd name="T25" fmla="*/ 38 h 1059"/>
                    <a:gd name="T26" fmla="*/ 590 w 977"/>
                    <a:gd name="T27" fmla="*/ 41 h 1059"/>
                    <a:gd name="T28" fmla="*/ 543 w 977"/>
                    <a:gd name="T29" fmla="*/ 50 h 1059"/>
                    <a:gd name="T30" fmla="*/ 493 w 977"/>
                    <a:gd name="T31" fmla="*/ 85 h 1059"/>
                    <a:gd name="T32" fmla="*/ 377 w 977"/>
                    <a:gd name="T33" fmla="*/ 60 h 1059"/>
                    <a:gd name="T34" fmla="*/ 306 w 977"/>
                    <a:gd name="T35" fmla="*/ 78 h 1059"/>
                    <a:gd name="T36" fmla="*/ 243 w 977"/>
                    <a:gd name="T37" fmla="*/ 63 h 1059"/>
                    <a:gd name="T38" fmla="*/ 203 w 977"/>
                    <a:gd name="T39" fmla="*/ 25 h 1059"/>
                    <a:gd name="T40" fmla="*/ 178 w 977"/>
                    <a:gd name="T41" fmla="*/ 22 h 1059"/>
                    <a:gd name="T42" fmla="*/ 168 w 977"/>
                    <a:gd name="T43" fmla="*/ 19 h 1059"/>
                    <a:gd name="T44" fmla="*/ 146 w 977"/>
                    <a:gd name="T45" fmla="*/ 0 h 1059"/>
                    <a:gd name="T46" fmla="*/ 134 w 977"/>
                    <a:gd name="T47" fmla="*/ 16 h 1059"/>
                    <a:gd name="T48" fmla="*/ 81 w 977"/>
                    <a:gd name="T49" fmla="*/ 141 h 1059"/>
                    <a:gd name="T50" fmla="*/ 28 w 977"/>
                    <a:gd name="T51" fmla="*/ 353 h 1059"/>
                    <a:gd name="T52" fmla="*/ 6 w 977"/>
                    <a:gd name="T53" fmla="*/ 412 h 1059"/>
                    <a:gd name="T54" fmla="*/ 0 w 977"/>
                    <a:gd name="T55" fmla="*/ 469 h 1059"/>
                    <a:gd name="T56" fmla="*/ 50 w 977"/>
                    <a:gd name="T57" fmla="*/ 525 h 1059"/>
                    <a:gd name="T58" fmla="*/ 50 w 977"/>
                    <a:gd name="T59" fmla="*/ 550 h 1059"/>
                    <a:gd name="T60" fmla="*/ 53 w 977"/>
                    <a:gd name="T61" fmla="*/ 559 h 1059"/>
                    <a:gd name="T62" fmla="*/ 137 w 977"/>
                    <a:gd name="T63" fmla="*/ 606 h 1059"/>
                    <a:gd name="T64" fmla="*/ 225 w 977"/>
                    <a:gd name="T65" fmla="*/ 618 h 1059"/>
                    <a:gd name="T66" fmla="*/ 253 w 977"/>
                    <a:gd name="T67" fmla="*/ 637 h 1059"/>
                    <a:gd name="T68" fmla="*/ 259 w 977"/>
                    <a:gd name="T69" fmla="*/ 668 h 1059"/>
                    <a:gd name="T70" fmla="*/ 278 w 977"/>
                    <a:gd name="T71" fmla="*/ 762 h 1059"/>
                    <a:gd name="T72" fmla="*/ 246 w 977"/>
                    <a:gd name="T73" fmla="*/ 762 h 1059"/>
                    <a:gd name="T74" fmla="*/ 240 w 977"/>
                    <a:gd name="T75" fmla="*/ 775 h 1059"/>
                    <a:gd name="T76" fmla="*/ 212 w 977"/>
                    <a:gd name="T77" fmla="*/ 824 h 1059"/>
                    <a:gd name="T78" fmla="*/ 203 w 977"/>
                    <a:gd name="T79" fmla="*/ 846 h 1059"/>
                    <a:gd name="T80" fmla="*/ 215 w 977"/>
                    <a:gd name="T81" fmla="*/ 878 h 1059"/>
                    <a:gd name="T82" fmla="*/ 246 w 977"/>
                    <a:gd name="T83" fmla="*/ 884 h 1059"/>
                    <a:gd name="T84" fmla="*/ 274 w 977"/>
                    <a:gd name="T85" fmla="*/ 896 h 1059"/>
                    <a:gd name="T86" fmla="*/ 312 w 977"/>
                    <a:gd name="T87" fmla="*/ 903 h 1059"/>
                    <a:gd name="T88" fmla="*/ 402 w 977"/>
                    <a:gd name="T89" fmla="*/ 956 h 1059"/>
                    <a:gd name="T90" fmla="*/ 496 w 977"/>
                    <a:gd name="T91" fmla="*/ 977 h 1059"/>
                    <a:gd name="T92" fmla="*/ 512 w 977"/>
                    <a:gd name="T93" fmla="*/ 990 h 1059"/>
                    <a:gd name="T94" fmla="*/ 524 w 977"/>
                    <a:gd name="T95" fmla="*/ 1031 h 1059"/>
                    <a:gd name="T96" fmla="*/ 534 w 977"/>
                    <a:gd name="T97" fmla="*/ 1037 h 1059"/>
                    <a:gd name="T98" fmla="*/ 590 w 977"/>
                    <a:gd name="T99" fmla="*/ 1059 h 1059"/>
                    <a:gd name="T100" fmla="*/ 621 w 977"/>
                    <a:gd name="T101" fmla="*/ 1055 h 1059"/>
                    <a:gd name="T102" fmla="*/ 655 w 977"/>
                    <a:gd name="T103" fmla="*/ 1027 h 1059"/>
                    <a:gd name="T104" fmla="*/ 686 w 977"/>
                    <a:gd name="T105" fmla="*/ 965 h 1059"/>
                    <a:gd name="T106" fmla="*/ 696 w 977"/>
                    <a:gd name="T107" fmla="*/ 918 h 1059"/>
                    <a:gd name="T108" fmla="*/ 746 w 977"/>
                    <a:gd name="T109" fmla="*/ 837 h 1059"/>
                    <a:gd name="T110" fmla="*/ 752 w 977"/>
                    <a:gd name="T111" fmla="*/ 778 h 1059"/>
                    <a:gd name="T112" fmla="*/ 705 w 977"/>
                    <a:gd name="T113" fmla="*/ 684 h 1059"/>
                    <a:gd name="T114" fmla="*/ 702 w 977"/>
                    <a:gd name="T115" fmla="*/ 650 h 1059"/>
                    <a:gd name="T116" fmla="*/ 652 w 977"/>
                    <a:gd name="T117" fmla="*/ 609 h 1059"/>
                    <a:gd name="T118" fmla="*/ 715 w 977"/>
                    <a:gd name="T119" fmla="*/ 512 h 1059"/>
                    <a:gd name="T120" fmla="*/ 889 w 977"/>
                    <a:gd name="T121" fmla="*/ 503 h 10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77" h="1059">
                      <a:moveTo>
                        <a:pt x="889" y="503"/>
                      </a:moveTo>
                      <a:lnTo>
                        <a:pt x="889" y="503"/>
                      </a:lnTo>
                      <a:lnTo>
                        <a:pt x="949" y="497"/>
                      </a:lnTo>
                      <a:lnTo>
                        <a:pt x="977" y="497"/>
                      </a:lnTo>
                      <a:lnTo>
                        <a:pt x="977" y="434"/>
                      </a:lnTo>
                      <a:lnTo>
                        <a:pt x="974" y="381"/>
                      </a:lnTo>
                      <a:lnTo>
                        <a:pt x="971" y="341"/>
                      </a:lnTo>
                      <a:lnTo>
                        <a:pt x="964" y="325"/>
                      </a:lnTo>
                      <a:lnTo>
                        <a:pt x="958" y="303"/>
                      </a:lnTo>
                      <a:lnTo>
                        <a:pt x="936" y="256"/>
                      </a:lnTo>
                      <a:lnTo>
                        <a:pt x="908" y="203"/>
                      </a:lnTo>
                      <a:lnTo>
                        <a:pt x="911" y="153"/>
                      </a:lnTo>
                      <a:lnTo>
                        <a:pt x="924" y="131"/>
                      </a:lnTo>
                      <a:lnTo>
                        <a:pt x="930" y="113"/>
                      </a:lnTo>
                      <a:lnTo>
                        <a:pt x="930" y="100"/>
                      </a:lnTo>
                      <a:lnTo>
                        <a:pt x="927" y="88"/>
                      </a:lnTo>
                      <a:lnTo>
                        <a:pt x="921" y="78"/>
                      </a:lnTo>
                      <a:lnTo>
                        <a:pt x="914" y="72"/>
                      </a:lnTo>
                      <a:lnTo>
                        <a:pt x="908" y="66"/>
                      </a:lnTo>
                      <a:lnTo>
                        <a:pt x="899" y="47"/>
                      </a:lnTo>
                      <a:lnTo>
                        <a:pt x="899" y="28"/>
                      </a:lnTo>
                      <a:lnTo>
                        <a:pt x="880" y="16"/>
                      </a:lnTo>
                      <a:lnTo>
                        <a:pt x="752" y="28"/>
                      </a:lnTo>
                      <a:lnTo>
                        <a:pt x="736" y="38"/>
                      </a:lnTo>
                      <a:lnTo>
                        <a:pt x="721" y="44"/>
                      </a:lnTo>
                      <a:lnTo>
                        <a:pt x="705" y="44"/>
                      </a:lnTo>
                      <a:lnTo>
                        <a:pt x="693" y="41"/>
                      </a:lnTo>
                      <a:lnTo>
                        <a:pt x="674" y="32"/>
                      </a:lnTo>
                      <a:lnTo>
                        <a:pt x="665" y="25"/>
                      </a:lnTo>
                      <a:lnTo>
                        <a:pt x="652" y="35"/>
                      </a:lnTo>
                      <a:lnTo>
                        <a:pt x="640" y="38"/>
                      </a:lnTo>
                      <a:lnTo>
                        <a:pt x="630" y="41"/>
                      </a:lnTo>
                      <a:lnTo>
                        <a:pt x="621" y="41"/>
                      </a:lnTo>
                      <a:lnTo>
                        <a:pt x="605" y="38"/>
                      </a:lnTo>
                      <a:lnTo>
                        <a:pt x="599" y="38"/>
                      </a:lnTo>
                      <a:lnTo>
                        <a:pt x="599" y="35"/>
                      </a:lnTo>
                      <a:lnTo>
                        <a:pt x="590" y="41"/>
                      </a:lnTo>
                      <a:lnTo>
                        <a:pt x="565" y="44"/>
                      </a:lnTo>
                      <a:lnTo>
                        <a:pt x="543" y="50"/>
                      </a:lnTo>
                      <a:lnTo>
                        <a:pt x="524" y="57"/>
                      </a:lnTo>
                      <a:lnTo>
                        <a:pt x="512" y="66"/>
                      </a:lnTo>
                      <a:lnTo>
                        <a:pt x="493" y="85"/>
                      </a:lnTo>
                      <a:lnTo>
                        <a:pt x="487" y="91"/>
                      </a:lnTo>
                      <a:lnTo>
                        <a:pt x="455" y="63"/>
                      </a:lnTo>
                      <a:lnTo>
                        <a:pt x="377" y="60"/>
                      </a:lnTo>
                      <a:lnTo>
                        <a:pt x="343" y="72"/>
                      </a:lnTo>
                      <a:lnTo>
                        <a:pt x="324" y="69"/>
                      </a:lnTo>
                      <a:lnTo>
                        <a:pt x="306" y="78"/>
                      </a:lnTo>
                      <a:lnTo>
                        <a:pt x="290" y="63"/>
                      </a:lnTo>
                      <a:lnTo>
                        <a:pt x="243" y="63"/>
                      </a:lnTo>
                      <a:lnTo>
                        <a:pt x="228" y="44"/>
                      </a:lnTo>
                      <a:lnTo>
                        <a:pt x="212" y="32"/>
                      </a:lnTo>
                      <a:lnTo>
                        <a:pt x="203" y="25"/>
                      </a:lnTo>
                      <a:lnTo>
                        <a:pt x="190" y="22"/>
                      </a:lnTo>
                      <a:lnTo>
                        <a:pt x="184" y="22"/>
                      </a:lnTo>
                      <a:lnTo>
                        <a:pt x="178" y="22"/>
                      </a:lnTo>
                      <a:lnTo>
                        <a:pt x="175" y="25"/>
                      </a:lnTo>
                      <a:lnTo>
                        <a:pt x="168" y="19"/>
                      </a:lnTo>
                      <a:lnTo>
                        <a:pt x="159" y="7"/>
                      </a:lnTo>
                      <a:lnTo>
                        <a:pt x="150" y="0"/>
                      </a:lnTo>
                      <a:lnTo>
                        <a:pt x="146" y="0"/>
                      </a:lnTo>
                      <a:lnTo>
                        <a:pt x="140" y="3"/>
                      </a:lnTo>
                      <a:lnTo>
                        <a:pt x="134" y="13"/>
                      </a:lnTo>
                      <a:lnTo>
                        <a:pt x="134" y="16"/>
                      </a:lnTo>
                      <a:lnTo>
                        <a:pt x="122" y="75"/>
                      </a:lnTo>
                      <a:lnTo>
                        <a:pt x="103" y="110"/>
                      </a:lnTo>
                      <a:lnTo>
                        <a:pt x="81" y="141"/>
                      </a:lnTo>
                      <a:lnTo>
                        <a:pt x="65" y="234"/>
                      </a:lnTo>
                      <a:lnTo>
                        <a:pt x="28" y="322"/>
                      </a:lnTo>
                      <a:lnTo>
                        <a:pt x="28" y="353"/>
                      </a:lnTo>
                      <a:lnTo>
                        <a:pt x="6" y="369"/>
                      </a:lnTo>
                      <a:lnTo>
                        <a:pt x="6" y="412"/>
                      </a:lnTo>
                      <a:lnTo>
                        <a:pt x="0" y="450"/>
                      </a:lnTo>
                      <a:lnTo>
                        <a:pt x="0" y="469"/>
                      </a:lnTo>
                      <a:lnTo>
                        <a:pt x="25" y="494"/>
                      </a:lnTo>
                      <a:lnTo>
                        <a:pt x="40" y="512"/>
                      </a:lnTo>
                      <a:lnTo>
                        <a:pt x="50" y="525"/>
                      </a:lnTo>
                      <a:lnTo>
                        <a:pt x="56" y="537"/>
                      </a:lnTo>
                      <a:lnTo>
                        <a:pt x="53" y="547"/>
                      </a:lnTo>
                      <a:lnTo>
                        <a:pt x="50" y="550"/>
                      </a:lnTo>
                      <a:lnTo>
                        <a:pt x="40" y="556"/>
                      </a:lnTo>
                      <a:lnTo>
                        <a:pt x="53" y="559"/>
                      </a:lnTo>
                      <a:lnTo>
                        <a:pt x="68" y="565"/>
                      </a:lnTo>
                      <a:lnTo>
                        <a:pt x="100" y="584"/>
                      </a:lnTo>
                      <a:lnTo>
                        <a:pt x="137" y="606"/>
                      </a:lnTo>
                      <a:lnTo>
                        <a:pt x="225" y="618"/>
                      </a:lnTo>
                      <a:lnTo>
                        <a:pt x="237" y="625"/>
                      </a:lnTo>
                      <a:lnTo>
                        <a:pt x="246" y="631"/>
                      </a:lnTo>
                      <a:lnTo>
                        <a:pt x="253" y="637"/>
                      </a:lnTo>
                      <a:lnTo>
                        <a:pt x="256" y="647"/>
                      </a:lnTo>
                      <a:lnTo>
                        <a:pt x="259" y="662"/>
                      </a:lnTo>
                      <a:lnTo>
                        <a:pt x="259" y="668"/>
                      </a:lnTo>
                      <a:lnTo>
                        <a:pt x="262" y="725"/>
                      </a:lnTo>
                      <a:lnTo>
                        <a:pt x="278" y="746"/>
                      </a:lnTo>
                      <a:lnTo>
                        <a:pt x="278" y="762"/>
                      </a:lnTo>
                      <a:lnTo>
                        <a:pt x="256" y="759"/>
                      </a:lnTo>
                      <a:lnTo>
                        <a:pt x="246" y="762"/>
                      </a:lnTo>
                      <a:lnTo>
                        <a:pt x="243" y="768"/>
                      </a:lnTo>
                      <a:lnTo>
                        <a:pt x="240" y="775"/>
                      </a:lnTo>
                      <a:lnTo>
                        <a:pt x="240" y="784"/>
                      </a:lnTo>
                      <a:lnTo>
                        <a:pt x="234" y="793"/>
                      </a:lnTo>
                      <a:lnTo>
                        <a:pt x="212" y="824"/>
                      </a:lnTo>
                      <a:lnTo>
                        <a:pt x="206" y="837"/>
                      </a:lnTo>
                      <a:lnTo>
                        <a:pt x="203" y="846"/>
                      </a:lnTo>
                      <a:lnTo>
                        <a:pt x="203" y="859"/>
                      </a:lnTo>
                      <a:lnTo>
                        <a:pt x="209" y="865"/>
                      </a:lnTo>
                      <a:lnTo>
                        <a:pt x="215" y="878"/>
                      </a:lnTo>
                      <a:lnTo>
                        <a:pt x="221" y="884"/>
                      </a:lnTo>
                      <a:lnTo>
                        <a:pt x="231" y="884"/>
                      </a:lnTo>
                      <a:lnTo>
                        <a:pt x="246" y="884"/>
                      </a:lnTo>
                      <a:lnTo>
                        <a:pt x="262" y="896"/>
                      </a:lnTo>
                      <a:lnTo>
                        <a:pt x="274" y="896"/>
                      </a:lnTo>
                      <a:lnTo>
                        <a:pt x="293" y="896"/>
                      </a:lnTo>
                      <a:lnTo>
                        <a:pt x="312" y="903"/>
                      </a:lnTo>
                      <a:lnTo>
                        <a:pt x="343" y="915"/>
                      </a:lnTo>
                      <a:lnTo>
                        <a:pt x="384" y="934"/>
                      </a:lnTo>
                      <a:lnTo>
                        <a:pt x="402" y="956"/>
                      </a:lnTo>
                      <a:lnTo>
                        <a:pt x="449" y="956"/>
                      </a:lnTo>
                      <a:lnTo>
                        <a:pt x="474" y="974"/>
                      </a:lnTo>
                      <a:lnTo>
                        <a:pt x="496" y="977"/>
                      </a:lnTo>
                      <a:lnTo>
                        <a:pt x="505" y="984"/>
                      </a:lnTo>
                      <a:lnTo>
                        <a:pt x="512" y="990"/>
                      </a:lnTo>
                      <a:lnTo>
                        <a:pt x="518" y="999"/>
                      </a:lnTo>
                      <a:lnTo>
                        <a:pt x="521" y="1012"/>
                      </a:lnTo>
                      <a:lnTo>
                        <a:pt x="524" y="1031"/>
                      </a:lnTo>
                      <a:lnTo>
                        <a:pt x="524" y="1037"/>
                      </a:lnTo>
                      <a:lnTo>
                        <a:pt x="534" y="1037"/>
                      </a:lnTo>
                      <a:lnTo>
                        <a:pt x="546" y="1040"/>
                      </a:lnTo>
                      <a:lnTo>
                        <a:pt x="565" y="1046"/>
                      </a:lnTo>
                      <a:lnTo>
                        <a:pt x="590" y="1059"/>
                      </a:lnTo>
                      <a:lnTo>
                        <a:pt x="605" y="1059"/>
                      </a:lnTo>
                      <a:lnTo>
                        <a:pt x="621" y="1055"/>
                      </a:lnTo>
                      <a:lnTo>
                        <a:pt x="633" y="1049"/>
                      </a:lnTo>
                      <a:lnTo>
                        <a:pt x="646" y="1040"/>
                      </a:lnTo>
                      <a:lnTo>
                        <a:pt x="655" y="1027"/>
                      </a:lnTo>
                      <a:lnTo>
                        <a:pt x="665" y="1018"/>
                      </a:lnTo>
                      <a:lnTo>
                        <a:pt x="677" y="990"/>
                      </a:lnTo>
                      <a:lnTo>
                        <a:pt x="686" y="965"/>
                      </a:lnTo>
                      <a:lnTo>
                        <a:pt x="693" y="940"/>
                      </a:lnTo>
                      <a:lnTo>
                        <a:pt x="696" y="918"/>
                      </a:lnTo>
                      <a:lnTo>
                        <a:pt x="721" y="890"/>
                      </a:lnTo>
                      <a:lnTo>
                        <a:pt x="736" y="862"/>
                      </a:lnTo>
                      <a:lnTo>
                        <a:pt x="746" y="837"/>
                      </a:lnTo>
                      <a:lnTo>
                        <a:pt x="752" y="812"/>
                      </a:lnTo>
                      <a:lnTo>
                        <a:pt x="752" y="793"/>
                      </a:lnTo>
                      <a:lnTo>
                        <a:pt x="752" y="778"/>
                      </a:lnTo>
                      <a:lnTo>
                        <a:pt x="749" y="765"/>
                      </a:lnTo>
                      <a:lnTo>
                        <a:pt x="749" y="709"/>
                      </a:lnTo>
                      <a:lnTo>
                        <a:pt x="705" y="684"/>
                      </a:lnTo>
                      <a:lnTo>
                        <a:pt x="705" y="662"/>
                      </a:lnTo>
                      <a:lnTo>
                        <a:pt x="702" y="650"/>
                      </a:lnTo>
                      <a:lnTo>
                        <a:pt x="699" y="640"/>
                      </a:lnTo>
                      <a:lnTo>
                        <a:pt x="696" y="637"/>
                      </a:lnTo>
                      <a:lnTo>
                        <a:pt x="652" y="609"/>
                      </a:lnTo>
                      <a:lnTo>
                        <a:pt x="661" y="512"/>
                      </a:lnTo>
                      <a:lnTo>
                        <a:pt x="715" y="512"/>
                      </a:lnTo>
                      <a:lnTo>
                        <a:pt x="783" y="512"/>
                      </a:lnTo>
                      <a:lnTo>
                        <a:pt x="846" y="506"/>
                      </a:lnTo>
                      <a:lnTo>
                        <a:pt x="889" y="503"/>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08" name="Freeform 9"/>
                <p:cNvSpPr>
                  <a:spLocks/>
                </p:cNvSpPr>
                <p:nvPr/>
              </p:nvSpPr>
              <p:spPr bwMode="auto">
                <a:xfrm>
                  <a:off x="2948" y="1573"/>
                  <a:ext cx="2331" cy="2285"/>
                </a:xfrm>
                <a:custGeom>
                  <a:avLst/>
                  <a:gdLst>
                    <a:gd name="T0" fmla="*/ 1991 w 2331"/>
                    <a:gd name="T1" fmla="*/ 581 h 2285"/>
                    <a:gd name="T2" fmla="*/ 1857 w 2331"/>
                    <a:gd name="T3" fmla="*/ 600 h 2285"/>
                    <a:gd name="T4" fmla="*/ 1642 w 2331"/>
                    <a:gd name="T5" fmla="*/ 606 h 2285"/>
                    <a:gd name="T6" fmla="*/ 1520 w 2331"/>
                    <a:gd name="T7" fmla="*/ 593 h 2285"/>
                    <a:gd name="T8" fmla="*/ 1423 w 2331"/>
                    <a:gd name="T9" fmla="*/ 609 h 2285"/>
                    <a:gd name="T10" fmla="*/ 1201 w 2331"/>
                    <a:gd name="T11" fmla="*/ 581 h 2285"/>
                    <a:gd name="T12" fmla="*/ 1170 w 2331"/>
                    <a:gd name="T13" fmla="*/ 519 h 2285"/>
                    <a:gd name="T14" fmla="*/ 1080 w 2331"/>
                    <a:gd name="T15" fmla="*/ 406 h 2285"/>
                    <a:gd name="T16" fmla="*/ 1105 w 2331"/>
                    <a:gd name="T17" fmla="*/ 272 h 2285"/>
                    <a:gd name="T18" fmla="*/ 1048 w 2331"/>
                    <a:gd name="T19" fmla="*/ 216 h 2285"/>
                    <a:gd name="T20" fmla="*/ 896 w 2331"/>
                    <a:gd name="T21" fmla="*/ 222 h 2285"/>
                    <a:gd name="T22" fmla="*/ 942 w 2331"/>
                    <a:gd name="T23" fmla="*/ 197 h 2285"/>
                    <a:gd name="T24" fmla="*/ 852 w 2331"/>
                    <a:gd name="T25" fmla="*/ 160 h 2285"/>
                    <a:gd name="T26" fmla="*/ 764 w 2331"/>
                    <a:gd name="T27" fmla="*/ 141 h 2285"/>
                    <a:gd name="T28" fmla="*/ 724 w 2331"/>
                    <a:gd name="T29" fmla="*/ 22 h 2285"/>
                    <a:gd name="T30" fmla="*/ 661 w 2331"/>
                    <a:gd name="T31" fmla="*/ 47 h 2285"/>
                    <a:gd name="T32" fmla="*/ 615 w 2331"/>
                    <a:gd name="T33" fmla="*/ 63 h 2285"/>
                    <a:gd name="T34" fmla="*/ 571 w 2331"/>
                    <a:gd name="T35" fmla="*/ 110 h 2285"/>
                    <a:gd name="T36" fmla="*/ 483 w 2331"/>
                    <a:gd name="T37" fmla="*/ 72 h 2285"/>
                    <a:gd name="T38" fmla="*/ 424 w 2331"/>
                    <a:gd name="T39" fmla="*/ 78 h 2285"/>
                    <a:gd name="T40" fmla="*/ 318 w 2331"/>
                    <a:gd name="T41" fmla="*/ 153 h 2285"/>
                    <a:gd name="T42" fmla="*/ 171 w 2331"/>
                    <a:gd name="T43" fmla="*/ 166 h 2285"/>
                    <a:gd name="T44" fmla="*/ 84 w 2331"/>
                    <a:gd name="T45" fmla="*/ 197 h 2285"/>
                    <a:gd name="T46" fmla="*/ 0 w 2331"/>
                    <a:gd name="T47" fmla="*/ 228 h 2285"/>
                    <a:gd name="T48" fmla="*/ 18 w 2331"/>
                    <a:gd name="T49" fmla="*/ 306 h 2285"/>
                    <a:gd name="T50" fmla="*/ 87 w 2331"/>
                    <a:gd name="T51" fmla="*/ 331 h 2285"/>
                    <a:gd name="T52" fmla="*/ 165 w 2331"/>
                    <a:gd name="T53" fmla="*/ 356 h 2285"/>
                    <a:gd name="T54" fmla="*/ 262 w 2331"/>
                    <a:gd name="T55" fmla="*/ 341 h 2285"/>
                    <a:gd name="T56" fmla="*/ 274 w 2331"/>
                    <a:gd name="T57" fmla="*/ 506 h 2285"/>
                    <a:gd name="T58" fmla="*/ 302 w 2331"/>
                    <a:gd name="T59" fmla="*/ 690 h 2285"/>
                    <a:gd name="T60" fmla="*/ 224 w 2331"/>
                    <a:gd name="T61" fmla="*/ 1137 h 2285"/>
                    <a:gd name="T62" fmla="*/ 174 w 2331"/>
                    <a:gd name="T63" fmla="*/ 1468 h 2285"/>
                    <a:gd name="T64" fmla="*/ 249 w 2331"/>
                    <a:gd name="T65" fmla="*/ 1561 h 2285"/>
                    <a:gd name="T66" fmla="*/ 296 w 2331"/>
                    <a:gd name="T67" fmla="*/ 1677 h 2285"/>
                    <a:gd name="T68" fmla="*/ 290 w 2331"/>
                    <a:gd name="T69" fmla="*/ 1917 h 2285"/>
                    <a:gd name="T70" fmla="*/ 371 w 2331"/>
                    <a:gd name="T71" fmla="*/ 1970 h 2285"/>
                    <a:gd name="T72" fmla="*/ 412 w 2331"/>
                    <a:gd name="T73" fmla="*/ 2073 h 2285"/>
                    <a:gd name="T74" fmla="*/ 515 w 2331"/>
                    <a:gd name="T75" fmla="*/ 2120 h 2285"/>
                    <a:gd name="T76" fmla="*/ 571 w 2331"/>
                    <a:gd name="T77" fmla="*/ 2245 h 2285"/>
                    <a:gd name="T78" fmla="*/ 746 w 2331"/>
                    <a:gd name="T79" fmla="*/ 2220 h 2285"/>
                    <a:gd name="T80" fmla="*/ 805 w 2331"/>
                    <a:gd name="T81" fmla="*/ 2117 h 2285"/>
                    <a:gd name="T82" fmla="*/ 1039 w 2331"/>
                    <a:gd name="T83" fmla="*/ 2039 h 2285"/>
                    <a:gd name="T84" fmla="*/ 1117 w 2331"/>
                    <a:gd name="T85" fmla="*/ 2054 h 2285"/>
                    <a:gd name="T86" fmla="*/ 1289 w 2331"/>
                    <a:gd name="T87" fmla="*/ 1989 h 2285"/>
                    <a:gd name="T88" fmla="*/ 1423 w 2331"/>
                    <a:gd name="T89" fmla="*/ 2058 h 2285"/>
                    <a:gd name="T90" fmla="*/ 1648 w 2331"/>
                    <a:gd name="T91" fmla="*/ 2070 h 2285"/>
                    <a:gd name="T92" fmla="*/ 1716 w 2331"/>
                    <a:gd name="T93" fmla="*/ 2054 h 2285"/>
                    <a:gd name="T94" fmla="*/ 1832 w 2331"/>
                    <a:gd name="T95" fmla="*/ 2076 h 2285"/>
                    <a:gd name="T96" fmla="*/ 1863 w 2331"/>
                    <a:gd name="T97" fmla="*/ 2011 h 2285"/>
                    <a:gd name="T98" fmla="*/ 1801 w 2331"/>
                    <a:gd name="T99" fmla="*/ 1930 h 2285"/>
                    <a:gd name="T100" fmla="*/ 1848 w 2331"/>
                    <a:gd name="T101" fmla="*/ 1830 h 2285"/>
                    <a:gd name="T102" fmla="*/ 1910 w 2331"/>
                    <a:gd name="T103" fmla="*/ 1786 h 2285"/>
                    <a:gd name="T104" fmla="*/ 1732 w 2331"/>
                    <a:gd name="T105" fmla="*/ 1620 h 2285"/>
                    <a:gd name="T106" fmla="*/ 1682 w 2331"/>
                    <a:gd name="T107" fmla="*/ 1455 h 2285"/>
                    <a:gd name="T108" fmla="*/ 1648 w 2331"/>
                    <a:gd name="T109" fmla="*/ 1405 h 2285"/>
                    <a:gd name="T110" fmla="*/ 1801 w 2331"/>
                    <a:gd name="T111" fmla="*/ 1340 h 2285"/>
                    <a:gd name="T112" fmla="*/ 1904 w 2331"/>
                    <a:gd name="T113" fmla="*/ 1290 h 2285"/>
                    <a:gd name="T114" fmla="*/ 2035 w 2331"/>
                    <a:gd name="T115" fmla="*/ 1230 h 2285"/>
                    <a:gd name="T116" fmla="*/ 2122 w 2331"/>
                    <a:gd name="T117" fmla="*/ 1093 h 2285"/>
                    <a:gd name="T118" fmla="*/ 2153 w 2331"/>
                    <a:gd name="T119" fmla="*/ 790 h 2285"/>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331" h="2285">
                      <a:moveTo>
                        <a:pt x="2235" y="740"/>
                      </a:moveTo>
                      <a:lnTo>
                        <a:pt x="2325" y="737"/>
                      </a:lnTo>
                      <a:lnTo>
                        <a:pt x="2325" y="718"/>
                      </a:lnTo>
                      <a:lnTo>
                        <a:pt x="2331" y="675"/>
                      </a:lnTo>
                      <a:lnTo>
                        <a:pt x="2328" y="675"/>
                      </a:lnTo>
                      <a:lnTo>
                        <a:pt x="2163" y="628"/>
                      </a:lnTo>
                      <a:lnTo>
                        <a:pt x="1991" y="581"/>
                      </a:lnTo>
                      <a:lnTo>
                        <a:pt x="1982" y="578"/>
                      </a:lnTo>
                      <a:lnTo>
                        <a:pt x="1969" y="578"/>
                      </a:lnTo>
                      <a:lnTo>
                        <a:pt x="1944" y="578"/>
                      </a:lnTo>
                      <a:lnTo>
                        <a:pt x="1929" y="578"/>
                      </a:lnTo>
                      <a:lnTo>
                        <a:pt x="1891" y="590"/>
                      </a:lnTo>
                      <a:lnTo>
                        <a:pt x="1857" y="600"/>
                      </a:lnTo>
                      <a:lnTo>
                        <a:pt x="1829" y="603"/>
                      </a:lnTo>
                      <a:lnTo>
                        <a:pt x="1732" y="606"/>
                      </a:lnTo>
                      <a:lnTo>
                        <a:pt x="1670" y="606"/>
                      </a:lnTo>
                      <a:lnTo>
                        <a:pt x="1660" y="606"/>
                      </a:lnTo>
                      <a:lnTo>
                        <a:pt x="1651" y="606"/>
                      </a:lnTo>
                      <a:lnTo>
                        <a:pt x="1642" y="606"/>
                      </a:lnTo>
                      <a:lnTo>
                        <a:pt x="1623" y="612"/>
                      </a:lnTo>
                      <a:lnTo>
                        <a:pt x="1607" y="618"/>
                      </a:lnTo>
                      <a:lnTo>
                        <a:pt x="1560" y="618"/>
                      </a:lnTo>
                      <a:lnTo>
                        <a:pt x="1557" y="612"/>
                      </a:lnTo>
                      <a:lnTo>
                        <a:pt x="1542" y="603"/>
                      </a:lnTo>
                      <a:lnTo>
                        <a:pt x="1532" y="597"/>
                      </a:lnTo>
                      <a:lnTo>
                        <a:pt x="1520" y="593"/>
                      </a:lnTo>
                      <a:lnTo>
                        <a:pt x="1504" y="590"/>
                      </a:lnTo>
                      <a:lnTo>
                        <a:pt x="1485" y="590"/>
                      </a:lnTo>
                      <a:lnTo>
                        <a:pt x="1479" y="597"/>
                      </a:lnTo>
                      <a:lnTo>
                        <a:pt x="1473" y="600"/>
                      </a:lnTo>
                      <a:lnTo>
                        <a:pt x="1454" y="606"/>
                      </a:lnTo>
                      <a:lnTo>
                        <a:pt x="1423" y="609"/>
                      </a:lnTo>
                      <a:lnTo>
                        <a:pt x="1379" y="603"/>
                      </a:lnTo>
                      <a:lnTo>
                        <a:pt x="1345" y="597"/>
                      </a:lnTo>
                      <a:lnTo>
                        <a:pt x="1314" y="587"/>
                      </a:lnTo>
                      <a:lnTo>
                        <a:pt x="1286" y="581"/>
                      </a:lnTo>
                      <a:lnTo>
                        <a:pt x="1264" y="578"/>
                      </a:lnTo>
                      <a:lnTo>
                        <a:pt x="1242" y="578"/>
                      </a:lnTo>
                      <a:lnTo>
                        <a:pt x="1201" y="581"/>
                      </a:lnTo>
                      <a:lnTo>
                        <a:pt x="1183" y="581"/>
                      </a:lnTo>
                      <a:lnTo>
                        <a:pt x="1180" y="578"/>
                      </a:lnTo>
                      <a:lnTo>
                        <a:pt x="1176" y="578"/>
                      </a:lnTo>
                      <a:lnTo>
                        <a:pt x="1173" y="568"/>
                      </a:lnTo>
                      <a:lnTo>
                        <a:pt x="1173" y="553"/>
                      </a:lnTo>
                      <a:lnTo>
                        <a:pt x="1173" y="528"/>
                      </a:lnTo>
                      <a:lnTo>
                        <a:pt x="1170" y="519"/>
                      </a:lnTo>
                      <a:lnTo>
                        <a:pt x="1167" y="509"/>
                      </a:lnTo>
                      <a:lnTo>
                        <a:pt x="1142" y="478"/>
                      </a:lnTo>
                      <a:lnTo>
                        <a:pt x="1123" y="456"/>
                      </a:lnTo>
                      <a:lnTo>
                        <a:pt x="1108" y="444"/>
                      </a:lnTo>
                      <a:lnTo>
                        <a:pt x="1095" y="431"/>
                      </a:lnTo>
                      <a:lnTo>
                        <a:pt x="1086" y="419"/>
                      </a:lnTo>
                      <a:lnTo>
                        <a:pt x="1080" y="406"/>
                      </a:lnTo>
                      <a:lnTo>
                        <a:pt x="1073" y="391"/>
                      </a:lnTo>
                      <a:lnTo>
                        <a:pt x="1073" y="372"/>
                      </a:lnTo>
                      <a:lnTo>
                        <a:pt x="1077" y="350"/>
                      </a:lnTo>
                      <a:lnTo>
                        <a:pt x="1089" y="328"/>
                      </a:lnTo>
                      <a:lnTo>
                        <a:pt x="1102" y="309"/>
                      </a:lnTo>
                      <a:lnTo>
                        <a:pt x="1108" y="294"/>
                      </a:lnTo>
                      <a:lnTo>
                        <a:pt x="1108" y="281"/>
                      </a:lnTo>
                      <a:lnTo>
                        <a:pt x="1105" y="272"/>
                      </a:lnTo>
                      <a:lnTo>
                        <a:pt x="1098" y="266"/>
                      </a:lnTo>
                      <a:lnTo>
                        <a:pt x="1092" y="263"/>
                      </a:lnTo>
                      <a:lnTo>
                        <a:pt x="1077" y="259"/>
                      </a:lnTo>
                      <a:lnTo>
                        <a:pt x="1070" y="256"/>
                      </a:lnTo>
                      <a:lnTo>
                        <a:pt x="1067" y="250"/>
                      </a:lnTo>
                      <a:lnTo>
                        <a:pt x="1058" y="234"/>
                      </a:lnTo>
                      <a:lnTo>
                        <a:pt x="1048" y="216"/>
                      </a:lnTo>
                      <a:lnTo>
                        <a:pt x="1030" y="228"/>
                      </a:lnTo>
                      <a:lnTo>
                        <a:pt x="1011" y="238"/>
                      </a:lnTo>
                      <a:lnTo>
                        <a:pt x="989" y="244"/>
                      </a:lnTo>
                      <a:lnTo>
                        <a:pt x="908" y="250"/>
                      </a:lnTo>
                      <a:lnTo>
                        <a:pt x="896" y="247"/>
                      </a:lnTo>
                      <a:lnTo>
                        <a:pt x="889" y="247"/>
                      </a:lnTo>
                      <a:lnTo>
                        <a:pt x="896" y="222"/>
                      </a:lnTo>
                      <a:lnTo>
                        <a:pt x="908" y="216"/>
                      </a:lnTo>
                      <a:lnTo>
                        <a:pt x="917" y="209"/>
                      </a:lnTo>
                      <a:lnTo>
                        <a:pt x="927" y="206"/>
                      </a:lnTo>
                      <a:lnTo>
                        <a:pt x="933" y="206"/>
                      </a:lnTo>
                      <a:lnTo>
                        <a:pt x="939" y="203"/>
                      </a:lnTo>
                      <a:lnTo>
                        <a:pt x="942" y="197"/>
                      </a:lnTo>
                      <a:lnTo>
                        <a:pt x="949" y="194"/>
                      </a:lnTo>
                      <a:lnTo>
                        <a:pt x="952" y="191"/>
                      </a:lnTo>
                      <a:lnTo>
                        <a:pt x="955" y="188"/>
                      </a:lnTo>
                      <a:lnTo>
                        <a:pt x="955" y="181"/>
                      </a:lnTo>
                      <a:lnTo>
                        <a:pt x="952" y="178"/>
                      </a:lnTo>
                      <a:lnTo>
                        <a:pt x="939" y="172"/>
                      </a:lnTo>
                      <a:lnTo>
                        <a:pt x="920" y="166"/>
                      </a:lnTo>
                      <a:lnTo>
                        <a:pt x="880" y="163"/>
                      </a:lnTo>
                      <a:lnTo>
                        <a:pt x="852" y="160"/>
                      </a:lnTo>
                      <a:lnTo>
                        <a:pt x="839" y="156"/>
                      </a:lnTo>
                      <a:lnTo>
                        <a:pt x="817" y="144"/>
                      </a:lnTo>
                      <a:lnTo>
                        <a:pt x="814" y="147"/>
                      </a:lnTo>
                      <a:lnTo>
                        <a:pt x="805" y="150"/>
                      </a:lnTo>
                      <a:lnTo>
                        <a:pt x="799" y="153"/>
                      </a:lnTo>
                      <a:lnTo>
                        <a:pt x="789" y="150"/>
                      </a:lnTo>
                      <a:lnTo>
                        <a:pt x="777" y="147"/>
                      </a:lnTo>
                      <a:lnTo>
                        <a:pt x="764" y="141"/>
                      </a:lnTo>
                      <a:lnTo>
                        <a:pt x="730" y="119"/>
                      </a:lnTo>
                      <a:lnTo>
                        <a:pt x="724" y="110"/>
                      </a:lnTo>
                      <a:lnTo>
                        <a:pt x="718" y="100"/>
                      </a:lnTo>
                      <a:lnTo>
                        <a:pt x="727" y="50"/>
                      </a:lnTo>
                      <a:lnTo>
                        <a:pt x="739" y="35"/>
                      </a:lnTo>
                      <a:lnTo>
                        <a:pt x="743" y="25"/>
                      </a:lnTo>
                      <a:lnTo>
                        <a:pt x="727" y="25"/>
                      </a:lnTo>
                      <a:lnTo>
                        <a:pt x="724" y="22"/>
                      </a:lnTo>
                      <a:lnTo>
                        <a:pt x="718" y="10"/>
                      </a:lnTo>
                      <a:lnTo>
                        <a:pt x="711" y="0"/>
                      </a:lnTo>
                      <a:lnTo>
                        <a:pt x="702" y="0"/>
                      </a:lnTo>
                      <a:lnTo>
                        <a:pt x="696" y="25"/>
                      </a:lnTo>
                      <a:lnTo>
                        <a:pt x="686" y="38"/>
                      </a:lnTo>
                      <a:lnTo>
                        <a:pt x="668" y="44"/>
                      </a:lnTo>
                      <a:lnTo>
                        <a:pt x="665" y="44"/>
                      </a:lnTo>
                      <a:lnTo>
                        <a:pt x="661" y="47"/>
                      </a:lnTo>
                      <a:lnTo>
                        <a:pt x="661" y="50"/>
                      </a:lnTo>
                      <a:lnTo>
                        <a:pt x="658" y="63"/>
                      </a:lnTo>
                      <a:lnTo>
                        <a:pt x="633" y="60"/>
                      </a:lnTo>
                      <a:lnTo>
                        <a:pt x="624" y="60"/>
                      </a:lnTo>
                      <a:lnTo>
                        <a:pt x="621" y="60"/>
                      </a:lnTo>
                      <a:lnTo>
                        <a:pt x="615" y="63"/>
                      </a:lnTo>
                      <a:lnTo>
                        <a:pt x="602" y="81"/>
                      </a:lnTo>
                      <a:lnTo>
                        <a:pt x="596" y="100"/>
                      </a:lnTo>
                      <a:lnTo>
                        <a:pt x="596" y="103"/>
                      </a:lnTo>
                      <a:lnTo>
                        <a:pt x="593" y="106"/>
                      </a:lnTo>
                      <a:lnTo>
                        <a:pt x="580" y="106"/>
                      </a:lnTo>
                      <a:lnTo>
                        <a:pt x="574" y="110"/>
                      </a:lnTo>
                      <a:lnTo>
                        <a:pt x="571" y="110"/>
                      </a:lnTo>
                      <a:lnTo>
                        <a:pt x="565" y="110"/>
                      </a:lnTo>
                      <a:lnTo>
                        <a:pt x="555" y="106"/>
                      </a:lnTo>
                      <a:lnTo>
                        <a:pt x="530" y="94"/>
                      </a:lnTo>
                      <a:lnTo>
                        <a:pt x="515" y="85"/>
                      </a:lnTo>
                      <a:lnTo>
                        <a:pt x="499" y="78"/>
                      </a:lnTo>
                      <a:lnTo>
                        <a:pt x="483" y="72"/>
                      </a:lnTo>
                      <a:lnTo>
                        <a:pt x="474" y="69"/>
                      </a:lnTo>
                      <a:lnTo>
                        <a:pt x="468" y="69"/>
                      </a:lnTo>
                      <a:lnTo>
                        <a:pt x="455" y="66"/>
                      </a:lnTo>
                      <a:lnTo>
                        <a:pt x="449" y="66"/>
                      </a:lnTo>
                      <a:lnTo>
                        <a:pt x="440" y="72"/>
                      </a:lnTo>
                      <a:lnTo>
                        <a:pt x="434" y="78"/>
                      </a:lnTo>
                      <a:lnTo>
                        <a:pt x="424" y="78"/>
                      </a:lnTo>
                      <a:lnTo>
                        <a:pt x="409" y="81"/>
                      </a:lnTo>
                      <a:lnTo>
                        <a:pt x="387" y="78"/>
                      </a:lnTo>
                      <a:lnTo>
                        <a:pt x="371" y="88"/>
                      </a:lnTo>
                      <a:lnTo>
                        <a:pt x="352" y="97"/>
                      </a:lnTo>
                      <a:lnTo>
                        <a:pt x="334" y="106"/>
                      </a:lnTo>
                      <a:lnTo>
                        <a:pt x="321" y="125"/>
                      </a:lnTo>
                      <a:lnTo>
                        <a:pt x="318" y="153"/>
                      </a:lnTo>
                      <a:lnTo>
                        <a:pt x="306" y="156"/>
                      </a:lnTo>
                      <a:lnTo>
                        <a:pt x="293" y="156"/>
                      </a:lnTo>
                      <a:lnTo>
                        <a:pt x="277" y="153"/>
                      </a:lnTo>
                      <a:lnTo>
                        <a:pt x="262" y="153"/>
                      </a:lnTo>
                      <a:lnTo>
                        <a:pt x="228" y="153"/>
                      </a:lnTo>
                      <a:lnTo>
                        <a:pt x="209" y="156"/>
                      </a:lnTo>
                      <a:lnTo>
                        <a:pt x="190" y="160"/>
                      </a:lnTo>
                      <a:lnTo>
                        <a:pt x="171" y="166"/>
                      </a:lnTo>
                      <a:lnTo>
                        <a:pt x="159" y="172"/>
                      </a:lnTo>
                      <a:lnTo>
                        <a:pt x="140" y="188"/>
                      </a:lnTo>
                      <a:lnTo>
                        <a:pt x="128" y="194"/>
                      </a:lnTo>
                      <a:lnTo>
                        <a:pt x="121" y="194"/>
                      </a:lnTo>
                      <a:lnTo>
                        <a:pt x="84" y="197"/>
                      </a:lnTo>
                      <a:lnTo>
                        <a:pt x="65" y="197"/>
                      </a:lnTo>
                      <a:lnTo>
                        <a:pt x="47" y="197"/>
                      </a:lnTo>
                      <a:lnTo>
                        <a:pt x="37" y="197"/>
                      </a:lnTo>
                      <a:lnTo>
                        <a:pt x="22" y="200"/>
                      </a:lnTo>
                      <a:lnTo>
                        <a:pt x="12" y="203"/>
                      </a:lnTo>
                      <a:lnTo>
                        <a:pt x="6" y="206"/>
                      </a:lnTo>
                      <a:lnTo>
                        <a:pt x="3" y="216"/>
                      </a:lnTo>
                      <a:lnTo>
                        <a:pt x="0" y="228"/>
                      </a:lnTo>
                      <a:lnTo>
                        <a:pt x="0" y="253"/>
                      </a:lnTo>
                      <a:lnTo>
                        <a:pt x="3" y="263"/>
                      </a:lnTo>
                      <a:lnTo>
                        <a:pt x="6" y="269"/>
                      </a:lnTo>
                      <a:lnTo>
                        <a:pt x="9" y="269"/>
                      </a:lnTo>
                      <a:lnTo>
                        <a:pt x="9" y="297"/>
                      </a:lnTo>
                      <a:lnTo>
                        <a:pt x="18" y="306"/>
                      </a:lnTo>
                      <a:lnTo>
                        <a:pt x="25" y="309"/>
                      </a:lnTo>
                      <a:lnTo>
                        <a:pt x="28" y="312"/>
                      </a:lnTo>
                      <a:lnTo>
                        <a:pt x="40" y="312"/>
                      </a:lnTo>
                      <a:lnTo>
                        <a:pt x="59" y="309"/>
                      </a:lnTo>
                      <a:lnTo>
                        <a:pt x="65" y="309"/>
                      </a:lnTo>
                      <a:lnTo>
                        <a:pt x="71" y="312"/>
                      </a:lnTo>
                      <a:lnTo>
                        <a:pt x="78" y="319"/>
                      </a:lnTo>
                      <a:lnTo>
                        <a:pt x="87" y="331"/>
                      </a:lnTo>
                      <a:lnTo>
                        <a:pt x="100" y="328"/>
                      </a:lnTo>
                      <a:lnTo>
                        <a:pt x="118" y="325"/>
                      </a:lnTo>
                      <a:lnTo>
                        <a:pt x="125" y="325"/>
                      </a:lnTo>
                      <a:lnTo>
                        <a:pt x="134" y="325"/>
                      </a:lnTo>
                      <a:lnTo>
                        <a:pt x="143" y="328"/>
                      </a:lnTo>
                      <a:lnTo>
                        <a:pt x="150" y="334"/>
                      </a:lnTo>
                      <a:lnTo>
                        <a:pt x="159" y="344"/>
                      </a:lnTo>
                      <a:lnTo>
                        <a:pt x="165" y="356"/>
                      </a:lnTo>
                      <a:lnTo>
                        <a:pt x="178" y="353"/>
                      </a:lnTo>
                      <a:lnTo>
                        <a:pt x="209" y="337"/>
                      </a:lnTo>
                      <a:lnTo>
                        <a:pt x="228" y="328"/>
                      </a:lnTo>
                      <a:lnTo>
                        <a:pt x="237" y="328"/>
                      </a:lnTo>
                      <a:lnTo>
                        <a:pt x="246" y="328"/>
                      </a:lnTo>
                      <a:lnTo>
                        <a:pt x="256" y="331"/>
                      </a:lnTo>
                      <a:lnTo>
                        <a:pt x="262" y="341"/>
                      </a:lnTo>
                      <a:lnTo>
                        <a:pt x="265" y="350"/>
                      </a:lnTo>
                      <a:lnTo>
                        <a:pt x="265" y="366"/>
                      </a:lnTo>
                      <a:lnTo>
                        <a:pt x="265" y="428"/>
                      </a:lnTo>
                      <a:lnTo>
                        <a:pt x="262" y="450"/>
                      </a:lnTo>
                      <a:lnTo>
                        <a:pt x="265" y="475"/>
                      </a:lnTo>
                      <a:lnTo>
                        <a:pt x="274" y="487"/>
                      </a:lnTo>
                      <a:lnTo>
                        <a:pt x="274" y="506"/>
                      </a:lnTo>
                      <a:lnTo>
                        <a:pt x="271" y="528"/>
                      </a:lnTo>
                      <a:lnTo>
                        <a:pt x="265" y="556"/>
                      </a:lnTo>
                      <a:lnTo>
                        <a:pt x="265" y="575"/>
                      </a:lnTo>
                      <a:lnTo>
                        <a:pt x="268" y="593"/>
                      </a:lnTo>
                      <a:lnTo>
                        <a:pt x="271" y="615"/>
                      </a:lnTo>
                      <a:lnTo>
                        <a:pt x="281" y="637"/>
                      </a:lnTo>
                      <a:lnTo>
                        <a:pt x="296" y="675"/>
                      </a:lnTo>
                      <a:lnTo>
                        <a:pt x="302" y="690"/>
                      </a:lnTo>
                      <a:lnTo>
                        <a:pt x="315" y="853"/>
                      </a:lnTo>
                      <a:lnTo>
                        <a:pt x="318" y="984"/>
                      </a:lnTo>
                      <a:lnTo>
                        <a:pt x="315" y="999"/>
                      </a:lnTo>
                      <a:lnTo>
                        <a:pt x="296" y="1034"/>
                      </a:lnTo>
                      <a:lnTo>
                        <a:pt x="284" y="1059"/>
                      </a:lnTo>
                      <a:lnTo>
                        <a:pt x="268" y="1084"/>
                      </a:lnTo>
                      <a:lnTo>
                        <a:pt x="249" y="1109"/>
                      </a:lnTo>
                      <a:lnTo>
                        <a:pt x="224" y="1137"/>
                      </a:lnTo>
                      <a:lnTo>
                        <a:pt x="203" y="1162"/>
                      </a:lnTo>
                      <a:lnTo>
                        <a:pt x="187" y="1183"/>
                      </a:lnTo>
                      <a:lnTo>
                        <a:pt x="181" y="1202"/>
                      </a:lnTo>
                      <a:lnTo>
                        <a:pt x="178" y="1215"/>
                      </a:lnTo>
                      <a:lnTo>
                        <a:pt x="178" y="1227"/>
                      </a:lnTo>
                      <a:lnTo>
                        <a:pt x="178" y="1237"/>
                      </a:lnTo>
                      <a:lnTo>
                        <a:pt x="184" y="1243"/>
                      </a:lnTo>
                      <a:lnTo>
                        <a:pt x="174" y="1468"/>
                      </a:lnTo>
                      <a:lnTo>
                        <a:pt x="171" y="1474"/>
                      </a:lnTo>
                      <a:lnTo>
                        <a:pt x="174" y="1489"/>
                      </a:lnTo>
                      <a:lnTo>
                        <a:pt x="181" y="1502"/>
                      </a:lnTo>
                      <a:lnTo>
                        <a:pt x="187" y="1511"/>
                      </a:lnTo>
                      <a:lnTo>
                        <a:pt x="199" y="1524"/>
                      </a:lnTo>
                      <a:lnTo>
                        <a:pt x="218" y="1536"/>
                      </a:lnTo>
                      <a:lnTo>
                        <a:pt x="249" y="1561"/>
                      </a:lnTo>
                      <a:lnTo>
                        <a:pt x="268" y="1583"/>
                      </a:lnTo>
                      <a:lnTo>
                        <a:pt x="281" y="1599"/>
                      </a:lnTo>
                      <a:lnTo>
                        <a:pt x="281" y="1605"/>
                      </a:lnTo>
                      <a:lnTo>
                        <a:pt x="287" y="1617"/>
                      </a:lnTo>
                      <a:lnTo>
                        <a:pt x="290" y="1639"/>
                      </a:lnTo>
                      <a:lnTo>
                        <a:pt x="290" y="1670"/>
                      </a:lnTo>
                      <a:lnTo>
                        <a:pt x="296" y="1677"/>
                      </a:lnTo>
                      <a:lnTo>
                        <a:pt x="306" y="1699"/>
                      </a:lnTo>
                      <a:lnTo>
                        <a:pt x="309" y="1711"/>
                      </a:lnTo>
                      <a:lnTo>
                        <a:pt x="312" y="1730"/>
                      </a:lnTo>
                      <a:lnTo>
                        <a:pt x="312" y="1752"/>
                      </a:lnTo>
                      <a:lnTo>
                        <a:pt x="306" y="1773"/>
                      </a:lnTo>
                      <a:lnTo>
                        <a:pt x="296" y="1817"/>
                      </a:lnTo>
                      <a:lnTo>
                        <a:pt x="293" y="1842"/>
                      </a:lnTo>
                      <a:lnTo>
                        <a:pt x="290" y="1917"/>
                      </a:lnTo>
                      <a:lnTo>
                        <a:pt x="290" y="1920"/>
                      </a:lnTo>
                      <a:lnTo>
                        <a:pt x="293" y="1930"/>
                      </a:lnTo>
                      <a:lnTo>
                        <a:pt x="299" y="1936"/>
                      </a:lnTo>
                      <a:lnTo>
                        <a:pt x="306" y="1942"/>
                      </a:lnTo>
                      <a:lnTo>
                        <a:pt x="321" y="1948"/>
                      </a:lnTo>
                      <a:lnTo>
                        <a:pt x="337" y="1955"/>
                      </a:lnTo>
                      <a:lnTo>
                        <a:pt x="356" y="1961"/>
                      </a:lnTo>
                      <a:lnTo>
                        <a:pt x="371" y="1970"/>
                      </a:lnTo>
                      <a:lnTo>
                        <a:pt x="384" y="1979"/>
                      </a:lnTo>
                      <a:lnTo>
                        <a:pt x="393" y="1992"/>
                      </a:lnTo>
                      <a:lnTo>
                        <a:pt x="402" y="2011"/>
                      </a:lnTo>
                      <a:lnTo>
                        <a:pt x="402" y="2023"/>
                      </a:lnTo>
                      <a:lnTo>
                        <a:pt x="405" y="2054"/>
                      </a:lnTo>
                      <a:lnTo>
                        <a:pt x="405" y="2061"/>
                      </a:lnTo>
                      <a:lnTo>
                        <a:pt x="412" y="2073"/>
                      </a:lnTo>
                      <a:lnTo>
                        <a:pt x="415" y="2079"/>
                      </a:lnTo>
                      <a:lnTo>
                        <a:pt x="424" y="2086"/>
                      </a:lnTo>
                      <a:lnTo>
                        <a:pt x="440" y="2092"/>
                      </a:lnTo>
                      <a:lnTo>
                        <a:pt x="459" y="2095"/>
                      </a:lnTo>
                      <a:lnTo>
                        <a:pt x="477" y="2095"/>
                      </a:lnTo>
                      <a:lnTo>
                        <a:pt x="493" y="2101"/>
                      </a:lnTo>
                      <a:lnTo>
                        <a:pt x="505" y="2111"/>
                      </a:lnTo>
                      <a:lnTo>
                        <a:pt x="515" y="2120"/>
                      </a:lnTo>
                      <a:lnTo>
                        <a:pt x="521" y="2129"/>
                      </a:lnTo>
                      <a:lnTo>
                        <a:pt x="524" y="2139"/>
                      </a:lnTo>
                      <a:lnTo>
                        <a:pt x="527" y="2157"/>
                      </a:lnTo>
                      <a:lnTo>
                        <a:pt x="530" y="2179"/>
                      </a:lnTo>
                      <a:lnTo>
                        <a:pt x="537" y="2207"/>
                      </a:lnTo>
                      <a:lnTo>
                        <a:pt x="543" y="2245"/>
                      </a:lnTo>
                      <a:lnTo>
                        <a:pt x="543" y="2242"/>
                      </a:lnTo>
                      <a:lnTo>
                        <a:pt x="571" y="2245"/>
                      </a:lnTo>
                      <a:lnTo>
                        <a:pt x="583" y="2242"/>
                      </a:lnTo>
                      <a:lnTo>
                        <a:pt x="599" y="2232"/>
                      </a:lnTo>
                      <a:lnTo>
                        <a:pt x="665" y="2285"/>
                      </a:lnTo>
                      <a:lnTo>
                        <a:pt x="677" y="2260"/>
                      </a:lnTo>
                      <a:lnTo>
                        <a:pt x="696" y="2242"/>
                      </a:lnTo>
                      <a:lnTo>
                        <a:pt x="714" y="2232"/>
                      </a:lnTo>
                      <a:lnTo>
                        <a:pt x="730" y="2223"/>
                      </a:lnTo>
                      <a:lnTo>
                        <a:pt x="746" y="2220"/>
                      </a:lnTo>
                      <a:lnTo>
                        <a:pt x="761" y="2220"/>
                      </a:lnTo>
                      <a:lnTo>
                        <a:pt x="771" y="2220"/>
                      </a:lnTo>
                      <a:lnTo>
                        <a:pt x="777" y="2176"/>
                      </a:lnTo>
                      <a:lnTo>
                        <a:pt x="783" y="2145"/>
                      </a:lnTo>
                      <a:lnTo>
                        <a:pt x="789" y="2126"/>
                      </a:lnTo>
                      <a:lnTo>
                        <a:pt x="796" y="2120"/>
                      </a:lnTo>
                      <a:lnTo>
                        <a:pt x="805" y="2117"/>
                      </a:lnTo>
                      <a:lnTo>
                        <a:pt x="814" y="2117"/>
                      </a:lnTo>
                      <a:lnTo>
                        <a:pt x="833" y="2098"/>
                      </a:lnTo>
                      <a:lnTo>
                        <a:pt x="877" y="2095"/>
                      </a:lnTo>
                      <a:lnTo>
                        <a:pt x="917" y="2089"/>
                      </a:lnTo>
                      <a:lnTo>
                        <a:pt x="955" y="2076"/>
                      </a:lnTo>
                      <a:lnTo>
                        <a:pt x="986" y="2064"/>
                      </a:lnTo>
                      <a:lnTo>
                        <a:pt x="1017" y="2051"/>
                      </a:lnTo>
                      <a:lnTo>
                        <a:pt x="1039" y="2039"/>
                      </a:lnTo>
                      <a:lnTo>
                        <a:pt x="1058" y="2026"/>
                      </a:lnTo>
                      <a:lnTo>
                        <a:pt x="1067" y="2039"/>
                      </a:lnTo>
                      <a:lnTo>
                        <a:pt x="1077" y="2045"/>
                      </a:lnTo>
                      <a:lnTo>
                        <a:pt x="1083" y="2051"/>
                      </a:lnTo>
                      <a:lnTo>
                        <a:pt x="1098" y="2054"/>
                      </a:lnTo>
                      <a:lnTo>
                        <a:pt x="1117" y="2054"/>
                      </a:lnTo>
                      <a:lnTo>
                        <a:pt x="1139" y="2045"/>
                      </a:lnTo>
                      <a:lnTo>
                        <a:pt x="1155" y="2039"/>
                      </a:lnTo>
                      <a:lnTo>
                        <a:pt x="1173" y="2020"/>
                      </a:lnTo>
                      <a:lnTo>
                        <a:pt x="1189" y="2023"/>
                      </a:lnTo>
                      <a:lnTo>
                        <a:pt x="1214" y="2023"/>
                      </a:lnTo>
                      <a:lnTo>
                        <a:pt x="1254" y="2014"/>
                      </a:lnTo>
                      <a:lnTo>
                        <a:pt x="1270" y="2001"/>
                      </a:lnTo>
                      <a:lnTo>
                        <a:pt x="1289" y="1989"/>
                      </a:lnTo>
                      <a:lnTo>
                        <a:pt x="1298" y="1992"/>
                      </a:lnTo>
                      <a:lnTo>
                        <a:pt x="1311" y="2001"/>
                      </a:lnTo>
                      <a:lnTo>
                        <a:pt x="1323" y="2014"/>
                      </a:lnTo>
                      <a:lnTo>
                        <a:pt x="1361" y="2051"/>
                      </a:lnTo>
                      <a:lnTo>
                        <a:pt x="1379" y="2045"/>
                      </a:lnTo>
                      <a:lnTo>
                        <a:pt x="1389" y="2029"/>
                      </a:lnTo>
                      <a:lnTo>
                        <a:pt x="1404" y="2042"/>
                      </a:lnTo>
                      <a:lnTo>
                        <a:pt x="1423" y="2058"/>
                      </a:lnTo>
                      <a:lnTo>
                        <a:pt x="1448" y="2058"/>
                      </a:lnTo>
                      <a:lnTo>
                        <a:pt x="1467" y="2039"/>
                      </a:lnTo>
                      <a:lnTo>
                        <a:pt x="1489" y="2061"/>
                      </a:lnTo>
                      <a:lnTo>
                        <a:pt x="1560" y="2089"/>
                      </a:lnTo>
                      <a:lnTo>
                        <a:pt x="1592" y="2092"/>
                      </a:lnTo>
                      <a:lnTo>
                        <a:pt x="1617" y="2089"/>
                      </a:lnTo>
                      <a:lnTo>
                        <a:pt x="1635" y="2079"/>
                      </a:lnTo>
                      <a:lnTo>
                        <a:pt x="1648" y="2070"/>
                      </a:lnTo>
                      <a:lnTo>
                        <a:pt x="1654" y="2058"/>
                      </a:lnTo>
                      <a:lnTo>
                        <a:pt x="1657" y="2045"/>
                      </a:lnTo>
                      <a:lnTo>
                        <a:pt x="1660" y="2036"/>
                      </a:lnTo>
                      <a:lnTo>
                        <a:pt x="1682" y="2061"/>
                      </a:lnTo>
                      <a:lnTo>
                        <a:pt x="1691" y="2067"/>
                      </a:lnTo>
                      <a:lnTo>
                        <a:pt x="1701" y="2061"/>
                      </a:lnTo>
                      <a:lnTo>
                        <a:pt x="1707" y="2058"/>
                      </a:lnTo>
                      <a:lnTo>
                        <a:pt x="1716" y="2054"/>
                      </a:lnTo>
                      <a:lnTo>
                        <a:pt x="1738" y="2051"/>
                      </a:lnTo>
                      <a:lnTo>
                        <a:pt x="1754" y="2048"/>
                      </a:lnTo>
                      <a:lnTo>
                        <a:pt x="1798" y="2051"/>
                      </a:lnTo>
                      <a:lnTo>
                        <a:pt x="1807" y="2054"/>
                      </a:lnTo>
                      <a:lnTo>
                        <a:pt x="1819" y="2064"/>
                      </a:lnTo>
                      <a:lnTo>
                        <a:pt x="1832" y="2076"/>
                      </a:lnTo>
                      <a:lnTo>
                        <a:pt x="1851" y="2076"/>
                      </a:lnTo>
                      <a:lnTo>
                        <a:pt x="1863" y="2073"/>
                      </a:lnTo>
                      <a:lnTo>
                        <a:pt x="1872" y="2067"/>
                      </a:lnTo>
                      <a:lnTo>
                        <a:pt x="1879" y="2061"/>
                      </a:lnTo>
                      <a:lnTo>
                        <a:pt x="1885" y="2042"/>
                      </a:lnTo>
                      <a:lnTo>
                        <a:pt x="1885" y="2036"/>
                      </a:lnTo>
                      <a:lnTo>
                        <a:pt x="1863" y="2011"/>
                      </a:lnTo>
                      <a:lnTo>
                        <a:pt x="1863" y="1992"/>
                      </a:lnTo>
                      <a:lnTo>
                        <a:pt x="1863" y="1976"/>
                      </a:lnTo>
                      <a:lnTo>
                        <a:pt x="1860" y="1961"/>
                      </a:lnTo>
                      <a:lnTo>
                        <a:pt x="1857" y="1951"/>
                      </a:lnTo>
                      <a:lnTo>
                        <a:pt x="1851" y="1936"/>
                      </a:lnTo>
                      <a:lnTo>
                        <a:pt x="1848" y="1933"/>
                      </a:lnTo>
                      <a:lnTo>
                        <a:pt x="1807" y="1936"/>
                      </a:lnTo>
                      <a:lnTo>
                        <a:pt x="1801" y="1930"/>
                      </a:lnTo>
                      <a:lnTo>
                        <a:pt x="1794" y="1923"/>
                      </a:lnTo>
                      <a:lnTo>
                        <a:pt x="1788" y="1908"/>
                      </a:lnTo>
                      <a:lnTo>
                        <a:pt x="1788" y="1892"/>
                      </a:lnTo>
                      <a:lnTo>
                        <a:pt x="1794" y="1876"/>
                      </a:lnTo>
                      <a:lnTo>
                        <a:pt x="1807" y="1848"/>
                      </a:lnTo>
                      <a:lnTo>
                        <a:pt x="1813" y="1839"/>
                      </a:lnTo>
                      <a:lnTo>
                        <a:pt x="1832" y="1836"/>
                      </a:lnTo>
                      <a:lnTo>
                        <a:pt x="1848" y="1830"/>
                      </a:lnTo>
                      <a:lnTo>
                        <a:pt x="1860" y="1820"/>
                      </a:lnTo>
                      <a:lnTo>
                        <a:pt x="1866" y="1814"/>
                      </a:lnTo>
                      <a:lnTo>
                        <a:pt x="1872" y="1802"/>
                      </a:lnTo>
                      <a:lnTo>
                        <a:pt x="1872" y="1798"/>
                      </a:lnTo>
                      <a:lnTo>
                        <a:pt x="1888" y="1795"/>
                      </a:lnTo>
                      <a:lnTo>
                        <a:pt x="1901" y="1792"/>
                      </a:lnTo>
                      <a:lnTo>
                        <a:pt x="1907" y="1789"/>
                      </a:lnTo>
                      <a:lnTo>
                        <a:pt x="1910" y="1786"/>
                      </a:lnTo>
                      <a:lnTo>
                        <a:pt x="1910" y="1777"/>
                      </a:lnTo>
                      <a:lnTo>
                        <a:pt x="1907" y="1770"/>
                      </a:lnTo>
                      <a:lnTo>
                        <a:pt x="1851" y="1711"/>
                      </a:lnTo>
                      <a:lnTo>
                        <a:pt x="1851" y="1670"/>
                      </a:lnTo>
                      <a:lnTo>
                        <a:pt x="1807" y="1670"/>
                      </a:lnTo>
                      <a:lnTo>
                        <a:pt x="1794" y="1636"/>
                      </a:lnTo>
                      <a:lnTo>
                        <a:pt x="1776" y="1636"/>
                      </a:lnTo>
                      <a:lnTo>
                        <a:pt x="1766" y="1617"/>
                      </a:lnTo>
                      <a:lnTo>
                        <a:pt x="1732" y="1620"/>
                      </a:lnTo>
                      <a:lnTo>
                        <a:pt x="1710" y="1599"/>
                      </a:lnTo>
                      <a:lnTo>
                        <a:pt x="1710" y="1489"/>
                      </a:lnTo>
                      <a:lnTo>
                        <a:pt x="1710" y="1474"/>
                      </a:lnTo>
                      <a:lnTo>
                        <a:pt x="1704" y="1461"/>
                      </a:lnTo>
                      <a:lnTo>
                        <a:pt x="1701" y="1455"/>
                      </a:lnTo>
                      <a:lnTo>
                        <a:pt x="1695" y="1455"/>
                      </a:lnTo>
                      <a:lnTo>
                        <a:pt x="1688" y="1455"/>
                      </a:lnTo>
                      <a:lnTo>
                        <a:pt x="1682" y="1455"/>
                      </a:lnTo>
                      <a:lnTo>
                        <a:pt x="1651" y="1480"/>
                      </a:lnTo>
                      <a:lnTo>
                        <a:pt x="1623" y="1452"/>
                      </a:lnTo>
                      <a:lnTo>
                        <a:pt x="1629" y="1430"/>
                      </a:lnTo>
                      <a:lnTo>
                        <a:pt x="1604" y="1424"/>
                      </a:lnTo>
                      <a:lnTo>
                        <a:pt x="1601" y="1408"/>
                      </a:lnTo>
                      <a:lnTo>
                        <a:pt x="1613" y="1408"/>
                      </a:lnTo>
                      <a:lnTo>
                        <a:pt x="1648" y="1405"/>
                      </a:lnTo>
                      <a:lnTo>
                        <a:pt x="1666" y="1402"/>
                      </a:lnTo>
                      <a:lnTo>
                        <a:pt x="1682" y="1393"/>
                      </a:lnTo>
                      <a:lnTo>
                        <a:pt x="1698" y="1383"/>
                      </a:lnTo>
                      <a:lnTo>
                        <a:pt x="1710" y="1355"/>
                      </a:lnTo>
                      <a:lnTo>
                        <a:pt x="1726" y="1340"/>
                      </a:lnTo>
                      <a:lnTo>
                        <a:pt x="1745" y="1349"/>
                      </a:lnTo>
                      <a:lnTo>
                        <a:pt x="1766" y="1358"/>
                      </a:lnTo>
                      <a:lnTo>
                        <a:pt x="1785" y="1349"/>
                      </a:lnTo>
                      <a:lnTo>
                        <a:pt x="1801" y="1340"/>
                      </a:lnTo>
                      <a:lnTo>
                        <a:pt x="1832" y="1324"/>
                      </a:lnTo>
                      <a:lnTo>
                        <a:pt x="1838" y="1324"/>
                      </a:lnTo>
                      <a:lnTo>
                        <a:pt x="1854" y="1324"/>
                      </a:lnTo>
                      <a:lnTo>
                        <a:pt x="1872" y="1315"/>
                      </a:lnTo>
                      <a:lnTo>
                        <a:pt x="1882" y="1308"/>
                      </a:lnTo>
                      <a:lnTo>
                        <a:pt x="1894" y="1299"/>
                      </a:lnTo>
                      <a:lnTo>
                        <a:pt x="1904" y="1290"/>
                      </a:lnTo>
                      <a:lnTo>
                        <a:pt x="1916" y="1283"/>
                      </a:lnTo>
                      <a:lnTo>
                        <a:pt x="1932" y="1277"/>
                      </a:lnTo>
                      <a:lnTo>
                        <a:pt x="1944" y="1277"/>
                      </a:lnTo>
                      <a:lnTo>
                        <a:pt x="1966" y="1277"/>
                      </a:lnTo>
                      <a:lnTo>
                        <a:pt x="1975" y="1277"/>
                      </a:lnTo>
                      <a:lnTo>
                        <a:pt x="1997" y="1255"/>
                      </a:lnTo>
                      <a:lnTo>
                        <a:pt x="2016" y="1243"/>
                      </a:lnTo>
                      <a:lnTo>
                        <a:pt x="2035" y="1230"/>
                      </a:lnTo>
                      <a:lnTo>
                        <a:pt x="2050" y="1224"/>
                      </a:lnTo>
                      <a:lnTo>
                        <a:pt x="2075" y="1221"/>
                      </a:lnTo>
                      <a:lnTo>
                        <a:pt x="2085" y="1221"/>
                      </a:lnTo>
                      <a:lnTo>
                        <a:pt x="2072" y="1158"/>
                      </a:lnTo>
                      <a:lnTo>
                        <a:pt x="2091" y="1143"/>
                      </a:lnTo>
                      <a:lnTo>
                        <a:pt x="2103" y="1124"/>
                      </a:lnTo>
                      <a:lnTo>
                        <a:pt x="2116" y="1109"/>
                      </a:lnTo>
                      <a:lnTo>
                        <a:pt x="2122" y="1093"/>
                      </a:lnTo>
                      <a:lnTo>
                        <a:pt x="2128" y="1068"/>
                      </a:lnTo>
                      <a:lnTo>
                        <a:pt x="2132" y="1059"/>
                      </a:lnTo>
                      <a:lnTo>
                        <a:pt x="2138" y="881"/>
                      </a:lnTo>
                      <a:lnTo>
                        <a:pt x="2150" y="862"/>
                      </a:lnTo>
                      <a:lnTo>
                        <a:pt x="2157" y="846"/>
                      </a:lnTo>
                      <a:lnTo>
                        <a:pt x="2160" y="828"/>
                      </a:lnTo>
                      <a:lnTo>
                        <a:pt x="2160" y="815"/>
                      </a:lnTo>
                      <a:lnTo>
                        <a:pt x="2153" y="790"/>
                      </a:lnTo>
                      <a:lnTo>
                        <a:pt x="2150" y="781"/>
                      </a:lnTo>
                      <a:lnTo>
                        <a:pt x="2150" y="775"/>
                      </a:lnTo>
                      <a:lnTo>
                        <a:pt x="2153" y="771"/>
                      </a:lnTo>
                      <a:lnTo>
                        <a:pt x="2163" y="765"/>
                      </a:lnTo>
                      <a:lnTo>
                        <a:pt x="2194" y="753"/>
                      </a:lnTo>
                      <a:lnTo>
                        <a:pt x="2235" y="740"/>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09" name="Freeform 10"/>
                <p:cNvSpPr>
                  <a:spLocks/>
                </p:cNvSpPr>
                <p:nvPr/>
              </p:nvSpPr>
              <p:spPr bwMode="auto">
                <a:xfrm>
                  <a:off x="4646" y="1083"/>
                  <a:ext cx="1080" cy="1180"/>
                </a:xfrm>
                <a:custGeom>
                  <a:avLst/>
                  <a:gdLst>
                    <a:gd name="T0" fmla="*/ 1061 w 1080"/>
                    <a:gd name="T1" fmla="*/ 756 h 1180"/>
                    <a:gd name="T2" fmla="*/ 1077 w 1080"/>
                    <a:gd name="T3" fmla="*/ 712 h 1180"/>
                    <a:gd name="T4" fmla="*/ 1017 w 1080"/>
                    <a:gd name="T5" fmla="*/ 659 h 1180"/>
                    <a:gd name="T6" fmla="*/ 1033 w 1080"/>
                    <a:gd name="T7" fmla="*/ 615 h 1180"/>
                    <a:gd name="T8" fmla="*/ 1055 w 1080"/>
                    <a:gd name="T9" fmla="*/ 600 h 1180"/>
                    <a:gd name="T10" fmla="*/ 1080 w 1080"/>
                    <a:gd name="T11" fmla="*/ 562 h 1180"/>
                    <a:gd name="T12" fmla="*/ 986 w 1080"/>
                    <a:gd name="T13" fmla="*/ 456 h 1180"/>
                    <a:gd name="T14" fmla="*/ 905 w 1080"/>
                    <a:gd name="T15" fmla="*/ 316 h 1180"/>
                    <a:gd name="T16" fmla="*/ 871 w 1080"/>
                    <a:gd name="T17" fmla="*/ 253 h 1180"/>
                    <a:gd name="T18" fmla="*/ 858 w 1080"/>
                    <a:gd name="T19" fmla="*/ 241 h 1180"/>
                    <a:gd name="T20" fmla="*/ 846 w 1080"/>
                    <a:gd name="T21" fmla="*/ 241 h 1180"/>
                    <a:gd name="T22" fmla="*/ 824 w 1080"/>
                    <a:gd name="T23" fmla="*/ 234 h 1180"/>
                    <a:gd name="T24" fmla="*/ 817 w 1080"/>
                    <a:gd name="T25" fmla="*/ 222 h 1180"/>
                    <a:gd name="T26" fmla="*/ 808 w 1080"/>
                    <a:gd name="T27" fmla="*/ 150 h 1180"/>
                    <a:gd name="T28" fmla="*/ 774 w 1080"/>
                    <a:gd name="T29" fmla="*/ 163 h 1180"/>
                    <a:gd name="T30" fmla="*/ 714 w 1080"/>
                    <a:gd name="T31" fmla="*/ 166 h 1180"/>
                    <a:gd name="T32" fmla="*/ 636 w 1080"/>
                    <a:gd name="T33" fmla="*/ 119 h 1180"/>
                    <a:gd name="T34" fmla="*/ 608 w 1080"/>
                    <a:gd name="T35" fmla="*/ 113 h 1180"/>
                    <a:gd name="T36" fmla="*/ 590 w 1080"/>
                    <a:gd name="T37" fmla="*/ 91 h 1180"/>
                    <a:gd name="T38" fmla="*/ 549 w 1080"/>
                    <a:gd name="T39" fmla="*/ 60 h 1180"/>
                    <a:gd name="T40" fmla="*/ 518 w 1080"/>
                    <a:gd name="T41" fmla="*/ 50 h 1180"/>
                    <a:gd name="T42" fmla="*/ 474 w 1080"/>
                    <a:gd name="T43" fmla="*/ 28 h 1180"/>
                    <a:gd name="T44" fmla="*/ 434 w 1080"/>
                    <a:gd name="T45" fmla="*/ 13 h 1180"/>
                    <a:gd name="T46" fmla="*/ 412 w 1080"/>
                    <a:gd name="T47" fmla="*/ 3 h 1180"/>
                    <a:gd name="T48" fmla="*/ 387 w 1080"/>
                    <a:gd name="T49" fmla="*/ 0 h 1180"/>
                    <a:gd name="T50" fmla="*/ 362 w 1080"/>
                    <a:gd name="T51" fmla="*/ 0 h 1180"/>
                    <a:gd name="T52" fmla="*/ 343 w 1080"/>
                    <a:gd name="T53" fmla="*/ 10 h 1180"/>
                    <a:gd name="T54" fmla="*/ 318 w 1080"/>
                    <a:gd name="T55" fmla="*/ 10 h 1180"/>
                    <a:gd name="T56" fmla="*/ 287 w 1080"/>
                    <a:gd name="T57" fmla="*/ 6 h 1180"/>
                    <a:gd name="T58" fmla="*/ 203 w 1080"/>
                    <a:gd name="T59" fmla="*/ 28 h 1180"/>
                    <a:gd name="T60" fmla="*/ 184 w 1080"/>
                    <a:gd name="T61" fmla="*/ 25 h 1180"/>
                    <a:gd name="T62" fmla="*/ 140 w 1080"/>
                    <a:gd name="T63" fmla="*/ 13 h 1180"/>
                    <a:gd name="T64" fmla="*/ 106 w 1080"/>
                    <a:gd name="T65" fmla="*/ 22 h 1180"/>
                    <a:gd name="T66" fmla="*/ 56 w 1080"/>
                    <a:gd name="T67" fmla="*/ 22 h 1180"/>
                    <a:gd name="T68" fmla="*/ 40 w 1080"/>
                    <a:gd name="T69" fmla="*/ 6 h 1180"/>
                    <a:gd name="T70" fmla="*/ 34 w 1080"/>
                    <a:gd name="T71" fmla="*/ 35 h 1180"/>
                    <a:gd name="T72" fmla="*/ 47 w 1080"/>
                    <a:gd name="T73" fmla="*/ 72 h 1180"/>
                    <a:gd name="T74" fmla="*/ 12 w 1080"/>
                    <a:gd name="T75" fmla="*/ 206 h 1180"/>
                    <a:gd name="T76" fmla="*/ 75 w 1080"/>
                    <a:gd name="T77" fmla="*/ 375 h 1180"/>
                    <a:gd name="T78" fmla="*/ 53 w 1080"/>
                    <a:gd name="T79" fmla="*/ 428 h 1180"/>
                    <a:gd name="T80" fmla="*/ 0 w 1080"/>
                    <a:gd name="T81" fmla="*/ 475 h 1180"/>
                    <a:gd name="T82" fmla="*/ 43 w 1080"/>
                    <a:gd name="T83" fmla="*/ 547 h 1180"/>
                    <a:gd name="T84" fmla="*/ 87 w 1080"/>
                    <a:gd name="T85" fmla="*/ 684 h 1180"/>
                    <a:gd name="T86" fmla="*/ 109 w 1080"/>
                    <a:gd name="T87" fmla="*/ 796 h 1180"/>
                    <a:gd name="T88" fmla="*/ 178 w 1080"/>
                    <a:gd name="T89" fmla="*/ 934 h 1180"/>
                    <a:gd name="T90" fmla="*/ 633 w 1080"/>
                    <a:gd name="T91" fmla="*/ 1180 h 1180"/>
                    <a:gd name="T92" fmla="*/ 640 w 1080"/>
                    <a:gd name="T93" fmla="*/ 1137 h 1180"/>
                    <a:gd name="T94" fmla="*/ 702 w 1080"/>
                    <a:gd name="T95" fmla="*/ 1034 h 1180"/>
                    <a:gd name="T96" fmla="*/ 814 w 1080"/>
                    <a:gd name="T97" fmla="*/ 909 h 1180"/>
                    <a:gd name="T98" fmla="*/ 905 w 1080"/>
                    <a:gd name="T99" fmla="*/ 909 h 1180"/>
                    <a:gd name="T100" fmla="*/ 992 w 1080"/>
                    <a:gd name="T101" fmla="*/ 840 h 118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80" h="1180">
                      <a:moveTo>
                        <a:pt x="1033" y="827"/>
                      </a:moveTo>
                      <a:lnTo>
                        <a:pt x="1073" y="778"/>
                      </a:lnTo>
                      <a:lnTo>
                        <a:pt x="1061" y="756"/>
                      </a:lnTo>
                      <a:lnTo>
                        <a:pt x="1055" y="740"/>
                      </a:lnTo>
                      <a:lnTo>
                        <a:pt x="1073" y="728"/>
                      </a:lnTo>
                      <a:lnTo>
                        <a:pt x="1077" y="712"/>
                      </a:lnTo>
                      <a:lnTo>
                        <a:pt x="1039" y="693"/>
                      </a:lnTo>
                      <a:lnTo>
                        <a:pt x="1042" y="668"/>
                      </a:lnTo>
                      <a:lnTo>
                        <a:pt x="1017" y="659"/>
                      </a:lnTo>
                      <a:lnTo>
                        <a:pt x="1027" y="621"/>
                      </a:lnTo>
                      <a:lnTo>
                        <a:pt x="1033" y="615"/>
                      </a:lnTo>
                      <a:lnTo>
                        <a:pt x="1042" y="606"/>
                      </a:lnTo>
                      <a:lnTo>
                        <a:pt x="1055" y="600"/>
                      </a:lnTo>
                      <a:lnTo>
                        <a:pt x="1064" y="590"/>
                      </a:lnTo>
                      <a:lnTo>
                        <a:pt x="1073" y="578"/>
                      </a:lnTo>
                      <a:lnTo>
                        <a:pt x="1080" y="562"/>
                      </a:lnTo>
                      <a:lnTo>
                        <a:pt x="1055" y="500"/>
                      </a:lnTo>
                      <a:lnTo>
                        <a:pt x="1027" y="478"/>
                      </a:lnTo>
                      <a:lnTo>
                        <a:pt x="986" y="456"/>
                      </a:lnTo>
                      <a:lnTo>
                        <a:pt x="961" y="425"/>
                      </a:lnTo>
                      <a:lnTo>
                        <a:pt x="930" y="378"/>
                      </a:lnTo>
                      <a:lnTo>
                        <a:pt x="905" y="316"/>
                      </a:lnTo>
                      <a:lnTo>
                        <a:pt x="886" y="278"/>
                      </a:lnTo>
                      <a:lnTo>
                        <a:pt x="871" y="253"/>
                      </a:lnTo>
                      <a:lnTo>
                        <a:pt x="864" y="244"/>
                      </a:lnTo>
                      <a:lnTo>
                        <a:pt x="858" y="241"/>
                      </a:lnTo>
                      <a:lnTo>
                        <a:pt x="849" y="237"/>
                      </a:lnTo>
                      <a:lnTo>
                        <a:pt x="846" y="241"/>
                      </a:lnTo>
                      <a:lnTo>
                        <a:pt x="833" y="237"/>
                      </a:lnTo>
                      <a:lnTo>
                        <a:pt x="824" y="234"/>
                      </a:lnTo>
                      <a:lnTo>
                        <a:pt x="821" y="228"/>
                      </a:lnTo>
                      <a:lnTo>
                        <a:pt x="817" y="222"/>
                      </a:lnTo>
                      <a:lnTo>
                        <a:pt x="814" y="209"/>
                      </a:lnTo>
                      <a:lnTo>
                        <a:pt x="824" y="153"/>
                      </a:lnTo>
                      <a:lnTo>
                        <a:pt x="808" y="150"/>
                      </a:lnTo>
                      <a:lnTo>
                        <a:pt x="793" y="156"/>
                      </a:lnTo>
                      <a:lnTo>
                        <a:pt x="774" y="163"/>
                      </a:lnTo>
                      <a:lnTo>
                        <a:pt x="746" y="166"/>
                      </a:lnTo>
                      <a:lnTo>
                        <a:pt x="724" y="166"/>
                      </a:lnTo>
                      <a:lnTo>
                        <a:pt x="714" y="166"/>
                      </a:lnTo>
                      <a:lnTo>
                        <a:pt x="668" y="141"/>
                      </a:lnTo>
                      <a:lnTo>
                        <a:pt x="636" y="119"/>
                      </a:lnTo>
                      <a:lnTo>
                        <a:pt x="624" y="119"/>
                      </a:lnTo>
                      <a:lnTo>
                        <a:pt x="615" y="116"/>
                      </a:lnTo>
                      <a:lnTo>
                        <a:pt x="608" y="113"/>
                      </a:lnTo>
                      <a:lnTo>
                        <a:pt x="602" y="103"/>
                      </a:lnTo>
                      <a:lnTo>
                        <a:pt x="590" y="91"/>
                      </a:lnTo>
                      <a:lnTo>
                        <a:pt x="568" y="69"/>
                      </a:lnTo>
                      <a:lnTo>
                        <a:pt x="549" y="60"/>
                      </a:lnTo>
                      <a:lnTo>
                        <a:pt x="537" y="56"/>
                      </a:lnTo>
                      <a:lnTo>
                        <a:pt x="518" y="50"/>
                      </a:lnTo>
                      <a:lnTo>
                        <a:pt x="499" y="41"/>
                      </a:lnTo>
                      <a:lnTo>
                        <a:pt x="474" y="28"/>
                      </a:lnTo>
                      <a:lnTo>
                        <a:pt x="452" y="22"/>
                      </a:lnTo>
                      <a:lnTo>
                        <a:pt x="434" y="13"/>
                      </a:lnTo>
                      <a:lnTo>
                        <a:pt x="418" y="3"/>
                      </a:lnTo>
                      <a:lnTo>
                        <a:pt x="412" y="3"/>
                      </a:lnTo>
                      <a:lnTo>
                        <a:pt x="387" y="0"/>
                      </a:lnTo>
                      <a:lnTo>
                        <a:pt x="371" y="0"/>
                      </a:lnTo>
                      <a:lnTo>
                        <a:pt x="362" y="0"/>
                      </a:lnTo>
                      <a:lnTo>
                        <a:pt x="356" y="3"/>
                      </a:lnTo>
                      <a:lnTo>
                        <a:pt x="343" y="10"/>
                      </a:lnTo>
                      <a:lnTo>
                        <a:pt x="327" y="10"/>
                      </a:lnTo>
                      <a:lnTo>
                        <a:pt x="318" y="10"/>
                      </a:lnTo>
                      <a:lnTo>
                        <a:pt x="299" y="0"/>
                      </a:lnTo>
                      <a:lnTo>
                        <a:pt x="287" y="6"/>
                      </a:lnTo>
                      <a:lnTo>
                        <a:pt x="268" y="13"/>
                      </a:lnTo>
                      <a:lnTo>
                        <a:pt x="234" y="22"/>
                      </a:lnTo>
                      <a:lnTo>
                        <a:pt x="203" y="28"/>
                      </a:lnTo>
                      <a:lnTo>
                        <a:pt x="190" y="28"/>
                      </a:lnTo>
                      <a:lnTo>
                        <a:pt x="184" y="25"/>
                      </a:lnTo>
                      <a:lnTo>
                        <a:pt x="174" y="22"/>
                      </a:lnTo>
                      <a:lnTo>
                        <a:pt x="159" y="16"/>
                      </a:lnTo>
                      <a:lnTo>
                        <a:pt x="140" y="13"/>
                      </a:lnTo>
                      <a:lnTo>
                        <a:pt x="125" y="16"/>
                      </a:lnTo>
                      <a:lnTo>
                        <a:pt x="106" y="22"/>
                      </a:lnTo>
                      <a:lnTo>
                        <a:pt x="87" y="25"/>
                      </a:lnTo>
                      <a:lnTo>
                        <a:pt x="62" y="28"/>
                      </a:lnTo>
                      <a:lnTo>
                        <a:pt x="56" y="22"/>
                      </a:lnTo>
                      <a:lnTo>
                        <a:pt x="40" y="6"/>
                      </a:lnTo>
                      <a:lnTo>
                        <a:pt x="37" y="16"/>
                      </a:lnTo>
                      <a:lnTo>
                        <a:pt x="34" y="35"/>
                      </a:lnTo>
                      <a:lnTo>
                        <a:pt x="34" y="47"/>
                      </a:lnTo>
                      <a:lnTo>
                        <a:pt x="37" y="60"/>
                      </a:lnTo>
                      <a:lnTo>
                        <a:pt x="47" y="72"/>
                      </a:lnTo>
                      <a:lnTo>
                        <a:pt x="62" y="85"/>
                      </a:lnTo>
                      <a:lnTo>
                        <a:pt x="37" y="144"/>
                      </a:lnTo>
                      <a:lnTo>
                        <a:pt x="12" y="206"/>
                      </a:lnTo>
                      <a:lnTo>
                        <a:pt x="22" y="241"/>
                      </a:lnTo>
                      <a:lnTo>
                        <a:pt x="25" y="303"/>
                      </a:lnTo>
                      <a:lnTo>
                        <a:pt x="75" y="375"/>
                      </a:lnTo>
                      <a:lnTo>
                        <a:pt x="75" y="390"/>
                      </a:lnTo>
                      <a:lnTo>
                        <a:pt x="53" y="400"/>
                      </a:lnTo>
                      <a:lnTo>
                        <a:pt x="53" y="428"/>
                      </a:lnTo>
                      <a:lnTo>
                        <a:pt x="34" y="462"/>
                      </a:lnTo>
                      <a:lnTo>
                        <a:pt x="0" y="475"/>
                      </a:lnTo>
                      <a:lnTo>
                        <a:pt x="12" y="493"/>
                      </a:lnTo>
                      <a:lnTo>
                        <a:pt x="28" y="515"/>
                      </a:lnTo>
                      <a:lnTo>
                        <a:pt x="43" y="547"/>
                      </a:lnTo>
                      <a:lnTo>
                        <a:pt x="59" y="584"/>
                      </a:lnTo>
                      <a:lnTo>
                        <a:pt x="75" y="631"/>
                      </a:lnTo>
                      <a:lnTo>
                        <a:pt x="87" y="684"/>
                      </a:lnTo>
                      <a:lnTo>
                        <a:pt x="90" y="715"/>
                      </a:lnTo>
                      <a:lnTo>
                        <a:pt x="90" y="746"/>
                      </a:lnTo>
                      <a:lnTo>
                        <a:pt x="109" y="796"/>
                      </a:lnTo>
                      <a:lnTo>
                        <a:pt x="137" y="834"/>
                      </a:lnTo>
                      <a:lnTo>
                        <a:pt x="168" y="874"/>
                      </a:lnTo>
                      <a:lnTo>
                        <a:pt x="178" y="934"/>
                      </a:lnTo>
                      <a:lnTo>
                        <a:pt x="187" y="962"/>
                      </a:lnTo>
                      <a:lnTo>
                        <a:pt x="231" y="1068"/>
                      </a:lnTo>
                      <a:lnTo>
                        <a:pt x="633" y="1180"/>
                      </a:lnTo>
                      <a:lnTo>
                        <a:pt x="640" y="1137"/>
                      </a:lnTo>
                      <a:lnTo>
                        <a:pt x="646" y="1118"/>
                      </a:lnTo>
                      <a:lnTo>
                        <a:pt x="661" y="1093"/>
                      </a:lnTo>
                      <a:lnTo>
                        <a:pt x="702" y="1034"/>
                      </a:lnTo>
                      <a:lnTo>
                        <a:pt x="758" y="965"/>
                      </a:lnTo>
                      <a:lnTo>
                        <a:pt x="811" y="952"/>
                      </a:lnTo>
                      <a:lnTo>
                        <a:pt x="814" y="909"/>
                      </a:lnTo>
                      <a:lnTo>
                        <a:pt x="871" y="871"/>
                      </a:lnTo>
                      <a:lnTo>
                        <a:pt x="889" y="871"/>
                      </a:lnTo>
                      <a:lnTo>
                        <a:pt x="905" y="909"/>
                      </a:lnTo>
                      <a:lnTo>
                        <a:pt x="936" y="852"/>
                      </a:lnTo>
                      <a:lnTo>
                        <a:pt x="992" y="840"/>
                      </a:lnTo>
                      <a:lnTo>
                        <a:pt x="1033" y="827"/>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0" name="Freeform 11"/>
                <p:cNvSpPr>
                  <a:spLocks/>
                </p:cNvSpPr>
                <p:nvPr/>
              </p:nvSpPr>
              <p:spPr bwMode="auto">
                <a:xfrm>
                  <a:off x="3884" y="1551"/>
                  <a:ext cx="993" cy="640"/>
                </a:xfrm>
                <a:custGeom>
                  <a:avLst/>
                  <a:gdLst>
                    <a:gd name="T0" fmla="*/ 116 w 993"/>
                    <a:gd name="T1" fmla="*/ 231 h 640"/>
                    <a:gd name="T2" fmla="*/ 106 w 993"/>
                    <a:gd name="T3" fmla="*/ 213 h 640"/>
                    <a:gd name="T4" fmla="*/ 19 w 993"/>
                    <a:gd name="T5" fmla="*/ 169 h 640"/>
                    <a:gd name="T6" fmla="*/ 63 w 993"/>
                    <a:gd name="T7" fmla="*/ 100 h 640"/>
                    <a:gd name="T8" fmla="*/ 122 w 993"/>
                    <a:gd name="T9" fmla="*/ 88 h 640"/>
                    <a:gd name="T10" fmla="*/ 222 w 993"/>
                    <a:gd name="T11" fmla="*/ 110 h 640"/>
                    <a:gd name="T12" fmla="*/ 237 w 993"/>
                    <a:gd name="T13" fmla="*/ 85 h 640"/>
                    <a:gd name="T14" fmla="*/ 262 w 993"/>
                    <a:gd name="T15" fmla="*/ 66 h 640"/>
                    <a:gd name="T16" fmla="*/ 293 w 993"/>
                    <a:gd name="T17" fmla="*/ 60 h 640"/>
                    <a:gd name="T18" fmla="*/ 309 w 993"/>
                    <a:gd name="T19" fmla="*/ 57 h 640"/>
                    <a:gd name="T20" fmla="*/ 322 w 993"/>
                    <a:gd name="T21" fmla="*/ 44 h 640"/>
                    <a:gd name="T22" fmla="*/ 328 w 993"/>
                    <a:gd name="T23" fmla="*/ 16 h 640"/>
                    <a:gd name="T24" fmla="*/ 390 w 993"/>
                    <a:gd name="T25" fmla="*/ 22 h 640"/>
                    <a:gd name="T26" fmla="*/ 481 w 993"/>
                    <a:gd name="T27" fmla="*/ 44 h 640"/>
                    <a:gd name="T28" fmla="*/ 534 w 993"/>
                    <a:gd name="T29" fmla="*/ 32 h 640"/>
                    <a:gd name="T30" fmla="*/ 571 w 993"/>
                    <a:gd name="T31" fmla="*/ 25 h 640"/>
                    <a:gd name="T32" fmla="*/ 593 w 993"/>
                    <a:gd name="T33" fmla="*/ 10 h 640"/>
                    <a:gd name="T34" fmla="*/ 684 w 993"/>
                    <a:gd name="T35" fmla="*/ 0 h 640"/>
                    <a:gd name="T36" fmla="*/ 774 w 993"/>
                    <a:gd name="T37" fmla="*/ 25 h 640"/>
                    <a:gd name="T38" fmla="*/ 824 w 993"/>
                    <a:gd name="T39" fmla="*/ 119 h 640"/>
                    <a:gd name="T40" fmla="*/ 852 w 993"/>
                    <a:gd name="T41" fmla="*/ 247 h 640"/>
                    <a:gd name="T42" fmla="*/ 930 w 993"/>
                    <a:gd name="T43" fmla="*/ 403 h 640"/>
                    <a:gd name="T44" fmla="*/ 921 w 993"/>
                    <a:gd name="T45" fmla="*/ 622 h 640"/>
                    <a:gd name="T46" fmla="*/ 734 w 993"/>
                    <a:gd name="T47" fmla="*/ 628 h 640"/>
                    <a:gd name="T48" fmla="*/ 690 w 993"/>
                    <a:gd name="T49" fmla="*/ 634 h 640"/>
                    <a:gd name="T50" fmla="*/ 593 w 993"/>
                    <a:gd name="T51" fmla="*/ 615 h 640"/>
                    <a:gd name="T52" fmla="*/ 556 w 993"/>
                    <a:gd name="T53" fmla="*/ 612 h 640"/>
                    <a:gd name="T54" fmla="*/ 540 w 993"/>
                    <a:gd name="T55" fmla="*/ 619 h 640"/>
                    <a:gd name="T56" fmla="*/ 506 w 993"/>
                    <a:gd name="T57" fmla="*/ 631 h 640"/>
                    <a:gd name="T58" fmla="*/ 415 w 993"/>
                    <a:gd name="T59" fmla="*/ 619 h 640"/>
                    <a:gd name="T60" fmla="*/ 340 w 993"/>
                    <a:gd name="T61" fmla="*/ 603 h 640"/>
                    <a:gd name="T62" fmla="*/ 290 w 993"/>
                    <a:gd name="T63" fmla="*/ 603 h 640"/>
                    <a:gd name="T64" fmla="*/ 253 w 993"/>
                    <a:gd name="T65" fmla="*/ 603 h 640"/>
                    <a:gd name="T66" fmla="*/ 237 w 993"/>
                    <a:gd name="T67" fmla="*/ 584 h 640"/>
                    <a:gd name="T68" fmla="*/ 237 w 993"/>
                    <a:gd name="T69" fmla="*/ 550 h 640"/>
                    <a:gd name="T70" fmla="*/ 172 w 993"/>
                    <a:gd name="T71" fmla="*/ 466 h 640"/>
                    <a:gd name="T72" fmla="*/ 153 w 993"/>
                    <a:gd name="T73" fmla="*/ 447 h 640"/>
                    <a:gd name="T74" fmla="*/ 137 w 993"/>
                    <a:gd name="T75" fmla="*/ 391 h 640"/>
                    <a:gd name="T76" fmla="*/ 150 w 993"/>
                    <a:gd name="T77" fmla="*/ 353 h 640"/>
                    <a:gd name="T78" fmla="*/ 162 w 993"/>
                    <a:gd name="T79" fmla="*/ 331 h 640"/>
                    <a:gd name="T80" fmla="*/ 169 w 993"/>
                    <a:gd name="T81" fmla="*/ 291 h 640"/>
                    <a:gd name="T82" fmla="*/ 141 w 993"/>
                    <a:gd name="T83" fmla="*/ 281 h 640"/>
                    <a:gd name="T84" fmla="*/ 122 w 993"/>
                    <a:gd name="T85" fmla="*/ 260 h 64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93" h="640">
                      <a:moveTo>
                        <a:pt x="112" y="238"/>
                      </a:moveTo>
                      <a:lnTo>
                        <a:pt x="112" y="238"/>
                      </a:lnTo>
                      <a:lnTo>
                        <a:pt x="116" y="231"/>
                      </a:lnTo>
                      <a:lnTo>
                        <a:pt x="116" y="225"/>
                      </a:lnTo>
                      <a:lnTo>
                        <a:pt x="112" y="219"/>
                      </a:lnTo>
                      <a:lnTo>
                        <a:pt x="106" y="213"/>
                      </a:lnTo>
                      <a:lnTo>
                        <a:pt x="87" y="200"/>
                      </a:lnTo>
                      <a:lnTo>
                        <a:pt x="66" y="188"/>
                      </a:lnTo>
                      <a:lnTo>
                        <a:pt x="19" y="169"/>
                      </a:lnTo>
                      <a:lnTo>
                        <a:pt x="0" y="160"/>
                      </a:lnTo>
                      <a:lnTo>
                        <a:pt x="16" y="122"/>
                      </a:lnTo>
                      <a:lnTo>
                        <a:pt x="63" y="100"/>
                      </a:lnTo>
                      <a:lnTo>
                        <a:pt x="87" y="94"/>
                      </a:lnTo>
                      <a:lnTo>
                        <a:pt x="122" y="88"/>
                      </a:lnTo>
                      <a:lnTo>
                        <a:pt x="175" y="88"/>
                      </a:lnTo>
                      <a:lnTo>
                        <a:pt x="203" y="107"/>
                      </a:lnTo>
                      <a:lnTo>
                        <a:pt x="222" y="110"/>
                      </a:lnTo>
                      <a:lnTo>
                        <a:pt x="237" y="85"/>
                      </a:lnTo>
                      <a:lnTo>
                        <a:pt x="247" y="75"/>
                      </a:lnTo>
                      <a:lnTo>
                        <a:pt x="262" y="66"/>
                      </a:lnTo>
                      <a:lnTo>
                        <a:pt x="272" y="63"/>
                      </a:lnTo>
                      <a:lnTo>
                        <a:pt x="278" y="60"/>
                      </a:lnTo>
                      <a:lnTo>
                        <a:pt x="293" y="60"/>
                      </a:lnTo>
                      <a:lnTo>
                        <a:pt x="303" y="60"/>
                      </a:lnTo>
                      <a:lnTo>
                        <a:pt x="309" y="57"/>
                      </a:lnTo>
                      <a:lnTo>
                        <a:pt x="315" y="54"/>
                      </a:lnTo>
                      <a:lnTo>
                        <a:pt x="322" y="44"/>
                      </a:lnTo>
                      <a:lnTo>
                        <a:pt x="325" y="29"/>
                      </a:lnTo>
                      <a:lnTo>
                        <a:pt x="328" y="16"/>
                      </a:lnTo>
                      <a:lnTo>
                        <a:pt x="334" y="10"/>
                      </a:lnTo>
                      <a:lnTo>
                        <a:pt x="353" y="13"/>
                      </a:lnTo>
                      <a:lnTo>
                        <a:pt x="390" y="22"/>
                      </a:lnTo>
                      <a:lnTo>
                        <a:pt x="418" y="22"/>
                      </a:lnTo>
                      <a:lnTo>
                        <a:pt x="456" y="35"/>
                      </a:lnTo>
                      <a:lnTo>
                        <a:pt x="481" y="44"/>
                      </a:lnTo>
                      <a:lnTo>
                        <a:pt x="496" y="44"/>
                      </a:lnTo>
                      <a:lnTo>
                        <a:pt x="515" y="22"/>
                      </a:lnTo>
                      <a:lnTo>
                        <a:pt x="534" y="32"/>
                      </a:lnTo>
                      <a:lnTo>
                        <a:pt x="559" y="32"/>
                      </a:lnTo>
                      <a:lnTo>
                        <a:pt x="571" y="25"/>
                      </a:lnTo>
                      <a:lnTo>
                        <a:pt x="581" y="19"/>
                      </a:lnTo>
                      <a:lnTo>
                        <a:pt x="593" y="10"/>
                      </a:lnTo>
                      <a:lnTo>
                        <a:pt x="602" y="4"/>
                      </a:lnTo>
                      <a:lnTo>
                        <a:pt x="624" y="0"/>
                      </a:lnTo>
                      <a:lnTo>
                        <a:pt x="684" y="0"/>
                      </a:lnTo>
                      <a:lnTo>
                        <a:pt x="762" y="7"/>
                      </a:lnTo>
                      <a:lnTo>
                        <a:pt x="774" y="25"/>
                      </a:lnTo>
                      <a:lnTo>
                        <a:pt x="790" y="50"/>
                      </a:lnTo>
                      <a:lnTo>
                        <a:pt x="809" y="82"/>
                      </a:lnTo>
                      <a:lnTo>
                        <a:pt x="824" y="119"/>
                      </a:lnTo>
                      <a:lnTo>
                        <a:pt x="840" y="166"/>
                      </a:lnTo>
                      <a:lnTo>
                        <a:pt x="849" y="219"/>
                      </a:lnTo>
                      <a:lnTo>
                        <a:pt x="852" y="247"/>
                      </a:lnTo>
                      <a:lnTo>
                        <a:pt x="852" y="278"/>
                      </a:lnTo>
                      <a:lnTo>
                        <a:pt x="871" y="328"/>
                      </a:lnTo>
                      <a:lnTo>
                        <a:pt x="930" y="403"/>
                      </a:lnTo>
                      <a:lnTo>
                        <a:pt x="940" y="466"/>
                      </a:lnTo>
                      <a:lnTo>
                        <a:pt x="993" y="597"/>
                      </a:lnTo>
                      <a:lnTo>
                        <a:pt x="921" y="622"/>
                      </a:lnTo>
                      <a:lnTo>
                        <a:pt x="896" y="625"/>
                      </a:lnTo>
                      <a:lnTo>
                        <a:pt x="734" y="628"/>
                      </a:lnTo>
                      <a:lnTo>
                        <a:pt x="721" y="625"/>
                      </a:lnTo>
                      <a:lnTo>
                        <a:pt x="706" y="628"/>
                      </a:lnTo>
                      <a:lnTo>
                        <a:pt x="690" y="634"/>
                      </a:lnTo>
                      <a:lnTo>
                        <a:pt x="674" y="637"/>
                      </a:lnTo>
                      <a:lnTo>
                        <a:pt x="624" y="640"/>
                      </a:lnTo>
                      <a:lnTo>
                        <a:pt x="593" y="615"/>
                      </a:lnTo>
                      <a:lnTo>
                        <a:pt x="571" y="612"/>
                      </a:lnTo>
                      <a:lnTo>
                        <a:pt x="556" y="612"/>
                      </a:lnTo>
                      <a:lnTo>
                        <a:pt x="546" y="615"/>
                      </a:lnTo>
                      <a:lnTo>
                        <a:pt x="540" y="619"/>
                      </a:lnTo>
                      <a:lnTo>
                        <a:pt x="534" y="622"/>
                      </a:lnTo>
                      <a:lnTo>
                        <a:pt x="521" y="628"/>
                      </a:lnTo>
                      <a:lnTo>
                        <a:pt x="506" y="631"/>
                      </a:lnTo>
                      <a:lnTo>
                        <a:pt x="484" y="631"/>
                      </a:lnTo>
                      <a:lnTo>
                        <a:pt x="453" y="628"/>
                      </a:lnTo>
                      <a:lnTo>
                        <a:pt x="415" y="619"/>
                      </a:lnTo>
                      <a:lnTo>
                        <a:pt x="368" y="606"/>
                      </a:lnTo>
                      <a:lnTo>
                        <a:pt x="340" y="603"/>
                      </a:lnTo>
                      <a:lnTo>
                        <a:pt x="315" y="600"/>
                      </a:lnTo>
                      <a:lnTo>
                        <a:pt x="290" y="603"/>
                      </a:lnTo>
                      <a:lnTo>
                        <a:pt x="281" y="603"/>
                      </a:lnTo>
                      <a:lnTo>
                        <a:pt x="262" y="606"/>
                      </a:lnTo>
                      <a:lnTo>
                        <a:pt x="253" y="603"/>
                      </a:lnTo>
                      <a:lnTo>
                        <a:pt x="244" y="600"/>
                      </a:lnTo>
                      <a:lnTo>
                        <a:pt x="237" y="594"/>
                      </a:lnTo>
                      <a:lnTo>
                        <a:pt x="237" y="584"/>
                      </a:lnTo>
                      <a:lnTo>
                        <a:pt x="237" y="566"/>
                      </a:lnTo>
                      <a:lnTo>
                        <a:pt x="237" y="550"/>
                      </a:lnTo>
                      <a:lnTo>
                        <a:pt x="231" y="537"/>
                      </a:lnTo>
                      <a:lnTo>
                        <a:pt x="219" y="522"/>
                      </a:lnTo>
                      <a:lnTo>
                        <a:pt x="172" y="466"/>
                      </a:lnTo>
                      <a:lnTo>
                        <a:pt x="162" y="456"/>
                      </a:lnTo>
                      <a:lnTo>
                        <a:pt x="153" y="447"/>
                      </a:lnTo>
                      <a:lnTo>
                        <a:pt x="144" y="431"/>
                      </a:lnTo>
                      <a:lnTo>
                        <a:pt x="137" y="413"/>
                      </a:lnTo>
                      <a:lnTo>
                        <a:pt x="137" y="391"/>
                      </a:lnTo>
                      <a:lnTo>
                        <a:pt x="141" y="378"/>
                      </a:lnTo>
                      <a:lnTo>
                        <a:pt x="144" y="366"/>
                      </a:lnTo>
                      <a:lnTo>
                        <a:pt x="150" y="353"/>
                      </a:lnTo>
                      <a:lnTo>
                        <a:pt x="159" y="338"/>
                      </a:lnTo>
                      <a:lnTo>
                        <a:pt x="162" y="331"/>
                      </a:lnTo>
                      <a:lnTo>
                        <a:pt x="172" y="313"/>
                      </a:lnTo>
                      <a:lnTo>
                        <a:pt x="172" y="300"/>
                      </a:lnTo>
                      <a:lnTo>
                        <a:pt x="169" y="291"/>
                      </a:lnTo>
                      <a:lnTo>
                        <a:pt x="159" y="285"/>
                      </a:lnTo>
                      <a:lnTo>
                        <a:pt x="141" y="281"/>
                      </a:lnTo>
                      <a:lnTo>
                        <a:pt x="137" y="278"/>
                      </a:lnTo>
                      <a:lnTo>
                        <a:pt x="131" y="272"/>
                      </a:lnTo>
                      <a:lnTo>
                        <a:pt x="122" y="260"/>
                      </a:lnTo>
                      <a:lnTo>
                        <a:pt x="112" y="238"/>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1" name="Freeform 12"/>
                <p:cNvSpPr>
                  <a:spLocks/>
                </p:cNvSpPr>
                <p:nvPr/>
              </p:nvSpPr>
              <p:spPr bwMode="auto">
                <a:xfrm>
                  <a:off x="3765" y="1227"/>
                  <a:ext cx="453" cy="596"/>
                </a:xfrm>
                <a:custGeom>
                  <a:avLst/>
                  <a:gdLst>
                    <a:gd name="T0" fmla="*/ 391 w 453"/>
                    <a:gd name="T1" fmla="*/ 384 h 596"/>
                    <a:gd name="T2" fmla="*/ 369 w 453"/>
                    <a:gd name="T3" fmla="*/ 396 h 596"/>
                    <a:gd name="T4" fmla="*/ 344 w 453"/>
                    <a:gd name="T5" fmla="*/ 427 h 596"/>
                    <a:gd name="T6" fmla="*/ 319 w 453"/>
                    <a:gd name="T7" fmla="*/ 431 h 596"/>
                    <a:gd name="T8" fmla="*/ 272 w 453"/>
                    <a:gd name="T9" fmla="*/ 409 h 596"/>
                    <a:gd name="T10" fmla="*/ 188 w 453"/>
                    <a:gd name="T11" fmla="*/ 424 h 596"/>
                    <a:gd name="T12" fmla="*/ 119 w 453"/>
                    <a:gd name="T13" fmla="*/ 484 h 596"/>
                    <a:gd name="T14" fmla="*/ 153 w 453"/>
                    <a:gd name="T15" fmla="*/ 499 h 596"/>
                    <a:gd name="T16" fmla="*/ 222 w 453"/>
                    <a:gd name="T17" fmla="*/ 534 h 596"/>
                    <a:gd name="T18" fmla="*/ 231 w 453"/>
                    <a:gd name="T19" fmla="*/ 543 h 596"/>
                    <a:gd name="T20" fmla="*/ 235 w 453"/>
                    <a:gd name="T21" fmla="*/ 552 h 596"/>
                    <a:gd name="T22" fmla="*/ 219 w 453"/>
                    <a:gd name="T23" fmla="*/ 568 h 596"/>
                    <a:gd name="T24" fmla="*/ 185 w 453"/>
                    <a:gd name="T25" fmla="*/ 587 h 596"/>
                    <a:gd name="T26" fmla="*/ 72 w 453"/>
                    <a:gd name="T27" fmla="*/ 593 h 596"/>
                    <a:gd name="T28" fmla="*/ 79 w 453"/>
                    <a:gd name="T29" fmla="*/ 568 h 596"/>
                    <a:gd name="T30" fmla="*/ 97 w 453"/>
                    <a:gd name="T31" fmla="*/ 552 h 596"/>
                    <a:gd name="T32" fmla="*/ 107 w 453"/>
                    <a:gd name="T33" fmla="*/ 552 h 596"/>
                    <a:gd name="T34" fmla="*/ 119 w 453"/>
                    <a:gd name="T35" fmla="*/ 549 h 596"/>
                    <a:gd name="T36" fmla="*/ 125 w 453"/>
                    <a:gd name="T37" fmla="*/ 543 h 596"/>
                    <a:gd name="T38" fmla="*/ 138 w 453"/>
                    <a:gd name="T39" fmla="*/ 534 h 596"/>
                    <a:gd name="T40" fmla="*/ 138 w 453"/>
                    <a:gd name="T41" fmla="*/ 524 h 596"/>
                    <a:gd name="T42" fmla="*/ 103 w 453"/>
                    <a:gd name="T43" fmla="*/ 512 h 596"/>
                    <a:gd name="T44" fmla="*/ 35 w 453"/>
                    <a:gd name="T45" fmla="*/ 506 h 596"/>
                    <a:gd name="T46" fmla="*/ 0 w 453"/>
                    <a:gd name="T47" fmla="*/ 490 h 596"/>
                    <a:gd name="T48" fmla="*/ 10 w 453"/>
                    <a:gd name="T49" fmla="*/ 481 h 596"/>
                    <a:gd name="T50" fmla="*/ 22 w 453"/>
                    <a:gd name="T51" fmla="*/ 446 h 596"/>
                    <a:gd name="T52" fmla="*/ 29 w 453"/>
                    <a:gd name="T53" fmla="*/ 399 h 596"/>
                    <a:gd name="T54" fmla="*/ 29 w 453"/>
                    <a:gd name="T55" fmla="*/ 384 h 596"/>
                    <a:gd name="T56" fmla="*/ 66 w 453"/>
                    <a:gd name="T57" fmla="*/ 353 h 596"/>
                    <a:gd name="T58" fmla="*/ 91 w 453"/>
                    <a:gd name="T59" fmla="*/ 318 h 596"/>
                    <a:gd name="T60" fmla="*/ 107 w 453"/>
                    <a:gd name="T61" fmla="*/ 278 h 596"/>
                    <a:gd name="T62" fmla="*/ 122 w 453"/>
                    <a:gd name="T63" fmla="*/ 196 h 596"/>
                    <a:gd name="T64" fmla="*/ 135 w 453"/>
                    <a:gd name="T65" fmla="*/ 137 h 596"/>
                    <a:gd name="T66" fmla="*/ 116 w 453"/>
                    <a:gd name="T67" fmla="*/ 100 h 596"/>
                    <a:gd name="T68" fmla="*/ 116 w 453"/>
                    <a:gd name="T69" fmla="*/ 31 h 596"/>
                    <a:gd name="T70" fmla="*/ 132 w 453"/>
                    <a:gd name="T71" fmla="*/ 0 h 596"/>
                    <a:gd name="T72" fmla="*/ 147 w 453"/>
                    <a:gd name="T73" fmla="*/ 22 h 596"/>
                    <a:gd name="T74" fmla="*/ 163 w 453"/>
                    <a:gd name="T75" fmla="*/ 78 h 596"/>
                    <a:gd name="T76" fmla="*/ 169 w 453"/>
                    <a:gd name="T77" fmla="*/ 131 h 596"/>
                    <a:gd name="T78" fmla="*/ 144 w 453"/>
                    <a:gd name="T79" fmla="*/ 165 h 596"/>
                    <a:gd name="T80" fmla="*/ 141 w 453"/>
                    <a:gd name="T81" fmla="*/ 206 h 596"/>
                    <a:gd name="T82" fmla="*/ 141 w 453"/>
                    <a:gd name="T83" fmla="*/ 218 h 596"/>
                    <a:gd name="T84" fmla="*/ 210 w 453"/>
                    <a:gd name="T85" fmla="*/ 281 h 596"/>
                    <a:gd name="T86" fmla="*/ 247 w 453"/>
                    <a:gd name="T87" fmla="*/ 300 h 596"/>
                    <a:gd name="T88" fmla="*/ 266 w 453"/>
                    <a:gd name="T89" fmla="*/ 296 h 596"/>
                    <a:gd name="T90" fmla="*/ 269 w 453"/>
                    <a:gd name="T91" fmla="*/ 293 h 596"/>
                    <a:gd name="T92" fmla="*/ 300 w 453"/>
                    <a:gd name="T93" fmla="*/ 281 h 596"/>
                    <a:gd name="T94" fmla="*/ 331 w 453"/>
                    <a:gd name="T95" fmla="*/ 278 h 596"/>
                    <a:gd name="T96" fmla="*/ 391 w 453"/>
                    <a:gd name="T97" fmla="*/ 293 h 596"/>
                    <a:gd name="T98" fmla="*/ 434 w 453"/>
                    <a:gd name="T99" fmla="*/ 318 h 596"/>
                    <a:gd name="T100" fmla="*/ 453 w 453"/>
                    <a:gd name="T101" fmla="*/ 334 h 596"/>
                    <a:gd name="T102" fmla="*/ 444 w 453"/>
                    <a:gd name="T103" fmla="*/ 356 h 596"/>
                    <a:gd name="T104" fmla="*/ 444 w 453"/>
                    <a:gd name="T105" fmla="*/ 362 h 596"/>
                    <a:gd name="T106" fmla="*/ 428 w 453"/>
                    <a:gd name="T107" fmla="*/ 378 h 596"/>
                    <a:gd name="T108" fmla="*/ 409 w 453"/>
                    <a:gd name="T109" fmla="*/ 384 h 5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3" h="596">
                      <a:moveTo>
                        <a:pt x="391" y="384"/>
                      </a:moveTo>
                      <a:lnTo>
                        <a:pt x="391" y="384"/>
                      </a:lnTo>
                      <a:lnTo>
                        <a:pt x="378" y="390"/>
                      </a:lnTo>
                      <a:lnTo>
                        <a:pt x="369" y="396"/>
                      </a:lnTo>
                      <a:lnTo>
                        <a:pt x="353" y="415"/>
                      </a:lnTo>
                      <a:lnTo>
                        <a:pt x="344" y="427"/>
                      </a:lnTo>
                      <a:lnTo>
                        <a:pt x="341" y="434"/>
                      </a:lnTo>
                      <a:lnTo>
                        <a:pt x="319" y="431"/>
                      </a:lnTo>
                      <a:lnTo>
                        <a:pt x="294" y="412"/>
                      </a:lnTo>
                      <a:lnTo>
                        <a:pt x="272" y="409"/>
                      </a:lnTo>
                      <a:lnTo>
                        <a:pt x="238" y="412"/>
                      </a:lnTo>
                      <a:lnTo>
                        <a:pt x="188" y="424"/>
                      </a:lnTo>
                      <a:lnTo>
                        <a:pt x="135" y="446"/>
                      </a:lnTo>
                      <a:lnTo>
                        <a:pt x="119" y="484"/>
                      </a:lnTo>
                      <a:lnTo>
                        <a:pt x="153" y="499"/>
                      </a:lnTo>
                      <a:lnTo>
                        <a:pt x="185" y="515"/>
                      </a:lnTo>
                      <a:lnTo>
                        <a:pt x="222" y="534"/>
                      </a:lnTo>
                      <a:lnTo>
                        <a:pt x="231" y="543"/>
                      </a:lnTo>
                      <a:lnTo>
                        <a:pt x="235" y="546"/>
                      </a:lnTo>
                      <a:lnTo>
                        <a:pt x="235" y="552"/>
                      </a:lnTo>
                      <a:lnTo>
                        <a:pt x="228" y="562"/>
                      </a:lnTo>
                      <a:lnTo>
                        <a:pt x="219" y="568"/>
                      </a:lnTo>
                      <a:lnTo>
                        <a:pt x="197" y="580"/>
                      </a:lnTo>
                      <a:lnTo>
                        <a:pt x="185" y="587"/>
                      </a:lnTo>
                      <a:lnTo>
                        <a:pt x="91" y="596"/>
                      </a:lnTo>
                      <a:lnTo>
                        <a:pt x="72" y="593"/>
                      </a:lnTo>
                      <a:lnTo>
                        <a:pt x="79" y="568"/>
                      </a:lnTo>
                      <a:lnTo>
                        <a:pt x="88" y="559"/>
                      </a:lnTo>
                      <a:lnTo>
                        <a:pt x="97" y="552"/>
                      </a:lnTo>
                      <a:lnTo>
                        <a:pt x="107" y="552"/>
                      </a:lnTo>
                      <a:lnTo>
                        <a:pt x="113" y="549"/>
                      </a:lnTo>
                      <a:lnTo>
                        <a:pt x="119" y="549"/>
                      </a:lnTo>
                      <a:lnTo>
                        <a:pt x="125" y="543"/>
                      </a:lnTo>
                      <a:lnTo>
                        <a:pt x="135" y="537"/>
                      </a:lnTo>
                      <a:lnTo>
                        <a:pt x="138" y="534"/>
                      </a:lnTo>
                      <a:lnTo>
                        <a:pt x="141" y="527"/>
                      </a:lnTo>
                      <a:lnTo>
                        <a:pt x="138" y="524"/>
                      </a:lnTo>
                      <a:lnTo>
                        <a:pt x="125" y="518"/>
                      </a:lnTo>
                      <a:lnTo>
                        <a:pt x="103" y="512"/>
                      </a:lnTo>
                      <a:lnTo>
                        <a:pt x="60" y="509"/>
                      </a:lnTo>
                      <a:lnTo>
                        <a:pt x="35" y="506"/>
                      </a:lnTo>
                      <a:lnTo>
                        <a:pt x="22" y="502"/>
                      </a:lnTo>
                      <a:lnTo>
                        <a:pt x="0" y="490"/>
                      </a:lnTo>
                      <a:lnTo>
                        <a:pt x="10" y="481"/>
                      </a:lnTo>
                      <a:lnTo>
                        <a:pt x="19" y="465"/>
                      </a:lnTo>
                      <a:lnTo>
                        <a:pt x="22" y="446"/>
                      </a:lnTo>
                      <a:lnTo>
                        <a:pt x="25" y="431"/>
                      </a:lnTo>
                      <a:lnTo>
                        <a:pt x="29" y="399"/>
                      </a:lnTo>
                      <a:lnTo>
                        <a:pt x="29" y="384"/>
                      </a:lnTo>
                      <a:lnTo>
                        <a:pt x="50" y="368"/>
                      </a:lnTo>
                      <a:lnTo>
                        <a:pt x="66" y="353"/>
                      </a:lnTo>
                      <a:lnTo>
                        <a:pt x="82" y="334"/>
                      </a:lnTo>
                      <a:lnTo>
                        <a:pt x="91" y="318"/>
                      </a:lnTo>
                      <a:lnTo>
                        <a:pt x="103" y="290"/>
                      </a:lnTo>
                      <a:lnTo>
                        <a:pt x="107" y="278"/>
                      </a:lnTo>
                      <a:lnTo>
                        <a:pt x="119" y="246"/>
                      </a:lnTo>
                      <a:lnTo>
                        <a:pt x="122" y="196"/>
                      </a:lnTo>
                      <a:lnTo>
                        <a:pt x="128" y="168"/>
                      </a:lnTo>
                      <a:lnTo>
                        <a:pt x="135" y="137"/>
                      </a:lnTo>
                      <a:lnTo>
                        <a:pt x="122" y="125"/>
                      </a:lnTo>
                      <a:lnTo>
                        <a:pt x="116" y="100"/>
                      </a:lnTo>
                      <a:lnTo>
                        <a:pt x="116" y="59"/>
                      </a:lnTo>
                      <a:lnTo>
                        <a:pt x="116" y="31"/>
                      </a:lnTo>
                      <a:lnTo>
                        <a:pt x="119" y="3"/>
                      </a:lnTo>
                      <a:lnTo>
                        <a:pt x="132" y="0"/>
                      </a:lnTo>
                      <a:lnTo>
                        <a:pt x="138" y="6"/>
                      </a:lnTo>
                      <a:lnTo>
                        <a:pt x="147" y="22"/>
                      </a:lnTo>
                      <a:lnTo>
                        <a:pt x="157" y="47"/>
                      </a:lnTo>
                      <a:lnTo>
                        <a:pt x="163" y="78"/>
                      </a:lnTo>
                      <a:lnTo>
                        <a:pt x="163" y="97"/>
                      </a:lnTo>
                      <a:lnTo>
                        <a:pt x="169" y="131"/>
                      </a:lnTo>
                      <a:lnTo>
                        <a:pt x="147" y="147"/>
                      </a:lnTo>
                      <a:lnTo>
                        <a:pt x="144" y="165"/>
                      </a:lnTo>
                      <a:lnTo>
                        <a:pt x="157" y="206"/>
                      </a:lnTo>
                      <a:lnTo>
                        <a:pt x="141" y="206"/>
                      </a:lnTo>
                      <a:lnTo>
                        <a:pt x="141" y="218"/>
                      </a:lnTo>
                      <a:lnTo>
                        <a:pt x="178" y="256"/>
                      </a:lnTo>
                      <a:lnTo>
                        <a:pt x="210" y="281"/>
                      </a:lnTo>
                      <a:lnTo>
                        <a:pt x="231" y="293"/>
                      </a:lnTo>
                      <a:lnTo>
                        <a:pt x="247" y="300"/>
                      </a:lnTo>
                      <a:lnTo>
                        <a:pt x="260" y="300"/>
                      </a:lnTo>
                      <a:lnTo>
                        <a:pt x="266" y="296"/>
                      </a:lnTo>
                      <a:lnTo>
                        <a:pt x="269" y="293"/>
                      </a:lnTo>
                      <a:lnTo>
                        <a:pt x="285" y="284"/>
                      </a:lnTo>
                      <a:lnTo>
                        <a:pt x="300" y="281"/>
                      </a:lnTo>
                      <a:lnTo>
                        <a:pt x="316" y="278"/>
                      </a:lnTo>
                      <a:lnTo>
                        <a:pt x="331" y="278"/>
                      </a:lnTo>
                      <a:lnTo>
                        <a:pt x="363" y="284"/>
                      </a:lnTo>
                      <a:lnTo>
                        <a:pt x="391" y="293"/>
                      </a:lnTo>
                      <a:lnTo>
                        <a:pt x="416" y="309"/>
                      </a:lnTo>
                      <a:lnTo>
                        <a:pt x="434" y="318"/>
                      </a:lnTo>
                      <a:lnTo>
                        <a:pt x="453" y="334"/>
                      </a:lnTo>
                      <a:lnTo>
                        <a:pt x="447" y="340"/>
                      </a:lnTo>
                      <a:lnTo>
                        <a:pt x="444" y="356"/>
                      </a:lnTo>
                      <a:lnTo>
                        <a:pt x="444" y="362"/>
                      </a:lnTo>
                      <a:lnTo>
                        <a:pt x="437" y="371"/>
                      </a:lnTo>
                      <a:lnTo>
                        <a:pt x="428" y="378"/>
                      </a:lnTo>
                      <a:lnTo>
                        <a:pt x="422" y="384"/>
                      </a:lnTo>
                      <a:lnTo>
                        <a:pt x="409" y="384"/>
                      </a:lnTo>
                      <a:lnTo>
                        <a:pt x="391" y="384"/>
                      </a:lnTo>
                      <a:close/>
                    </a:path>
                  </a:pathLst>
                </a:custGeom>
                <a:solidFill>
                  <a:srgbClr val="FFFCD1"/>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2" name="Freeform 13"/>
                <p:cNvSpPr>
                  <a:spLocks/>
                </p:cNvSpPr>
                <p:nvPr/>
              </p:nvSpPr>
              <p:spPr bwMode="auto">
                <a:xfrm>
                  <a:off x="3765" y="1227"/>
                  <a:ext cx="453" cy="596"/>
                </a:xfrm>
                <a:custGeom>
                  <a:avLst/>
                  <a:gdLst>
                    <a:gd name="T0" fmla="*/ 391 w 453"/>
                    <a:gd name="T1" fmla="*/ 384 h 596"/>
                    <a:gd name="T2" fmla="*/ 369 w 453"/>
                    <a:gd name="T3" fmla="*/ 396 h 596"/>
                    <a:gd name="T4" fmla="*/ 344 w 453"/>
                    <a:gd name="T5" fmla="*/ 427 h 596"/>
                    <a:gd name="T6" fmla="*/ 319 w 453"/>
                    <a:gd name="T7" fmla="*/ 431 h 596"/>
                    <a:gd name="T8" fmla="*/ 272 w 453"/>
                    <a:gd name="T9" fmla="*/ 409 h 596"/>
                    <a:gd name="T10" fmla="*/ 188 w 453"/>
                    <a:gd name="T11" fmla="*/ 424 h 596"/>
                    <a:gd name="T12" fmla="*/ 119 w 453"/>
                    <a:gd name="T13" fmla="*/ 484 h 596"/>
                    <a:gd name="T14" fmla="*/ 153 w 453"/>
                    <a:gd name="T15" fmla="*/ 499 h 596"/>
                    <a:gd name="T16" fmla="*/ 222 w 453"/>
                    <a:gd name="T17" fmla="*/ 534 h 596"/>
                    <a:gd name="T18" fmla="*/ 231 w 453"/>
                    <a:gd name="T19" fmla="*/ 543 h 596"/>
                    <a:gd name="T20" fmla="*/ 235 w 453"/>
                    <a:gd name="T21" fmla="*/ 552 h 596"/>
                    <a:gd name="T22" fmla="*/ 219 w 453"/>
                    <a:gd name="T23" fmla="*/ 568 h 596"/>
                    <a:gd name="T24" fmla="*/ 185 w 453"/>
                    <a:gd name="T25" fmla="*/ 587 h 596"/>
                    <a:gd name="T26" fmla="*/ 72 w 453"/>
                    <a:gd name="T27" fmla="*/ 593 h 596"/>
                    <a:gd name="T28" fmla="*/ 79 w 453"/>
                    <a:gd name="T29" fmla="*/ 568 h 596"/>
                    <a:gd name="T30" fmla="*/ 97 w 453"/>
                    <a:gd name="T31" fmla="*/ 552 h 596"/>
                    <a:gd name="T32" fmla="*/ 107 w 453"/>
                    <a:gd name="T33" fmla="*/ 552 h 596"/>
                    <a:gd name="T34" fmla="*/ 119 w 453"/>
                    <a:gd name="T35" fmla="*/ 549 h 596"/>
                    <a:gd name="T36" fmla="*/ 125 w 453"/>
                    <a:gd name="T37" fmla="*/ 543 h 596"/>
                    <a:gd name="T38" fmla="*/ 138 w 453"/>
                    <a:gd name="T39" fmla="*/ 534 h 596"/>
                    <a:gd name="T40" fmla="*/ 138 w 453"/>
                    <a:gd name="T41" fmla="*/ 524 h 596"/>
                    <a:gd name="T42" fmla="*/ 103 w 453"/>
                    <a:gd name="T43" fmla="*/ 512 h 596"/>
                    <a:gd name="T44" fmla="*/ 35 w 453"/>
                    <a:gd name="T45" fmla="*/ 506 h 596"/>
                    <a:gd name="T46" fmla="*/ 0 w 453"/>
                    <a:gd name="T47" fmla="*/ 490 h 596"/>
                    <a:gd name="T48" fmla="*/ 10 w 453"/>
                    <a:gd name="T49" fmla="*/ 481 h 596"/>
                    <a:gd name="T50" fmla="*/ 22 w 453"/>
                    <a:gd name="T51" fmla="*/ 446 h 596"/>
                    <a:gd name="T52" fmla="*/ 29 w 453"/>
                    <a:gd name="T53" fmla="*/ 399 h 596"/>
                    <a:gd name="T54" fmla="*/ 29 w 453"/>
                    <a:gd name="T55" fmla="*/ 384 h 596"/>
                    <a:gd name="T56" fmla="*/ 66 w 453"/>
                    <a:gd name="T57" fmla="*/ 353 h 596"/>
                    <a:gd name="T58" fmla="*/ 91 w 453"/>
                    <a:gd name="T59" fmla="*/ 318 h 596"/>
                    <a:gd name="T60" fmla="*/ 107 w 453"/>
                    <a:gd name="T61" fmla="*/ 278 h 596"/>
                    <a:gd name="T62" fmla="*/ 122 w 453"/>
                    <a:gd name="T63" fmla="*/ 196 h 596"/>
                    <a:gd name="T64" fmla="*/ 135 w 453"/>
                    <a:gd name="T65" fmla="*/ 137 h 596"/>
                    <a:gd name="T66" fmla="*/ 116 w 453"/>
                    <a:gd name="T67" fmla="*/ 100 h 596"/>
                    <a:gd name="T68" fmla="*/ 116 w 453"/>
                    <a:gd name="T69" fmla="*/ 31 h 596"/>
                    <a:gd name="T70" fmla="*/ 132 w 453"/>
                    <a:gd name="T71" fmla="*/ 0 h 596"/>
                    <a:gd name="T72" fmla="*/ 147 w 453"/>
                    <a:gd name="T73" fmla="*/ 22 h 596"/>
                    <a:gd name="T74" fmla="*/ 163 w 453"/>
                    <a:gd name="T75" fmla="*/ 78 h 596"/>
                    <a:gd name="T76" fmla="*/ 169 w 453"/>
                    <a:gd name="T77" fmla="*/ 131 h 596"/>
                    <a:gd name="T78" fmla="*/ 144 w 453"/>
                    <a:gd name="T79" fmla="*/ 165 h 596"/>
                    <a:gd name="T80" fmla="*/ 141 w 453"/>
                    <a:gd name="T81" fmla="*/ 206 h 596"/>
                    <a:gd name="T82" fmla="*/ 141 w 453"/>
                    <a:gd name="T83" fmla="*/ 218 h 596"/>
                    <a:gd name="T84" fmla="*/ 210 w 453"/>
                    <a:gd name="T85" fmla="*/ 281 h 596"/>
                    <a:gd name="T86" fmla="*/ 247 w 453"/>
                    <a:gd name="T87" fmla="*/ 300 h 596"/>
                    <a:gd name="T88" fmla="*/ 266 w 453"/>
                    <a:gd name="T89" fmla="*/ 296 h 596"/>
                    <a:gd name="T90" fmla="*/ 269 w 453"/>
                    <a:gd name="T91" fmla="*/ 293 h 596"/>
                    <a:gd name="T92" fmla="*/ 300 w 453"/>
                    <a:gd name="T93" fmla="*/ 281 h 596"/>
                    <a:gd name="T94" fmla="*/ 331 w 453"/>
                    <a:gd name="T95" fmla="*/ 278 h 596"/>
                    <a:gd name="T96" fmla="*/ 391 w 453"/>
                    <a:gd name="T97" fmla="*/ 293 h 596"/>
                    <a:gd name="T98" fmla="*/ 434 w 453"/>
                    <a:gd name="T99" fmla="*/ 318 h 596"/>
                    <a:gd name="T100" fmla="*/ 453 w 453"/>
                    <a:gd name="T101" fmla="*/ 334 h 596"/>
                    <a:gd name="T102" fmla="*/ 444 w 453"/>
                    <a:gd name="T103" fmla="*/ 356 h 596"/>
                    <a:gd name="T104" fmla="*/ 444 w 453"/>
                    <a:gd name="T105" fmla="*/ 362 h 596"/>
                    <a:gd name="T106" fmla="*/ 428 w 453"/>
                    <a:gd name="T107" fmla="*/ 378 h 596"/>
                    <a:gd name="T108" fmla="*/ 409 w 453"/>
                    <a:gd name="T109" fmla="*/ 384 h 59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53" h="596">
                      <a:moveTo>
                        <a:pt x="391" y="384"/>
                      </a:moveTo>
                      <a:lnTo>
                        <a:pt x="391" y="384"/>
                      </a:lnTo>
                      <a:lnTo>
                        <a:pt x="378" y="390"/>
                      </a:lnTo>
                      <a:lnTo>
                        <a:pt x="369" y="396"/>
                      </a:lnTo>
                      <a:lnTo>
                        <a:pt x="353" y="415"/>
                      </a:lnTo>
                      <a:lnTo>
                        <a:pt x="344" y="427"/>
                      </a:lnTo>
                      <a:lnTo>
                        <a:pt x="341" y="434"/>
                      </a:lnTo>
                      <a:lnTo>
                        <a:pt x="319" y="431"/>
                      </a:lnTo>
                      <a:lnTo>
                        <a:pt x="294" y="412"/>
                      </a:lnTo>
                      <a:lnTo>
                        <a:pt x="272" y="409"/>
                      </a:lnTo>
                      <a:lnTo>
                        <a:pt x="238" y="412"/>
                      </a:lnTo>
                      <a:lnTo>
                        <a:pt x="188" y="424"/>
                      </a:lnTo>
                      <a:lnTo>
                        <a:pt x="135" y="446"/>
                      </a:lnTo>
                      <a:lnTo>
                        <a:pt x="119" y="484"/>
                      </a:lnTo>
                      <a:lnTo>
                        <a:pt x="153" y="499"/>
                      </a:lnTo>
                      <a:lnTo>
                        <a:pt x="185" y="515"/>
                      </a:lnTo>
                      <a:lnTo>
                        <a:pt x="222" y="534"/>
                      </a:lnTo>
                      <a:lnTo>
                        <a:pt x="231" y="543"/>
                      </a:lnTo>
                      <a:lnTo>
                        <a:pt x="235" y="546"/>
                      </a:lnTo>
                      <a:lnTo>
                        <a:pt x="235" y="552"/>
                      </a:lnTo>
                      <a:lnTo>
                        <a:pt x="228" y="562"/>
                      </a:lnTo>
                      <a:lnTo>
                        <a:pt x="219" y="568"/>
                      </a:lnTo>
                      <a:lnTo>
                        <a:pt x="197" y="580"/>
                      </a:lnTo>
                      <a:lnTo>
                        <a:pt x="185" y="587"/>
                      </a:lnTo>
                      <a:lnTo>
                        <a:pt x="91" y="596"/>
                      </a:lnTo>
                      <a:lnTo>
                        <a:pt x="72" y="593"/>
                      </a:lnTo>
                      <a:lnTo>
                        <a:pt x="79" y="568"/>
                      </a:lnTo>
                      <a:lnTo>
                        <a:pt x="88" y="559"/>
                      </a:lnTo>
                      <a:lnTo>
                        <a:pt x="97" y="552"/>
                      </a:lnTo>
                      <a:lnTo>
                        <a:pt x="107" y="552"/>
                      </a:lnTo>
                      <a:lnTo>
                        <a:pt x="113" y="549"/>
                      </a:lnTo>
                      <a:lnTo>
                        <a:pt x="119" y="549"/>
                      </a:lnTo>
                      <a:lnTo>
                        <a:pt x="125" y="543"/>
                      </a:lnTo>
                      <a:lnTo>
                        <a:pt x="135" y="537"/>
                      </a:lnTo>
                      <a:lnTo>
                        <a:pt x="138" y="534"/>
                      </a:lnTo>
                      <a:lnTo>
                        <a:pt x="141" y="527"/>
                      </a:lnTo>
                      <a:lnTo>
                        <a:pt x="138" y="524"/>
                      </a:lnTo>
                      <a:lnTo>
                        <a:pt x="125" y="518"/>
                      </a:lnTo>
                      <a:lnTo>
                        <a:pt x="103" y="512"/>
                      </a:lnTo>
                      <a:lnTo>
                        <a:pt x="60" y="509"/>
                      </a:lnTo>
                      <a:lnTo>
                        <a:pt x="35" y="506"/>
                      </a:lnTo>
                      <a:lnTo>
                        <a:pt x="22" y="502"/>
                      </a:lnTo>
                      <a:lnTo>
                        <a:pt x="0" y="490"/>
                      </a:lnTo>
                      <a:lnTo>
                        <a:pt x="10" y="481"/>
                      </a:lnTo>
                      <a:lnTo>
                        <a:pt x="19" y="465"/>
                      </a:lnTo>
                      <a:lnTo>
                        <a:pt x="22" y="446"/>
                      </a:lnTo>
                      <a:lnTo>
                        <a:pt x="25" y="431"/>
                      </a:lnTo>
                      <a:lnTo>
                        <a:pt x="29" y="399"/>
                      </a:lnTo>
                      <a:lnTo>
                        <a:pt x="29" y="384"/>
                      </a:lnTo>
                      <a:lnTo>
                        <a:pt x="50" y="368"/>
                      </a:lnTo>
                      <a:lnTo>
                        <a:pt x="66" y="353"/>
                      </a:lnTo>
                      <a:lnTo>
                        <a:pt x="82" y="334"/>
                      </a:lnTo>
                      <a:lnTo>
                        <a:pt x="91" y="318"/>
                      </a:lnTo>
                      <a:lnTo>
                        <a:pt x="103" y="290"/>
                      </a:lnTo>
                      <a:lnTo>
                        <a:pt x="107" y="278"/>
                      </a:lnTo>
                      <a:lnTo>
                        <a:pt x="119" y="246"/>
                      </a:lnTo>
                      <a:lnTo>
                        <a:pt x="122" y="196"/>
                      </a:lnTo>
                      <a:lnTo>
                        <a:pt x="128" y="168"/>
                      </a:lnTo>
                      <a:lnTo>
                        <a:pt x="135" y="137"/>
                      </a:lnTo>
                      <a:lnTo>
                        <a:pt x="122" y="125"/>
                      </a:lnTo>
                      <a:lnTo>
                        <a:pt x="116" y="100"/>
                      </a:lnTo>
                      <a:lnTo>
                        <a:pt x="116" y="59"/>
                      </a:lnTo>
                      <a:lnTo>
                        <a:pt x="116" y="31"/>
                      </a:lnTo>
                      <a:lnTo>
                        <a:pt x="119" y="3"/>
                      </a:lnTo>
                      <a:lnTo>
                        <a:pt x="132" y="0"/>
                      </a:lnTo>
                      <a:lnTo>
                        <a:pt x="138" y="6"/>
                      </a:lnTo>
                      <a:lnTo>
                        <a:pt x="147" y="22"/>
                      </a:lnTo>
                      <a:lnTo>
                        <a:pt x="157" y="47"/>
                      </a:lnTo>
                      <a:lnTo>
                        <a:pt x="163" y="78"/>
                      </a:lnTo>
                      <a:lnTo>
                        <a:pt x="163" y="97"/>
                      </a:lnTo>
                      <a:lnTo>
                        <a:pt x="169" y="131"/>
                      </a:lnTo>
                      <a:lnTo>
                        <a:pt x="147" y="147"/>
                      </a:lnTo>
                      <a:lnTo>
                        <a:pt x="144" y="165"/>
                      </a:lnTo>
                      <a:lnTo>
                        <a:pt x="157" y="206"/>
                      </a:lnTo>
                      <a:lnTo>
                        <a:pt x="141" y="206"/>
                      </a:lnTo>
                      <a:lnTo>
                        <a:pt x="141" y="218"/>
                      </a:lnTo>
                      <a:lnTo>
                        <a:pt x="178" y="256"/>
                      </a:lnTo>
                      <a:lnTo>
                        <a:pt x="210" y="281"/>
                      </a:lnTo>
                      <a:lnTo>
                        <a:pt x="231" y="293"/>
                      </a:lnTo>
                      <a:lnTo>
                        <a:pt x="247" y="300"/>
                      </a:lnTo>
                      <a:lnTo>
                        <a:pt x="260" y="300"/>
                      </a:lnTo>
                      <a:lnTo>
                        <a:pt x="266" y="296"/>
                      </a:lnTo>
                      <a:lnTo>
                        <a:pt x="269" y="293"/>
                      </a:lnTo>
                      <a:lnTo>
                        <a:pt x="285" y="284"/>
                      </a:lnTo>
                      <a:lnTo>
                        <a:pt x="300" y="281"/>
                      </a:lnTo>
                      <a:lnTo>
                        <a:pt x="316" y="278"/>
                      </a:lnTo>
                      <a:lnTo>
                        <a:pt x="331" y="278"/>
                      </a:lnTo>
                      <a:lnTo>
                        <a:pt x="363" y="284"/>
                      </a:lnTo>
                      <a:lnTo>
                        <a:pt x="391" y="293"/>
                      </a:lnTo>
                      <a:lnTo>
                        <a:pt x="416" y="309"/>
                      </a:lnTo>
                      <a:lnTo>
                        <a:pt x="434" y="318"/>
                      </a:lnTo>
                      <a:lnTo>
                        <a:pt x="453" y="334"/>
                      </a:lnTo>
                      <a:lnTo>
                        <a:pt x="447" y="340"/>
                      </a:lnTo>
                      <a:lnTo>
                        <a:pt x="444" y="356"/>
                      </a:lnTo>
                      <a:lnTo>
                        <a:pt x="444" y="362"/>
                      </a:lnTo>
                      <a:lnTo>
                        <a:pt x="437" y="371"/>
                      </a:lnTo>
                      <a:lnTo>
                        <a:pt x="428" y="378"/>
                      </a:lnTo>
                      <a:lnTo>
                        <a:pt x="422" y="384"/>
                      </a:lnTo>
                      <a:lnTo>
                        <a:pt x="409" y="384"/>
                      </a:lnTo>
                      <a:lnTo>
                        <a:pt x="391" y="384"/>
                      </a:lnTo>
                    </a:path>
                  </a:pathLst>
                </a:custGeom>
                <a:noFill/>
                <a:ln w="19050">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3" name="Freeform 14"/>
                <p:cNvSpPr>
                  <a:spLocks/>
                </p:cNvSpPr>
                <p:nvPr/>
              </p:nvSpPr>
              <p:spPr bwMode="auto">
                <a:xfrm>
                  <a:off x="3463" y="1002"/>
                  <a:ext cx="1258" cy="721"/>
                </a:xfrm>
                <a:custGeom>
                  <a:avLst/>
                  <a:gdLst>
                    <a:gd name="T0" fmla="*/ 543 w 1258"/>
                    <a:gd name="T1" fmla="*/ 166 h 721"/>
                    <a:gd name="T2" fmla="*/ 821 w 1258"/>
                    <a:gd name="T3" fmla="*/ 153 h 721"/>
                    <a:gd name="T4" fmla="*/ 952 w 1258"/>
                    <a:gd name="T5" fmla="*/ 141 h 721"/>
                    <a:gd name="T6" fmla="*/ 989 w 1258"/>
                    <a:gd name="T7" fmla="*/ 62 h 721"/>
                    <a:gd name="T8" fmla="*/ 1055 w 1258"/>
                    <a:gd name="T9" fmla="*/ 0 h 721"/>
                    <a:gd name="T10" fmla="*/ 1083 w 1258"/>
                    <a:gd name="T11" fmla="*/ 31 h 721"/>
                    <a:gd name="T12" fmla="*/ 1095 w 1258"/>
                    <a:gd name="T13" fmla="*/ 78 h 721"/>
                    <a:gd name="T14" fmla="*/ 1192 w 1258"/>
                    <a:gd name="T15" fmla="*/ 100 h 721"/>
                    <a:gd name="T16" fmla="*/ 1217 w 1258"/>
                    <a:gd name="T17" fmla="*/ 97 h 721"/>
                    <a:gd name="T18" fmla="*/ 1217 w 1258"/>
                    <a:gd name="T19" fmla="*/ 134 h 721"/>
                    <a:gd name="T20" fmla="*/ 1245 w 1258"/>
                    <a:gd name="T21" fmla="*/ 166 h 721"/>
                    <a:gd name="T22" fmla="*/ 1208 w 1258"/>
                    <a:gd name="T23" fmla="*/ 384 h 721"/>
                    <a:gd name="T24" fmla="*/ 1236 w 1258"/>
                    <a:gd name="T25" fmla="*/ 481 h 721"/>
                    <a:gd name="T26" fmla="*/ 1183 w 1258"/>
                    <a:gd name="T27" fmla="*/ 556 h 721"/>
                    <a:gd name="T28" fmla="*/ 1042 w 1258"/>
                    <a:gd name="T29" fmla="*/ 549 h 721"/>
                    <a:gd name="T30" fmla="*/ 983 w 1258"/>
                    <a:gd name="T31" fmla="*/ 581 h 721"/>
                    <a:gd name="T32" fmla="*/ 917 w 1258"/>
                    <a:gd name="T33" fmla="*/ 593 h 721"/>
                    <a:gd name="T34" fmla="*/ 811 w 1258"/>
                    <a:gd name="T35" fmla="*/ 571 h 721"/>
                    <a:gd name="T36" fmla="*/ 690 w 1258"/>
                    <a:gd name="T37" fmla="*/ 518 h 721"/>
                    <a:gd name="T38" fmla="*/ 596 w 1258"/>
                    <a:gd name="T39" fmla="*/ 506 h 721"/>
                    <a:gd name="T40" fmla="*/ 562 w 1258"/>
                    <a:gd name="T41" fmla="*/ 525 h 721"/>
                    <a:gd name="T42" fmla="*/ 477 w 1258"/>
                    <a:gd name="T43" fmla="*/ 478 h 721"/>
                    <a:gd name="T44" fmla="*/ 459 w 1258"/>
                    <a:gd name="T45" fmla="*/ 431 h 721"/>
                    <a:gd name="T46" fmla="*/ 471 w 1258"/>
                    <a:gd name="T47" fmla="*/ 356 h 721"/>
                    <a:gd name="T48" fmla="*/ 452 w 1258"/>
                    <a:gd name="T49" fmla="*/ 253 h 721"/>
                    <a:gd name="T50" fmla="*/ 418 w 1258"/>
                    <a:gd name="T51" fmla="*/ 256 h 721"/>
                    <a:gd name="T52" fmla="*/ 437 w 1258"/>
                    <a:gd name="T53" fmla="*/ 362 h 721"/>
                    <a:gd name="T54" fmla="*/ 405 w 1258"/>
                    <a:gd name="T55" fmla="*/ 506 h 721"/>
                    <a:gd name="T56" fmla="*/ 340 w 1258"/>
                    <a:gd name="T57" fmla="*/ 603 h 721"/>
                    <a:gd name="T58" fmla="*/ 324 w 1258"/>
                    <a:gd name="T59" fmla="*/ 674 h 721"/>
                    <a:gd name="T60" fmla="*/ 321 w 1258"/>
                    <a:gd name="T61" fmla="*/ 690 h 721"/>
                    <a:gd name="T62" fmla="*/ 293 w 1258"/>
                    <a:gd name="T63" fmla="*/ 721 h 721"/>
                    <a:gd name="T64" fmla="*/ 265 w 1258"/>
                    <a:gd name="T65" fmla="*/ 718 h 721"/>
                    <a:gd name="T66" fmla="*/ 212 w 1258"/>
                    <a:gd name="T67" fmla="*/ 681 h 721"/>
                    <a:gd name="T68" fmla="*/ 228 w 1258"/>
                    <a:gd name="T69" fmla="*/ 596 h 721"/>
                    <a:gd name="T70" fmla="*/ 187 w 1258"/>
                    <a:gd name="T71" fmla="*/ 571 h 721"/>
                    <a:gd name="T72" fmla="*/ 174 w 1258"/>
                    <a:gd name="T73" fmla="*/ 603 h 721"/>
                    <a:gd name="T74" fmla="*/ 156 w 1258"/>
                    <a:gd name="T75" fmla="*/ 615 h 721"/>
                    <a:gd name="T76" fmla="*/ 143 w 1258"/>
                    <a:gd name="T77" fmla="*/ 634 h 721"/>
                    <a:gd name="T78" fmla="*/ 112 w 1258"/>
                    <a:gd name="T79" fmla="*/ 631 h 721"/>
                    <a:gd name="T80" fmla="*/ 87 w 1258"/>
                    <a:gd name="T81" fmla="*/ 652 h 721"/>
                    <a:gd name="T82" fmla="*/ 53 w 1258"/>
                    <a:gd name="T83" fmla="*/ 681 h 721"/>
                    <a:gd name="T84" fmla="*/ 15 w 1258"/>
                    <a:gd name="T85" fmla="*/ 656 h 721"/>
                    <a:gd name="T86" fmla="*/ 56 w 1258"/>
                    <a:gd name="T87" fmla="*/ 637 h 721"/>
                    <a:gd name="T88" fmla="*/ 87 w 1258"/>
                    <a:gd name="T89" fmla="*/ 587 h 721"/>
                    <a:gd name="T90" fmla="*/ 106 w 1258"/>
                    <a:gd name="T91" fmla="*/ 515 h 721"/>
                    <a:gd name="T92" fmla="*/ 143 w 1258"/>
                    <a:gd name="T93" fmla="*/ 465 h 721"/>
                    <a:gd name="T94" fmla="*/ 162 w 1258"/>
                    <a:gd name="T95" fmla="*/ 403 h 721"/>
                    <a:gd name="T96" fmla="*/ 159 w 1258"/>
                    <a:gd name="T97" fmla="*/ 306 h 721"/>
                    <a:gd name="T98" fmla="*/ 115 w 1258"/>
                    <a:gd name="T99" fmla="*/ 259 h 721"/>
                    <a:gd name="T100" fmla="*/ 106 w 1258"/>
                    <a:gd name="T101" fmla="*/ 234 h 721"/>
                    <a:gd name="T102" fmla="*/ 78 w 1258"/>
                    <a:gd name="T103" fmla="*/ 219 h 721"/>
                    <a:gd name="T104" fmla="*/ 71 w 1258"/>
                    <a:gd name="T105" fmla="*/ 109 h 721"/>
                    <a:gd name="T106" fmla="*/ 262 w 1258"/>
                    <a:gd name="T107" fmla="*/ 106 h 721"/>
                    <a:gd name="T108" fmla="*/ 337 w 1258"/>
                    <a:gd name="T109" fmla="*/ 94 h 721"/>
                    <a:gd name="T110" fmla="*/ 387 w 1258"/>
                    <a:gd name="T111" fmla="*/ 128 h 72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58" h="721">
                      <a:moveTo>
                        <a:pt x="387" y="128"/>
                      </a:moveTo>
                      <a:lnTo>
                        <a:pt x="393" y="175"/>
                      </a:lnTo>
                      <a:lnTo>
                        <a:pt x="543" y="166"/>
                      </a:lnTo>
                      <a:lnTo>
                        <a:pt x="643" y="159"/>
                      </a:lnTo>
                      <a:lnTo>
                        <a:pt x="733" y="156"/>
                      </a:lnTo>
                      <a:lnTo>
                        <a:pt x="821" y="153"/>
                      </a:lnTo>
                      <a:lnTo>
                        <a:pt x="911" y="147"/>
                      </a:lnTo>
                      <a:lnTo>
                        <a:pt x="936" y="144"/>
                      </a:lnTo>
                      <a:lnTo>
                        <a:pt x="952" y="141"/>
                      </a:lnTo>
                      <a:lnTo>
                        <a:pt x="964" y="128"/>
                      </a:lnTo>
                      <a:lnTo>
                        <a:pt x="970" y="94"/>
                      </a:lnTo>
                      <a:lnTo>
                        <a:pt x="989" y="62"/>
                      </a:lnTo>
                      <a:lnTo>
                        <a:pt x="1005" y="34"/>
                      </a:lnTo>
                      <a:lnTo>
                        <a:pt x="1030" y="13"/>
                      </a:lnTo>
                      <a:lnTo>
                        <a:pt x="1055" y="0"/>
                      </a:lnTo>
                      <a:lnTo>
                        <a:pt x="1061" y="3"/>
                      </a:lnTo>
                      <a:lnTo>
                        <a:pt x="1073" y="19"/>
                      </a:lnTo>
                      <a:lnTo>
                        <a:pt x="1083" y="31"/>
                      </a:lnTo>
                      <a:lnTo>
                        <a:pt x="1092" y="47"/>
                      </a:lnTo>
                      <a:lnTo>
                        <a:pt x="1095" y="66"/>
                      </a:lnTo>
                      <a:lnTo>
                        <a:pt x="1095" y="78"/>
                      </a:lnTo>
                      <a:lnTo>
                        <a:pt x="1108" y="81"/>
                      </a:lnTo>
                      <a:lnTo>
                        <a:pt x="1136" y="62"/>
                      </a:lnTo>
                      <a:lnTo>
                        <a:pt x="1192" y="100"/>
                      </a:lnTo>
                      <a:lnTo>
                        <a:pt x="1201" y="81"/>
                      </a:lnTo>
                      <a:lnTo>
                        <a:pt x="1223" y="87"/>
                      </a:lnTo>
                      <a:lnTo>
                        <a:pt x="1217" y="97"/>
                      </a:lnTo>
                      <a:lnTo>
                        <a:pt x="1217" y="112"/>
                      </a:lnTo>
                      <a:lnTo>
                        <a:pt x="1217" y="122"/>
                      </a:lnTo>
                      <a:lnTo>
                        <a:pt x="1217" y="134"/>
                      </a:lnTo>
                      <a:lnTo>
                        <a:pt x="1223" y="144"/>
                      </a:lnTo>
                      <a:lnTo>
                        <a:pt x="1233" y="156"/>
                      </a:lnTo>
                      <a:lnTo>
                        <a:pt x="1245" y="166"/>
                      </a:lnTo>
                      <a:lnTo>
                        <a:pt x="1195" y="287"/>
                      </a:lnTo>
                      <a:lnTo>
                        <a:pt x="1205" y="328"/>
                      </a:lnTo>
                      <a:lnTo>
                        <a:pt x="1208" y="384"/>
                      </a:lnTo>
                      <a:lnTo>
                        <a:pt x="1258" y="456"/>
                      </a:lnTo>
                      <a:lnTo>
                        <a:pt x="1258" y="471"/>
                      </a:lnTo>
                      <a:lnTo>
                        <a:pt x="1236" y="481"/>
                      </a:lnTo>
                      <a:lnTo>
                        <a:pt x="1236" y="509"/>
                      </a:lnTo>
                      <a:lnTo>
                        <a:pt x="1217" y="543"/>
                      </a:lnTo>
                      <a:lnTo>
                        <a:pt x="1183" y="556"/>
                      </a:lnTo>
                      <a:lnTo>
                        <a:pt x="1155" y="553"/>
                      </a:lnTo>
                      <a:lnTo>
                        <a:pt x="1098" y="549"/>
                      </a:lnTo>
                      <a:lnTo>
                        <a:pt x="1042" y="549"/>
                      </a:lnTo>
                      <a:lnTo>
                        <a:pt x="1020" y="553"/>
                      </a:lnTo>
                      <a:lnTo>
                        <a:pt x="1011" y="562"/>
                      </a:lnTo>
                      <a:lnTo>
                        <a:pt x="983" y="581"/>
                      </a:lnTo>
                      <a:lnTo>
                        <a:pt x="955" y="581"/>
                      </a:lnTo>
                      <a:lnTo>
                        <a:pt x="936" y="571"/>
                      </a:lnTo>
                      <a:lnTo>
                        <a:pt x="917" y="593"/>
                      </a:lnTo>
                      <a:lnTo>
                        <a:pt x="902" y="593"/>
                      </a:lnTo>
                      <a:lnTo>
                        <a:pt x="836" y="571"/>
                      </a:lnTo>
                      <a:lnTo>
                        <a:pt x="811" y="571"/>
                      </a:lnTo>
                      <a:lnTo>
                        <a:pt x="755" y="559"/>
                      </a:lnTo>
                      <a:lnTo>
                        <a:pt x="711" y="528"/>
                      </a:lnTo>
                      <a:lnTo>
                        <a:pt x="690" y="518"/>
                      </a:lnTo>
                      <a:lnTo>
                        <a:pt x="661" y="509"/>
                      </a:lnTo>
                      <a:lnTo>
                        <a:pt x="633" y="503"/>
                      </a:lnTo>
                      <a:lnTo>
                        <a:pt x="596" y="506"/>
                      </a:lnTo>
                      <a:lnTo>
                        <a:pt x="571" y="518"/>
                      </a:lnTo>
                      <a:lnTo>
                        <a:pt x="568" y="521"/>
                      </a:lnTo>
                      <a:lnTo>
                        <a:pt x="562" y="525"/>
                      </a:lnTo>
                      <a:lnTo>
                        <a:pt x="552" y="525"/>
                      </a:lnTo>
                      <a:lnTo>
                        <a:pt x="524" y="512"/>
                      </a:lnTo>
                      <a:lnTo>
                        <a:pt x="477" y="478"/>
                      </a:lnTo>
                      <a:lnTo>
                        <a:pt x="443" y="443"/>
                      </a:lnTo>
                      <a:lnTo>
                        <a:pt x="443" y="431"/>
                      </a:lnTo>
                      <a:lnTo>
                        <a:pt x="459" y="431"/>
                      </a:lnTo>
                      <a:lnTo>
                        <a:pt x="446" y="390"/>
                      </a:lnTo>
                      <a:lnTo>
                        <a:pt x="449" y="372"/>
                      </a:lnTo>
                      <a:lnTo>
                        <a:pt x="471" y="356"/>
                      </a:lnTo>
                      <a:lnTo>
                        <a:pt x="465" y="322"/>
                      </a:lnTo>
                      <a:lnTo>
                        <a:pt x="462" y="293"/>
                      </a:lnTo>
                      <a:lnTo>
                        <a:pt x="452" y="253"/>
                      </a:lnTo>
                      <a:lnTo>
                        <a:pt x="434" y="225"/>
                      </a:lnTo>
                      <a:lnTo>
                        <a:pt x="421" y="231"/>
                      </a:lnTo>
                      <a:lnTo>
                        <a:pt x="418" y="256"/>
                      </a:lnTo>
                      <a:lnTo>
                        <a:pt x="418" y="325"/>
                      </a:lnTo>
                      <a:lnTo>
                        <a:pt x="424" y="347"/>
                      </a:lnTo>
                      <a:lnTo>
                        <a:pt x="437" y="362"/>
                      </a:lnTo>
                      <a:lnTo>
                        <a:pt x="424" y="418"/>
                      </a:lnTo>
                      <a:lnTo>
                        <a:pt x="421" y="471"/>
                      </a:lnTo>
                      <a:lnTo>
                        <a:pt x="405" y="506"/>
                      </a:lnTo>
                      <a:lnTo>
                        <a:pt x="393" y="543"/>
                      </a:lnTo>
                      <a:lnTo>
                        <a:pt x="368" y="578"/>
                      </a:lnTo>
                      <a:lnTo>
                        <a:pt x="340" y="603"/>
                      </a:lnTo>
                      <a:lnTo>
                        <a:pt x="331" y="612"/>
                      </a:lnTo>
                      <a:lnTo>
                        <a:pt x="327" y="646"/>
                      </a:lnTo>
                      <a:lnTo>
                        <a:pt x="324" y="674"/>
                      </a:lnTo>
                      <a:lnTo>
                        <a:pt x="324" y="677"/>
                      </a:lnTo>
                      <a:lnTo>
                        <a:pt x="321" y="690"/>
                      </a:lnTo>
                      <a:lnTo>
                        <a:pt x="312" y="706"/>
                      </a:lnTo>
                      <a:lnTo>
                        <a:pt x="302" y="712"/>
                      </a:lnTo>
                      <a:lnTo>
                        <a:pt x="293" y="721"/>
                      </a:lnTo>
                      <a:lnTo>
                        <a:pt x="281" y="721"/>
                      </a:lnTo>
                      <a:lnTo>
                        <a:pt x="265" y="718"/>
                      </a:lnTo>
                      <a:lnTo>
                        <a:pt x="249" y="712"/>
                      </a:lnTo>
                      <a:lnTo>
                        <a:pt x="237" y="702"/>
                      </a:lnTo>
                      <a:lnTo>
                        <a:pt x="212" y="681"/>
                      </a:lnTo>
                      <a:lnTo>
                        <a:pt x="203" y="671"/>
                      </a:lnTo>
                      <a:lnTo>
                        <a:pt x="212" y="621"/>
                      </a:lnTo>
                      <a:lnTo>
                        <a:pt x="228" y="596"/>
                      </a:lnTo>
                      <a:lnTo>
                        <a:pt x="209" y="596"/>
                      </a:lnTo>
                      <a:lnTo>
                        <a:pt x="196" y="571"/>
                      </a:lnTo>
                      <a:lnTo>
                        <a:pt x="187" y="571"/>
                      </a:lnTo>
                      <a:lnTo>
                        <a:pt x="181" y="590"/>
                      </a:lnTo>
                      <a:lnTo>
                        <a:pt x="174" y="603"/>
                      </a:lnTo>
                      <a:lnTo>
                        <a:pt x="168" y="612"/>
                      </a:lnTo>
                      <a:lnTo>
                        <a:pt x="162" y="615"/>
                      </a:lnTo>
                      <a:lnTo>
                        <a:pt x="156" y="615"/>
                      </a:lnTo>
                      <a:lnTo>
                        <a:pt x="150" y="615"/>
                      </a:lnTo>
                      <a:lnTo>
                        <a:pt x="146" y="612"/>
                      </a:lnTo>
                      <a:lnTo>
                        <a:pt x="143" y="634"/>
                      </a:lnTo>
                      <a:lnTo>
                        <a:pt x="125" y="631"/>
                      </a:lnTo>
                      <a:lnTo>
                        <a:pt x="112" y="631"/>
                      </a:lnTo>
                      <a:lnTo>
                        <a:pt x="100" y="637"/>
                      </a:lnTo>
                      <a:lnTo>
                        <a:pt x="93" y="643"/>
                      </a:lnTo>
                      <a:lnTo>
                        <a:pt x="87" y="652"/>
                      </a:lnTo>
                      <a:lnTo>
                        <a:pt x="84" y="662"/>
                      </a:lnTo>
                      <a:lnTo>
                        <a:pt x="81" y="671"/>
                      </a:lnTo>
                      <a:lnTo>
                        <a:pt x="53" y="681"/>
                      </a:lnTo>
                      <a:lnTo>
                        <a:pt x="0" y="656"/>
                      </a:lnTo>
                      <a:lnTo>
                        <a:pt x="15" y="656"/>
                      </a:lnTo>
                      <a:lnTo>
                        <a:pt x="31" y="652"/>
                      </a:lnTo>
                      <a:lnTo>
                        <a:pt x="43" y="646"/>
                      </a:lnTo>
                      <a:lnTo>
                        <a:pt x="56" y="637"/>
                      </a:lnTo>
                      <a:lnTo>
                        <a:pt x="65" y="624"/>
                      </a:lnTo>
                      <a:lnTo>
                        <a:pt x="75" y="612"/>
                      </a:lnTo>
                      <a:lnTo>
                        <a:pt x="87" y="587"/>
                      </a:lnTo>
                      <a:lnTo>
                        <a:pt x="96" y="562"/>
                      </a:lnTo>
                      <a:lnTo>
                        <a:pt x="103" y="537"/>
                      </a:lnTo>
                      <a:lnTo>
                        <a:pt x="106" y="515"/>
                      </a:lnTo>
                      <a:lnTo>
                        <a:pt x="128" y="490"/>
                      </a:lnTo>
                      <a:lnTo>
                        <a:pt x="143" y="465"/>
                      </a:lnTo>
                      <a:lnTo>
                        <a:pt x="156" y="443"/>
                      </a:lnTo>
                      <a:lnTo>
                        <a:pt x="159" y="421"/>
                      </a:lnTo>
                      <a:lnTo>
                        <a:pt x="162" y="403"/>
                      </a:lnTo>
                      <a:lnTo>
                        <a:pt x="162" y="390"/>
                      </a:lnTo>
                      <a:lnTo>
                        <a:pt x="159" y="378"/>
                      </a:lnTo>
                      <a:lnTo>
                        <a:pt x="159" y="306"/>
                      </a:lnTo>
                      <a:lnTo>
                        <a:pt x="115" y="281"/>
                      </a:lnTo>
                      <a:lnTo>
                        <a:pt x="115" y="259"/>
                      </a:lnTo>
                      <a:lnTo>
                        <a:pt x="112" y="240"/>
                      </a:lnTo>
                      <a:lnTo>
                        <a:pt x="109" y="237"/>
                      </a:lnTo>
                      <a:lnTo>
                        <a:pt x="106" y="234"/>
                      </a:lnTo>
                      <a:lnTo>
                        <a:pt x="93" y="228"/>
                      </a:lnTo>
                      <a:lnTo>
                        <a:pt x="78" y="219"/>
                      </a:lnTo>
                      <a:lnTo>
                        <a:pt x="62" y="206"/>
                      </a:lnTo>
                      <a:lnTo>
                        <a:pt x="71" y="109"/>
                      </a:lnTo>
                      <a:lnTo>
                        <a:pt x="156" y="109"/>
                      </a:lnTo>
                      <a:lnTo>
                        <a:pt x="228" y="106"/>
                      </a:lnTo>
                      <a:lnTo>
                        <a:pt x="262" y="106"/>
                      </a:lnTo>
                      <a:lnTo>
                        <a:pt x="293" y="100"/>
                      </a:lnTo>
                      <a:lnTo>
                        <a:pt x="337" y="94"/>
                      </a:lnTo>
                      <a:lnTo>
                        <a:pt x="368" y="94"/>
                      </a:lnTo>
                      <a:lnTo>
                        <a:pt x="387" y="94"/>
                      </a:lnTo>
                      <a:lnTo>
                        <a:pt x="387" y="128"/>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4" name="Freeform 15"/>
                <p:cNvSpPr>
                  <a:spLocks/>
                </p:cNvSpPr>
                <p:nvPr/>
              </p:nvSpPr>
              <p:spPr bwMode="auto">
                <a:xfrm>
                  <a:off x="3469" y="31"/>
                  <a:ext cx="1092" cy="1146"/>
                </a:xfrm>
                <a:custGeom>
                  <a:avLst/>
                  <a:gdLst>
                    <a:gd name="T0" fmla="*/ 974 w 1092"/>
                    <a:gd name="T1" fmla="*/ 1049 h 1146"/>
                    <a:gd name="T2" fmla="*/ 1033 w 1092"/>
                    <a:gd name="T3" fmla="*/ 980 h 1146"/>
                    <a:gd name="T4" fmla="*/ 1049 w 1092"/>
                    <a:gd name="T5" fmla="*/ 968 h 1146"/>
                    <a:gd name="T6" fmla="*/ 1036 w 1092"/>
                    <a:gd name="T7" fmla="*/ 918 h 1146"/>
                    <a:gd name="T8" fmla="*/ 1058 w 1092"/>
                    <a:gd name="T9" fmla="*/ 877 h 1146"/>
                    <a:gd name="T10" fmla="*/ 1092 w 1092"/>
                    <a:gd name="T11" fmla="*/ 818 h 1146"/>
                    <a:gd name="T12" fmla="*/ 1074 w 1092"/>
                    <a:gd name="T13" fmla="*/ 765 h 1146"/>
                    <a:gd name="T14" fmla="*/ 1083 w 1092"/>
                    <a:gd name="T15" fmla="*/ 684 h 1146"/>
                    <a:gd name="T16" fmla="*/ 1036 w 1092"/>
                    <a:gd name="T17" fmla="*/ 565 h 1146"/>
                    <a:gd name="T18" fmla="*/ 983 w 1092"/>
                    <a:gd name="T19" fmla="*/ 512 h 1146"/>
                    <a:gd name="T20" fmla="*/ 968 w 1092"/>
                    <a:gd name="T21" fmla="*/ 481 h 1146"/>
                    <a:gd name="T22" fmla="*/ 955 w 1092"/>
                    <a:gd name="T23" fmla="*/ 422 h 1146"/>
                    <a:gd name="T24" fmla="*/ 933 w 1092"/>
                    <a:gd name="T25" fmla="*/ 387 h 1146"/>
                    <a:gd name="T26" fmla="*/ 893 w 1092"/>
                    <a:gd name="T27" fmla="*/ 372 h 1146"/>
                    <a:gd name="T28" fmla="*/ 877 w 1092"/>
                    <a:gd name="T29" fmla="*/ 365 h 1146"/>
                    <a:gd name="T30" fmla="*/ 849 w 1092"/>
                    <a:gd name="T31" fmla="*/ 331 h 1146"/>
                    <a:gd name="T32" fmla="*/ 821 w 1092"/>
                    <a:gd name="T33" fmla="*/ 350 h 1146"/>
                    <a:gd name="T34" fmla="*/ 571 w 1092"/>
                    <a:gd name="T35" fmla="*/ 206 h 1146"/>
                    <a:gd name="T36" fmla="*/ 459 w 1092"/>
                    <a:gd name="T37" fmla="*/ 159 h 1146"/>
                    <a:gd name="T38" fmla="*/ 465 w 1092"/>
                    <a:gd name="T39" fmla="*/ 125 h 1146"/>
                    <a:gd name="T40" fmla="*/ 428 w 1092"/>
                    <a:gd name="T41" fmla="*/ 100 h 1146"/>
                    <a:gd name="T42" fmla="*/ 409 w 1092"/>
                    <a:gd name="T43" fmla="*/ 78 h 1146"/>
                    <a:gd name="T44" fmla="*/ 431 w 1092"/>
                    <a:gd name="T45" fmla="*/ 44 h 1146"/>
                    <a:gd name="T46" fmla="*/ 409 w 1092"/>
                    <a:gd name="T47" fmla="*/ 3 h 1146"/>
                    <a:gd name="T48" fmla="*/ 371 w 1092"/>
                    <a:gd name="T49" fmla="*/ 13 h 1146"/>
                    <a:gd name="T50" fmla="*/ 343 w 1092"/>
                    <a:gd name="T51" fmla="*/ 28 h 1146"/>
                    <a:gd name="T52" fmla="*/ 315 w 1092"/>
                    <a:gd name="T53" fmla="*/ 22 h 1146"/>
                    <a:gd name="T54" fmla="*/ 240 w 1092"/>
                    <a:gd name="T55" fmla="*/ 28 h 1146"/>
                    <a:gd name="T56" fmla="*/ 212 w 1092"/>
                    <a:gd name="T57" fmla="*/ 75 h 1146"/>
                    <a:gd name="T58" fmla="*/ 218 w 1092"/>
                    <a:gd name="T59" fmla="*/ 150 h 1146"/>
                    <a:gd name="T60" fmla="*/ 125 w 1092"/>
                    <a:gd name="T61" fmla="*/ 225 h 1146"/>
                    <a:gd name="T62" fmla="*/ 37 w 1092"/>
                    <a:gd name="T63" fmla="*/ 244 h 1146"/>
                    <a:gd name="T64" fmla="*/ 12 w 1092"/>
                    <a:gd name="T65" fmla="*/ 316 h 1146"/>
                    <a:gd name="T66" fmla="*/ 31 w 1092"/>
                    <a:gd name="T67" fmla="*/ 468 h 1146"/>
                    <a:gd name="T68" fmla="*/ 34 w 1092"/>
                    <a:gd name="T69" fmla="*/ 565 h 1146"/>
                    <a:gd name="T70" fmla="*/ 3 w 1092"/>
                    <a:gd name="T71" fmla="*/ 606 h 1146"/>
                    <a:gd name="T72" fmla="*/ 3 w 1092"/>
                    <a:gd name="T73" fmla="*/ 606 h 1146"/>
                    <a:gd name="T74" fmla="*/ 53 w 1092"/>
                    <a:gd name="T75" fmla="*/ 606 h 1146"/>
                    <a:gd name="T76" fmla="*/ 87 w 1092"/>
                    <a:gd name="T77" fmla="*/ 606 h 1146"/>
                    <a:gd name="T78" fmla="*/ 144 w 1092"/>
                    <a:gd name="T79" fmla="*/ 606 h 1146"/>
                    <a:gd name="T80" fmla="*/ 303 w 1092"/>
                    <a:gd name="T81" fmla="*/ 596 h 1146"/>
                    <a:gd name="T82" fmla="*/ 328 w 1092"/>
                    <a:gd name="T83" fmla="*/ 646 h 1146"/>
                    <a:gd name="T84" fmla="*/ 328 w 1092"/>
                    <a:gd name="T85" fmla="*/ 703 h 1146"/>
                    <a:gd name="T86" fmla="*/ 356 w 1092"/>
                    <a:gd name="T87" fmla="*/ 862 h 1146"/>
                    <a:gd name="T88" fmla="*/ 378 w 1092"/>
                    <a:gd name="T89" fmla="*/ 943 h 1146"/>
                    <a:gd name="T90" fmla="*/ 387 w 1092"/>
                    <a:gd name="T91" fmla="*/ 1146 h 1146"/>
                    <a:gd name="T92" fmla="*/ 908 w 1092"/>
                    <a:gd name="T93" fmla="*/ 1121 h 1146"/>
                    <a:gd name="T94" fmla="*/ 958 w 1092"/>
                    <a:gd name="T95" fmla="*/ 1105 h 114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92" h="1146">
                      <a:moveTo>
                        <a:pt x="958" y="1105"/>
                      </a:moveTo>
                      <a:lnTo>
                        <a:pt x="958" y="1105"/>
                      </a:lnTo>
                      <a:lnTo>
                        <a:pt x="961" y="1077"/>
                      </a:lnTo>
                      <a:lnTo>
                        <a:pt x="974" y="1049"/>
                      </a:lnTo>
                      <a:lnTo>
                        <a:pt x="986" y="1027"/>
                      </a:lnTo>
                      <a:lnTo>
                        <a:pt x="1005" y="1009"/>
                      </a:lnTo>
                      <a:lnTo>
                        <a:pt x="1021" y="990"/>
                      </a:lnTo>
                      <a:lnTo>
                        <a:pt x="1033" y="980"/>
                      </a:lnTo>
                      <a:lnTo>
                        <a:pt x="1049" y="971"/>
                      </a:lnTo>
                      <a:lnTo>
                        <a:pt x="1049" y="968"/>
                      </a:lnTo>
                      <a:lnTo>
                        <a:pt x="1039" y="949"/>
                      </a:lnTo>
                      <a:lnTo>
                        <a:pt x="1036" y="934"/>
                      </a:lnTo>
                      <a:lnTo>
                        <a:pt x="1036" y="918"/>
                      </a:lnTo>
                      <a:lnTo>
                        <a:pt x="1039" y="906"/>
                      </a:lnTo>
                      <a:lnTo>
                        <a:pt x="1052" y="887"/>
                      </a:lnTo>
                      <a:lnTo>
                        <a:pt x="1058" y="877"/>
                      </a:lnTo>
                      <a:lnTo>
                        <a:pt x="1071" y="862"/>
                      </a:lnTo>
                      <a:lnTo>
                        <a:pt x="1086" y="843"/>
                      </a:lnTo>
                      <a:lnTo>
                        <a:pt x="1089" y="831"/>
                      </a:lnTo>
                      <a:lnTo>
                        <a:pt x="1092" y="818"/>
                      </a:lnTo>
                      <a:lnTo>
                        <a:pt x="1089" y="802"/>
                      </a:lnTo>
                      <a:lnTo>
                        <a:pt x="1080" y="784"/>
                      </a:lnTo>
                      <a:lnTo>
                        <a:pt x="1074" y="765"/>
                      </a:lnTo>
                      <a:lnTo>
                        <a:pt x="1071" y="746"/>
                      </a:lnTo>
                      <a:lnTo>
                        <a:pt x="1071" y="728"/>
                      </a:lnTo>
                      <a:lnTo>
                        <a:pt x="1074" y="709"/>
                      </a:lnTo>
                      <a:lnTo>
                        <a:pt x="1083" y="684"/>
                      </a:lnTo>
                      <a:lnTo>
                        <a:pt x="1089" y="675"/>
                      </a:lnTo>
                      <a:lnTo>
                        <a:pt x="1074" y="662"/>
                      </a:lnTo>
                      <a:lnTo>
                        <a:pt x="1080" y="634"/>
                      </a:lnTo>
                      <a:lnTo>
                        <a:pt x="1036" y="565"/>
                      </a:lnTo>
                      <a:lnTo>
                        <a:pt x="1011" y="547"/>
                      </a:lnTo>
                      <a:lnTo>
                        <a:pt x="996" y="528"/>
                      </a:lnTo>
                      <a:lnTo>
                        <a:pt x="983" y="512"/>
                      </a:lnTo>
                      <a:lnTo>
                        <a:pt x="974" y="503"/>
                      </a:lnTo>
                      <a:lnTo>
                        <a:pt x="968" y="484"/>
                      </a:lnTo>
                      <a:lnTo>
                        <a:pt x="968" y="481"/>
                      </a:lnTo>
                      <a:lnTo>
                        <a:pt x="968" y="462"/>
                      </a:lnTo>
                      <a:lnTo>
                        <a:pt x="964" y="447"/>
                      </a:lnTo>
                      <a:lnTo>
                        <a:pt x="961" y="434"/>
                      </a:lnTo>
                      <a:lnTo>
                        <a:pt x="955" y="422"/>
                      </a:lnTo>
                      <a:lnTo>
                        <a:pt x="943" y="406"/>
                      </a:lnTo>
                      <a:lnTo>
                        <a:pt x="936" y="403"/>
                      </a:lnTo>
                      <a:lnTo>
                        <a:pt x="933" y="387"/>
                      </a:lnTo>
                      <a:lnTo>
                        <a:pt x="930" y="378"/>
                      </a:lnTo>
                      <a:lnTo>
                        <a:pt x="921" y="375"/>
                      </a:lnTo>
                      <a:lnTo>
                        <a:pt x="893" y="372"/>
                      </a:lnTo>
                      <a:lnTo>
                        <a:pt x="880" y="369"/>
                      </a:lnTo>
                      <a:lnTo>
                        <a:pt x="877" y="365"/>
                      </a:lnTo>
                      <a:lnTo>
                        <a:pt x="871" y="344"/>
                      </a:lnTo>
                      <a:lnTo>
                        <a:pt x="865" y="334"/>
                      </a:lnTo>
                      <a:lnTo>
                        <a:pt x="858" y="331"/>
                      </a:lnTo>
                      <a:lnTo>
                        <a:pt x="849" y="331"/>
                      </a:lnTo>
                      <a:lnTo>
                        <a:pt x="843" y="334"/>
                      </a:lnTo>
                      <a:lnTo>
                        <a:pt x="836" y="340"/>
                      </a:lnTo>
                      <a:lnTo>
                        <a:pt x="833" y="350"/>
                      </a:lnTo>
                      <a:lnTo>
                        <a:pt x="821" y="350"/>
                      </a:lnTo>
                      <a:lnTo>
                        <a:pt x="771" y="294"/>
                      </a:lnTo>
                      <a:lnTo>
                        <a:pt x="696" y="306"/>
                      </a:lnTo>
                      <a:lnTo>
                        <a:pt x="581" y="250"/>
                      </a:lnTo>
                      <a:lnTo>
                        <a:pt x="571" y="206"/>
                      </a:lnTo>
                      <a:lnTo>
                        <a:pt x="546" y="203"/>
                      </a:lnTo>
                      <a:lnTo>
                        <a:pt x="499" y="175"/>
                      </a:lnTo>
                      <a:lnTo>
                        <a:pt x="462" y="172"/>
                      </a:lnTo>
                      <a:lnTo>
                        <a:pt x="459" y="159"/>
                      </a:lnTo>
                      <a:lnTo>
                        <a:pt x="465" y="144"/>
                      </a:lnTo>
                      <a:lnTo>
                        <a:pt x="465" y="134"/>
                      </a:lnTo>
                      <a:lnTo>
                        <a:pt x="465" y="125"/>
                      </a:lnTo>
                      <a:lnTo>
                        <a:pt x="459" y="119"/>
                      </a:lnTo>
                      <a:lnTo>
                        <a:pt x="453" y="109"/>
                      </a:lnTo>
                      <a:lnTo>
                        <a:pt x="443" y="103"/>
                      </a:lnTo>
                      <a:lnTo>
                        <a:pt x="428" y="100"/>
                      </a:lnTo>
                      <a:lnTo>
                        <a:pt x="415" y="94"/>
                      </a:lnTo>
                      <a:lnTo>
                        <a:pt x="409" y="88"/>
                      </a:lnTo>
                      <a:lnTo>
                        <a:pt x="409" y="78"/>
                      </a:lnTo>
                      <a:lnTo>
                        <a:pt x="412" y="69"/>
                      </a:lnTo>
                      <a:lnTo>
                        <a:pt x="424" y="53"/>
                      </a:lnTo>
                      <a:lnTo>
                        <a:pt x="431" y="44"/>
                      </a:lnTo>
                      <a:lnTo>
                        <a:pt x="431" y="28"/>
                      </a:lnTo>
                      <a:lnTo>
                        <a:pt x="424" y="16"/>
                      </a:lnTo>
                      <a:lnTo>
                        <a:pt x="418" y="10"/>
                      </a:lnTo>
                      <a:lnTo>
                        <a:pt x="409" y="3"/>
                      </a:lnTo>
                      <a:lnTo>
                        <a:pt x="399" y="0"/>
                      </a:lnTo>
                      <a:lnTo>
                        <a:pt x="390" y="0"/>
                      </a:lnTo>
                      <a:lnTo>
                        <a:pt x="381" y="3"/>
                      </a:lnTo>
                      <a:lnTo>
                        <a:pt x="371" y="13"/>
                      </a:lnTo>
                      <a:lnTo>
                        <a:pt x="362" y="22"/>
                      </a:lnTo>
                      <a:lnTo>
                        <a:pt x="353" y="28"/>
                      </a:lnTo>
                      <a:lnTo>
                        <a:pt x="343" y="28"/>
                      </a:lnTo>
                      <a:lnTo>
                        <a:pt x="337" y="28"/>
                      </a:lnTo>
                      <a:lnTo>
                        <a:pt x="321" y="25"/>
                      </a:lnTo>
                      <a:lnTo>
                        <a:pt x="315" y="22"/>
                      </a:lnTo>
                      <a:lnTo>
                        <a:pt x="293" y="16"/>
                      </a:lnTo>
                      <a:lnTo>
                        <a:pt x="271" y="16"/>
                      </a:lnTo>
                      <a:lnTo>
                        <a:pt x="253" y="22"/>
                      </a:lnTo>
                      <a:lnTo>
                        <a:pt x="240" y="28"/>
                      </a:lnTo>
                      <a:lnTo>
                        <a:pt x="231" y="38"/>
                      </a:lnTo>
                      <a:lnTo>
                        <a:pt x="222" y="44"/>
                      </a:lnTo>
                      <a:lnTo>
                        <a:pt x="215" y="53"/>
                      </a:lnTo>
                      <a:lnTo>
                        <a:pt x="212" y="75"/>
                      </a:lnTo>
                      <a:lnTo>
                        <a:pt x="222" y="85"/>
                      </a:lnTo>
                      <a:lnTo>
                        <a:pt x="234" y="103"/>
                      </a:lnTo>
                      <a:lnTo>
                        <a:pt x="222" y="125"/>
                      </a:lnTo>
                      <a:lnTo>
                        <a:pt x="218" y="150"/>
                      </a:lnTo>
                      <a:lnTo>
                        <a:pt x="200" y="166"/>
                      </a:lnTo>
                      <a:lnTo>
                        <a:pt x="200" y="191"/>
                      </a:lnTo>
                      <a:lnTo>
                        <a:pt x="190" y="197"/>
                      </a:lnTo>
                      <a:lnTo>
                        <a:pt x="125" y="225"/>
                      </a:lnTo>
                      <a:lnTo>
                        <a:pt x="69" y="225"/>
                      </a:lnTo>
                      <a:lnTo>
                        <a:pt x="53" y="234"/>
                      </a:lnTo>
                      <a:lnTo>
                        <a:pt x="37" y="244"/>
                      </a:lnTo>
                      <a:lnTo>
                        <a:pt x="28" y="259"/>
                      </a:lnTo>
                      <a:lnTo>
                        <a:pt x="22" y="275"/>
                      </a:lnTo>
                      <a:lnTo>
                        <a:pt x="16" y="294"/>
                      </a:lnTo>
                      <a:lnTo>
                        <a:pt x="12" y="316"/>
                      </a:lnTo>
                      <a:lnTo>
                        <a:pt x="12" y="359"/>
                      </a:lnTo>
                      <a:lnTo>
                        <a:pt x="16" y="400"/>
                      </a:lnTo>
                      <a:lnTo>
                        <a:pt x="22" y="434"/>
                      </a:lnTo>
                      <a:lnTo>
                        <a:pt x="31" y="468"/>
                      </a:lnTo>
                      <a:lnTo>
                        <a:pt x="37" y="509"/>
                      </a:lnTo>
                      <a:lnTo>
                        <a:pt x="41" y="543"/>
                      </a:lnTo>
                      <a:lnTo>
                        <a:pt x="34" y="565"/>
                      </a:lnTo>
                      <a:lnTo>
                        <a:pt x="28" y="584"/>
                      </a:lnTo>
                      <a:lnTo>
                        <a:pt x="22" y="593"/>
                      </a:lnTo>
                      <a:lnTo>
                        <a:pt x="12" y="603"/>
                      </a:lnTo>
                      <a:lnTo>
                        <a:pt x="3" y="606"/>
                      </a:lnTo>
                      <a:lnTo>
                        <a:pt x="0" y="606"/>
                      </a:lnTo>
                      <a:lnTo>
                        <a:pt x="3" y="606"/>
                      </a:lnTo>
                      <a:lnTo>
                        <a:pt x="19" y="609"/>
                      </a:lnTo>
                      <a:lnTo>
                        <a:pt x="31" y="612"/>
                      </a:lnTo>
                      <a:lnTo>
                        <a:pt x="44" y="609"/>
                      </a:lnTo>
                      <a:lnTo>
                        <a:pt x="53" y="606"/>
                      </a:lnTo>
                      <a:lnTo>
                        <a:pt x="65" y="596"/>
                      </a:lnTo>
                      <a:lnTo>
                        <a:pt x="69" y="593"/>
                      </a:lnTo>
                      <a:lnTo>
                        <a:pt x="87" y="606"/>
                      </a:lnTo>
                      <a:lnTo>
                        <a:pt x="106" y="612"/>
                      </a:lnTo>
                      <a:lnTo>
                        <a:pt x="122" y="615"/>
                      </a:lnTo>
                      <a:lnTo>
                        <a:pt x="134" y="612"/>
                      </a:lnTo>
                      <a:lnTo>
                        <a:pt x="144" y="606"/>
                      </a:lnTo>
                      <a:lnTo>
                        <a:pt x="150" y="603"/>
                      </a:lnTo>
                      <a:lnTo>
                        <a:pt x="156" y="596"/>
                      </a:lnTo>
                      <a:lnTo>
                        <a:pt x="284" y="584"/>
                      </a:lnTo>
                      <a:lnTo>
                        <a:pt x="303" y="596"/>
                      </a:lnTo>
                      <a:lnTo>
                        <a:pt x="303" y="615"/>
                      </a:lnTo>
                      <a:lnTo>
                        <a:pt x="312" y="634"/>
                      </a:lnTo>
                      <a:lnTo>
                        <a:pt x="328" y="646"/>
                      </a:lnTo>
                      <a:lnTo>
                        <a:pt x="334" y="662"/>
                      </a:lnTo>
                      <a:lnTo>
                        <a:pt x="334" y="675"/>
                      </a:lnTo>
                      <a:lnTo>
                        <a:pt x="331" y="690"/>
                      </a:lnTo>
                      <a:lnTo>
                        <a:pt x="328" y="703"/>
                      </a:lnTo>
                      <a:lnTo>
                        <a:pt x="321" y="712"/>
                      </a:lnTo>
                      <a:lnTo>
                        <a:pt x="315" y="721"/>
                      </a:lnTo>
                      <a:lnTo>
                        <a:pt x="312" y="765"/>
                      </a:lnTo>
                      <a:lnTo>
                        <a:pt x="356" y="862"/>
                      </a:lnTo>
                      <a:lnTo>
                        <a:pt x="365" y="884"/>
                      </a:lnTo>
                      <a:lnTo>
                        <a:pt x="375" y="912"/>
                      </a:lnTo>
                      <a:lnTo>
                        <a:pt x="378" y="943"/>
                      </a:lnTo>
                      <a:lnTo>
                        <a:pt x="381" y="974"/>
                      </a:lnTo>
                      <a:lnTo>
                        <a:pt x="381" y="1027"/>
                      </a:lnTo>
                      <a:lnTo>
                        <a:pt x="378" y="1049"/>
                      </a:lnTo>
                      <a:lnTo>
                        <a:pt x="387" y="1146"/>
                      </a:lnTo>
                      <a:lnTo>
                        <a:pt x="637" y="1133"/>
                      </a:lnTo>
                      <a:lnTo>
                        <a:pt x="908" y="1121"/>
                      </a:lnTo>
                      <a:lnTo>
                        <a:pt x="930" y="1118"/>
                      </a:lnTo>
                      <a:lnTo>
                        <a:pt x="946" y="1112"/>
                      </a:lnTo>
                      <a:lnTo>
                        <a:pt x="958" y="1105"/>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5" name="Freeform 16"/>
                <p:cNvSpPr>
                  <a:spLocks/>
                </p:cNvSpPr>
                <p:nvPr/>
              </p:nvSpPr>
              <p:spPr bwMode="auto">
                <a:xfrm>
                  <a:off x="2439" y="1277"/>
                  <a:ext cx="958" cy="705"/>
                </a:xfrm>
                <a:custGeom>
                  <a:avLst/>
                  <a:gdLst>
                    <a:gd name="T0" fmla="*/ 721 w 958"/>
                    <a:gd name="T1" fmla="*/ 218 h 705"/>
                    <a:gd name="T2" fmla="*/ 737 w 958"/>
                    <a:gd name="T3" fmla="*/ 218 h 705"/>
                    <a:gd name="T4" fmla="*/ 808 w 958"/>
                    <a:gd name="T5" fmla="*/ 253 h 705"/>
                    <a:gd name="T6" fmla="*/ 824 w 958"/>
                    <a:gd name="T7" fmla="*/ 268 h 705"/>
                    <a:gd name="T8" fmla="*/ 883 w 958"/>
                    <a:gd name="T9" fmla="*/ 278 h 705"/>
                    <a:gd name="T10" fmla="*/ 936 w 958"/>
                    <a:gd name="T11" fmla="*/ 299 h 705"/>
                    <a:gd name="T12" fmla="*/ 955 w 958"/>
                    <a:gd name="T13" fmla="*/ 328 h 705"/>
                    <a:gd name="T14" fmla="*/ 949 w 958"/>
                    <a:gd name="T15" fmla="*/ 368 h 705"/>
                    <a:gd name="T16" fmla="*/ 936 w 958"/>
                    <a:gd name="T17" fmla="*/ 374 h 705"/>
                    <a:gd name="T18" fmla="*/ 899 w 958"/>
                    <a:gd name="T19" fmla="*/ 374 h 705"/>
                    <a:gd name="T20" fmla="*/ 843 w 958"/>
                    <a:gd name="T21" fmla="*/ 402 h 705"/>
                    <a:gd name="T22" fmla="*/ 811 w 958"/>
                    <a:gd name="T23" fmla="*/ 452 h 705"/>
                    <a:gd name="T24" fmla="*/ 786 w 958"/>
                    <a:gd name="T25" fmla="*/ 449 h 705"/>
                    <a:gd name="T26" fmla="*/ 705 w 958"/>
                    <a:gd name="T27" fmla="*/ 456 h 705"/>
                    <a:gd name="T28" fmla="*/ 649 w 958"/>
                    <a:gd name="T29" fmla="*/ 484 h 705"/>
                    <a:gd name="T30" fmla="*/ 556 w 958"/>
                    <a:gd name="T31" fmla="*/ 493 h 705"/>
                    <a:gd name="T32" fmla="*/ 527 w 958"/>
                    <a:gd name="T33" fmla="*/ 493 h 705"/>
                    <a:gd name="T34" fmla="*/ 512 w 958"/>
                    <a:gd name="T35" fmla="*/ 509 h 705"/>
                    <a:gd name="T36" fmla="*/ 518 w 958"/>
                    <a:gd name="T37" fmla="*/ 565 h 705"/>
                    <a:gd name="T38" fmla="*/ 474 w 958"/>
                    <a:gd name="T39" fmla="*/ 618 h 705"/>
                    <a:gd name="T40" fmla="*/ 406 w 958"/>
                    <a:gd name="T41" fmla="*/ 630 h 705"/>
                    <a:gd name="T42" fmla="*/ 368 w 958"/>
                    <a:gd name="T43" fmla="*/ 652 h 705"/>
                    <a:gd name="T44" fmla="*/ 349 w 958"/>
                    <a:gd name="T45" fmla="*/ 643 h 705"/>
                    <a:gd name="T46" fmla="*/ 328 w 958"/>
                    <a:gd name="T47" fmla="*/ 652 h 705"/>
                    <a:gd name="T48" fmla="*/ 312 w 958"/>
                    <a:gd name="T49" fmla="*/ 674 h 705"/>
                    <a:gd name="T50" fmla="*/ 281 w 958"/>
                    <a:gd name="T51" fmla="*/ 677 h 705"/>
                    <a:gd name="T52" fmla="*/ 256 w 958"/>
                    <a:gd name="T53" fmla="*/ 674 h 705"/>
                    <a:gd name="T54" fmla="*/ 237 w 958"/>
                    <a:gd name="T55" fmla="*/ 668 h 705"/>
                    <a:gd name="T56" fmla="*/ 222 w 958"/>
                    <a:gd name="T57" fmla="*/ 693 h 705"/>
                    <a:gd name="T58" fmla="*/ 206 w 958"/>
                    <a:gd name="T59" fmla="*/ 705 h 705"/>
                    <a:gd name="T60" fmla="*/ 175 w 958"/>
                    <a:gd name="T61" fmla="*/ 696 h 705"/>
                    <a:gd name="T62" fmla="*/ 140 w 958"/>
                    <a:gd name="T63" fmla="*/ 680 h 705"/>
                    <a:gd name="T64" fmla="*/ 97 w 958"/>
                    <a:gd name="T65" fmla="*/ 674 h 705"/>
                    <a:gd name="T66" fmla="*/ 69 w 958"/>
                    <a:gd name="T67" fmla="*/ 680 h 705"/>
                    <a:gd name="T68" fmla="*/ 47 w 958"/>
                    <a:gd name="T69" fmla="*/ 690 h 705"/>
                    <a:gd name="T70" fmla="*/ 12 w 958"/>
                    <a:gd name="T71" fmla="*/ 702 h 705"/>
                    <a:gd name="T72" fmla="*/ 6 w 958"/>
                    <a:gd name="T73" fmla="*/ 668 h 705"/>
                    <a:gd name="T74" fmla="*/ 9 w 958"/>
                    <a:gd name="T75" fmla="*/ 646 h 705"/>
                    <a:gd name="T76" fmla="*/ 12 w 958"/>
                    <a:gd name="T77" fmla="*/ 627 h 705"/>
                    <a:gd name="T78" fmla="*/ 3 w 958"/>
                    <a:gd name="T79" fmla="*/ 602 h 705"/>
                    <a:gd name="T80" fmla="*/ 6 w 958"/>
                    <a:gd name="T81" fmla="*/ 574 h 705"/>
                    <a:gd name="T82" fmla="*/ 22 w 958"/>
                    <a:gd name="T83" fmla="*/ 552 h 705"/>
                    <a:gd name="T84" fmla="*/ 47 w 958"/>
                    <a:gd name="T85" fmla="*/ 543 h 705"/>
                    <a:gd name="T86" fmla="*/ 56 w 958"/>
                    <a:gd name="T87" fmla="*/ 543 h 705"/>
                    <a:gd name="T88" fmla="*/ 69 w 958"/>
                    <a:gd name="T89" fmla="*/ 530 h 705"/>
                    <a:gd name="T90" fmla="*/ 59 w 958"/>
                    <a:gd name="T91" fmla="*/ 512 h 705"/>
                    <a:gd name="T92" fmla="*/ 65 w 958"/>
                    <a:gd name="T93" fmla="*/ 490 h 705"/>
                    <a:gd name="T94" fmla="*/ 106 w 958"/>
                    <a:gd name="T95" fmla="*/ 468 h 705"/>
                    <a:gd name="T96" fmla="*/ 134 w 958"/>
                    <a:gd name="T97" fmla="*/ 459 h 705"/>
                    <a:gd name="T98" fmla="*/ 128 w 958"/>
                    <a:gd name="T99" fmla="*/ 434 h 705"/>
                    <a:gd name="T100" fmla="*/ 119 w 958"/>
                    <a:gd name="T101" fmla="*/ 356 h 705"/>
                    <a:gd name="T102" fmla="*/ 53 w 958"/>
                    <a:gd name="T103" fmla="*/ 203 h 705"/>
                    <a:gd name="T104" fmla="*/ 47 w 958"/>
                    <a:gd name="T105" fmla="*/ 25 h 705"/>
                    <a:gd name="T106" fmla="*/ 72 w 958"/>
                    <a:gd name="T107" fmla="*/ 3 h 705"/>
                    <a:gd name="T108" fmla="*/ 100 w 958"/>
                    <a:gd name="T109" fmla="*/ 9 h 705"/>
                    <a:gd name="T110" fmla="*/ 109 w 958"/>
                    <a:gd name="T111" fmla="*/ 37 h 705"/>
                    <a:gd name="T112" fmla="*/ 259 w 958"/>
                    <a:gd name="T113" fmla="*/ 87 h 705"/>
                    <a:gd name="T114" fmla="*/ 340 w 958"/>
                    <a:gd name="T115" fmla="*/ 128 h 705"/>
                    <a:gd name="T116" fmla="*/ 440 w 958"/>
                    <a:gd name="T117" fmla="*/ 146 h 705"/>
                    <a:gd name="T118" fmla="*/ 518 w 958"/>
                    <a:gd name="T119" fmla="*/ 190 h 705"/>
                    <a:gd name="T120" fmla="*/ 634 w 958"/>
                    <a:gd name="T121" fmla="*/ 196 h 705"/>
                    <a:gd name="T122" fmla="*/ 693 w 958"/>
                    <a:gd name="T123" fmla="*/ 215 h 705"/>
                    <a:gd name="T124" fmla="*/ 715 w 958"/>
                    <a:gd name="T125" fmla="*/ 218 h 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58" h="705">
                      <a:moveTo>
                        <a:pt x="715" y="218"/>
                      </a:moveTo>
                      <a:lnTo>
                        <a:pt x="715" y="218"/>
                      </a:lnTo>
                      <a:lnTo>
                        <a:pt x="721" y="218"/>
                      </a:lnTo>
                      <a:lnTo>
                        <a:pt x="724" y="215"/>
                      </a:lnTo>
                      <a:lnTo>
                        <a:pt x="737" y="218"/>
                      </a:lnTo>
                      <a:lnTo>
                        <a:pt x="755" y="225"/>
                      </a:lnTo>
                      <a:lnTo>
                        <a:pt x="783" y="240"/>
                      </a:lnTo>
                      <a:lnTo>
                        <a:pt x="808" y="253"/>
                      </a:lnTo>
                      <a:lnTo>
                        <a:pt x="821" y="262"/>
                      </a:lnTo>
                      <a:lnTo>
                        <a:pt x="824" y="268"/>
                      </a:lnTo>
                      <a:lnTo>
                        <a:pt x="830" y="271"/>
                      </a:lnTo>
                      <a:lnTo>
                        <a:pt x="836" y="278"/>
                      </a:lnTo>
                      <a:lnTo>
                        <a:pt x="883" y="278"/>
                      </a:lnTo>
                      <a:lnTo>
                        <a:pt x="908" y="296"/>
                      </a:lnTo>
                      <a:lnTo>
                        <a:pt x="936" y="299"/>
                      </a:lnTo>
                      <a:lnTo>
                        <a:pt x="939" y="303"/>
                      </a:lnTo>
                      <a:lnTo>
                        <a:pt x="946" y="309"/>
                      </a:lnTo>
                      <a:lnTo>
                        <a:pt x="955" y="328"/>
                      </a:lnTo>
                      <a:lnTo>
                        <a:pt x="955" y="343"/>
                      </a:lnTo>
                      <a:lnTo>
                        <a:pt x="958" y="359"/>
                      </a:lnTo>
                      <a:lnTo>
                        <a:pt x="949" y="368"/>
                      </a:lnTo>
                      <a:lnTo>
                        <a:pt x="946" y="368"/>
                      </a:lnTo>
                      <a:lnTo>
                        <a:pt x="936" y="374"/>
                      </a:lnTo>
                      <a:lnTo>
                        <a:pt x="921" y="377"/>
                      </a:lnTo>
                      <a:lnTo>
                        <a:pt x="899" y="374"/>
                      </a:lnTo>
                      <a:lnTo>
                        <a:pt x="877" y="387"/>
                      </a:lnTo>
                      <a:lnTo>
                        <a:pt x="858" y="396"/>
                      </a:lnTo>
                      <a:lnTo>
                        <a:pt x="843" y="402"/>
                      </a:lnTo>
                      <a:lnTo>
                        <a:pt x="830" y="424"/>
                      </a:lnTo>
                      <a:lnTo>
                        <a:pt x="827" y="449"/>
                      </a:lnTo>
                      <a:lnTo>
                        <a:pt x="811" y="452"/>
                      </a:lnTo>
                      <a:lnTo>
                        <a:pt x="799" y="452"/>
                      </a:lnTo>
                      <a:lnTo>
                        <a:pt x="786" y="449"/>
                      </a:lnTo>
                      <a:lnTo>
                        <a:pt x="774" y="449"/>
                      </a:lnTo>
                      <a:lnTo>
                        <a:pt x="743" y="449"/>
                      </a:lnTo>
                      <a:lnTo>
                        <a:pt x="705" y="456"/>
                      </a:lnTo>
                      <a:lnTo>
                        <a:pt x="683" y="462"/>
                      </a:lnTo>
                      <a:lnTo>
                        <a:pt x="668" y="468"/>
                      </a:lnTo>
                      <a:lnTo>
                        <a:pt x="649" y="484"/>
                      </a:lnTo>
                      <a:lnTo>
                        <a:pt x="634" y="490"/>
                      </a:lnTo>
                      <a:lnTo>
                        <a:pt x="593" y="493"/>
                      </a:lnTo>
                      <a:lnTo>
                        <a:pt x="556" y="493"/>
                      </a:lnTo>
                      <a:lnTo>
                        <a:pt x="540" y="493"/>
                      </a:lnTo>
                      <a:lnTo>
                        <a:pt x="527" y="493"/>
                      </a:lnTo>
                      <a:lnTo>
                        <a:pt x="524" y="496"/>
                      </a:lnTo>
                      <a:lnTo>
                        <a:pt x="518" y="499"/>
                      </a:lnTo>
                      <a:lnTo>
                        <a:pt x="512" y="509"/>
                      </a:lnTo>
                      <a:lnTo>
                        <a:pt x="509" y="527"/>
                      </a:lnTo>
                      <a:lnTo>
                        <a:pt x="512" y="549"/>
                      </a:lnTo>
                      <a:lnTo>
                        <a:pt x="518" y="565"/>
                      </a:lnTo>
                      <a:lnTo>
                        <a:pt x="518" y="590"/>
                      </a:lnTo>
                      <a:lnTo>
                        <a:pt x="499" y="608"/>
                      </a:lnTo>
                      <a:lnTo>
                        <a:pt x="474" y="618"/>
                      </a:lnTo>
                      <a:lnTo>
                        <a:pt x="449" y="621"/>
                      </a:lnTo>
                      <a:lnTo>
                        <a:pt x="443" y="621"/>
                      </a:lnTo>
                      <a:lnTo>
                        <a:pt x="406" y="630"/>
                      </a:lnTo>
                      <a:lnTo>
                        <a:pt x="381" y="658"/>
                      </a:lnTo>
                      <a:lnTo>
                        <a:pt x="374" y="652"/>
                      </a:lnTo>
                      <a:lnTo>
                        <a:pt x="368" y="652"/>
                      </a:lnTo>
                      <a:lnTo>
                        <a:pt x="362" y="649"/>
                      </a:lnTo>
                      <a:lnTo>
                        <a:pt x="356" y="649"/>
                      </a:lnTo>
                      <a:lnTo>
                        <a:pt x="349" y="643"/>
                      </a:lnTo>
                      <a:lnTo>
                        <a:pt x="346" y="643"/>
                      </a:lnTo>
                      <a:lnTo>
                        <a:pt x="337" y="646"/>
                      </a:lnTo>
                      <a:lnTo>
                        <a:pt x="328" y="652"/>
                      </a:lnTo>
                      <a:lnTo>
                        <a:pt x="321" y="662"/>
                      </a:lnTo>
                      <a:lnTo>
                        <a:pt x="318" y="668"/>
                      </a:lnTo>
                      <a:lnTo>
                        <a:pt x="312" y="674"/>
                      </a:lnTo>
                      <a:lnTo>
                        <a:pt x="290" y="677"/>
                      </a:lnTo>
                      <a:lnTo>
                        <a:pt x="281" y="677"/>
                      </a:lnTo>
                      <a:lnTo>
                        <a:pt x="268" y="677"/>
                      </a:lnTo>
                      <a:lnTo>
                        <a:pt x="256" y="674"/>
                      </a:lnTo>
                      <a:lnTo>
                        <a:pt x="250" y="671"/>
                      </a:lnTo>
                      <a:lnTo>
                        <a:pt x="243" y="668"/>
                      </a:lnTo>
                      <a:lnTo>
                        <a:pt x="237" y="668"/>
                      </a:lnTo>
                      <a:lnTo>
                        <a:pt x="231" y="671"/>
                      </a:lnTo>
                      <a:lnTo>
                        <a:pt x="225" y="683"/>
                      </a:lnTo>
                      <a:lnTo>
                        <a:pt x="222" y="693"/>
                      </a:lnTo>
                      <a:lnTo>
                        <a:pt x="218" y="699"/>
                      </a:lnTo>
                      <a:lnTo>
                        <a:pt x="215" y="702"/>
                      </a:lnTo>
                      <a:lnTo>
                        <a:pt x="206" y="705"/>
                      </a:lnTo>
                      <a:lnTo>
                        <a:pt x="197" y="702"/>
                      </a:lnTo>
                      <a:lnTo>
                        <a:pt x="184" y="699"/>
                      </a:lnTo>
                      <a:lnTo>
                        <a:pt x="175" y="696"/>
                      </a:lnTo>
                      <a:lnTo>
                        <a:pt x="162" y="690"/>
                      </a:lnTo>
                      <a:lnTo>
                        <a:pt x="150" y="687"/>
                      </a:lnTo>
                      <a:lnTo>
                        <a:pt x="140" y="680"/>
                      </a:lnTo>
                      <a:lnTo>
                        <a:pt x="128" y="677"/>
                      </a:lnTo>
                      <a:lnTo>
                        <a:pt x="115" y="674"/>
                      </a:lnTo>
                      <a:lnTo>
                        <a:pt x="97" y="674"/>
                      </a:lnTo>
                      <a:lnTo>
                        <a:pt x="87" y="677"/>
                      </a:lnTo>
                      <a:lnTo>
                        <a:pt x="78" y="680"/>
                      </a:lnTo>
                      <a:lnTo>
                        <a:pt x="69" y="680"/>
                      </a:lnTo>
                      <a:lnTo>
                        <a:pt x="62" y="683"/>
                      </a:lnTo>
                      <a:lnTo>
                        <a:pt x="53" y="687"/>
                      </a:lnTo>
                      <a:lnTo>
                        <a:pt x="47" y="690"/>
                      </a:lnTo>
                      <a:lnTo>
                        <a:pt x="34" y="693"/>
                      </a:lnTo>
                      <a:lnTo>
                        <a:pt x="25" y="699"/>
                      </a:lnTo>
                      <a:lnTo>
                        <a:pt x="12" y="702"/>
                      </a:lnTo>
                      <a:lnTo>
                        <a:pt x="12" y="687"/>
                      </a:lnTo>
                      <a:lnTo>
                        <a:pt x="9" y="677"/>
                      </a:lnTo>
                      <a:lnTo>
                        <a:pt x="6" y="668"/>
                      </a:lnTo>
                      <a:lnTo>
                        <a:pt x="3" y="655"/>
                      </a:lnTo>
                      <a:lnTo>
                        <a:pt x="0" y="652"/>
                      </a:lnTo>
                      <a:lnTo>
                        <a:pt x="9" y="646"/>
                      </a:lnTo>
                      <a:lnTo>
                        <a:pt x="12" y="637"/>
                      </a:lnTo>
                      <a:lnTo>
                        <a:pt x="16" y="630"/>
                      </a:lnTo>
                      <a:lnTo>
                        <a:pt x="12" y="627"/>
                      </a:lnTo>
                      <a:lnTo>
                        <a:pt x="9" y="621"/>
                      </a:lnTo>
                      <a:lnTo>
                        <a:pt x="6" y="612"/>
                      </a:lnTo>
                      <a:lnTo>
                        <a:pt x="3" y="602"/>
                      </a:lnTo>
                      <a:lnTo>
                        <a:pt x="3" y="593"/>
                      </a:lnTo>
                      <a:lnTo>
                        <a:pt x="3" y="587"/>
                      </a:lnTo>
                      <a:lnTo>
                        <a:pt x="6" y="574"/>
                      </a:lnTo>
                      <a:lnTo>
                        <a:pt x="9" y="568"/>
                      </a:lnTo>
                      <a:lnTo>
                        <a:pt x="16" y="559"/>
                      </a:lnTo>
                      <a:lnTo>
                        <a:pt x="22" y="552"/>
                      </a:lnTo>
                      <a:lnTo>
                        <a:pt x="31" y="549"/>
                      </a:lnTo>
                      <a:lnTo>
                        <a:pt x="37" y="546"/>
                      </a:lnTo>
                      <a:lnTo>
                        <a:pt x="47" y="543"/>
                      </a:lnTo>
                      <a:lnTo>
                        <a:pt x="56" y="543"/>
                      </a:lnTo>
                      <a:lnTo>
                        <a:pt x="62" y="543"/>
                      </a:lnTo>
                      <a:lnTo>
                        <a:pt x="65" y="537"/>
                      </a:lnTo>
                      <a:lnTo>
                        <a:pt x="69" y="530"/>
                      </a:lnTo>
                      <a:lnTo>
                        <a:pt x="65" y="524"/>
                      </a:lnTo>
                      <a:lnTo>
                        <a:pt x="65" y="518"/>
                      </a:lnTo>
                      <a:lnTo>
                        <a:pt x="59" y="512"/>
                      </a:lnTo>
                      <a:lnTo>
                        <a:pt x="56" y="509"/>
                      </a:lnTo>
                      <a:lnTo>
                        <a:pt x="47" y="502"/>
                      </a:lnTo>
                      <a:lnTo>
                        <a:pt x="65" y="490"/>
                      </a:lnTo>
                      <a:lnTo>
                        <a:pt x="84" y="474"/>
                      </a:lnTo>
                      <a:lnTo>
                        <a:pt x="100" y="468"/>
                      </a:lnTo>
                      <a:lnTo>
                        <a:pt x="106" y="468"/>
                      </a:lnTo>
                      <a:lnTo>
                        <a:pt x="115" y="468"/>
                      </a:lnTo>
                      <a:lnTo>
                        <a:pt x="125" y="465"/>
                      </a:lnTo>
                      <a:lnTo>
                        <a:pt x="134" y="459"/>
                      </a:lnTo>
                      <a:lnTo>
                        <a:pt x="134" y="446"/>
                      </a:lnTo>
                      <a:lnTo>
                        <a:pt x="134" y="443"/>
                      </a:lnTo>
                      <a:lnTo>
                        <a:pt x="128" y="434"/>
                      </a:lnTo>
                      <a:lnTo>
                        <a:pt x="122" y="427"/>
                      </a:lnTo>
                      <a:lnTo>
                        <a:pt x="115" y="418"/>
                      </a:lnTo>
                      <a:lnTo>
                        <a:pt x="119" y="356"/>
                      </a:lnTo>
                      <a:lnTo>
                        <a:pt x="84" y="306"/>
                      </a:lnTo>
                      <a:lnTo>
                        <a:pt x="78" y="240"/>
                      </a:lnTo>
                      <a:lnTo>
                        <a:pt x="53" y="203"/>
                      </a:lnTo>
                      <a:lnTo>
                        <a:pt x="56" y="118"/>
                      </a:lnTo>
                      <a:lnTo>
                        <a:pt x="47" y="106"/>
                      </a:lnTo>
                      <a:lnTo>
                        <a:pt x="47" y="25"/>
                      </a:lnTo>
                      <a:lnTo>
                        <a:pt x="47" y="18"/>
                      </a:lnTo>
                      <a:lnTo>
                        <a:pt x="56" y="12"/>
                      </a:lnTo>
                      <a:lnTo>
                        <a:pt x="72" y="3"/>
                      </a:lnTo>
                      <a:lnTo>
                        <a:pt x="84" y="3"/>
                      </a:lnTo>
                      <a:lnTo>
                        <a:pt x="90" y="0"/>
                      </a:lnTo>
                      <a:lnTo>
                        <a:pt x="100" y="9"/>
                      </a:lnTo>
                      <a:lnTo>
                        <a:pt x="103" y="12"/>
                      </a:lnTo>
                      <a:lnTo>
                        <a:pt x="109" y="22"/>
                      </a:lnTo>
                      <a:lnTo>
                        <a:pt x="109" y="37"/>
                      </a:lnTo>
                      <a:lnTo>
                        <a:pt x="165" y="72"/>
                      </a:lnTo>
                      <a:lnTo>
                        <a:pt x="206" y="87"/>
                      </a:lnTo>
                      <a:lnTo>
                        <a:pt x="259" y="87"/>
                      </a:lnTo>
                      <a:lnTo>
                        <a:pt x="287" y="97"/>
                      </a:lnTo>
                      <a:lnTo>
                        <a:pt x="315" y="115"/>
                      </a:lnTo>
                      <a:lnTo>
                        <a:pt x="340" y="128"/>
                      </a:lnTo>
                      <a:lnTo>
                        <a:pt x="390" y="125"/>
                      </a:lnTo>
                      <a:lnTo>
                        <a:pt x="415" y="128"/>
                      </a:lnTo>
                      <a:lnTo>
                        <a:pt x="440" y="146"/>
                      </a:lnTo>
                      <a:lnTo>
                        <a:pt x="465" y="175"/>
                      </a:lnTo>
                      <a:lnTo>
                        <a:pt x="490" y="175"/>
                      </a:lnTo>
                      <a:lnTo>
                        <a:pt x="518" y="190"/>
                      </a:lnTo>
                      <a:lnTo>
                        <a:pt x="568" y="203"/>
                      </a:lnTo>
                      <a:lnTo>
                        <a:pt x="615" y="200"/>
                      </a:lnTo>
                      <a:lnTo>
                        <a:pt x="634" y="196"/>
                      </a:lnTo>
                      <a:lnTo>
                        <a:pt x="646" y="200"/>
                      </a:lnTo>
                      <a:lnTo>
                        <a:pt x="659" y="206"/>
                      </a:lnTo>
                      <a:lnTo>
                        <a:pt x="693" y="215"/>
                      </a:lnTo>
                      <a:lnTo>
                        <a:pt x="696" y="218"/>
                      </a:lnTo>
                      <a:lnTo>
                        <a:pt x="702" y="218"/>
                      </a:lnTo>
                      <a:lnTo>
                        <a:pt x="715" y="218"/>
                      </a:lnTo>
                      <a:close/>
                    </a:path>
                  </a:pathLst>
                </a:custGeom>
                <a:solidFill>
                  <a:srgbClr val="FFFCD1"/>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6" name="Freeform 17"/>
                <p:cNvSpPr>
                  <a:spLocks/>
                </p:cNvSpPr>
                <p:nvPr/>
              </p:nvSpPr>
              <p:spPr bwMode="auto">
                <a:xfrm>
                  <a:off x="2439" y="1277"/>
                  <a:ext cx="958" cy="705"/>
                </a:xfrm>
                <a:custGeom>
                  <a:avLst/>
                  <a:gdLst>
                    <a:gd name="T0" fmla="*/ 721 w 958"/>
                    <a:gd name="T1" fmla="*/ 218 h 705"/>
                    <a:gd name="T2" fmla="*/ 737 w 958"/>
                    <a:gd name="T3" fmla="*/ 218 h 705"/>
                    <a:gd name="T4" fmla="*/ 808 w 958"/>
                    <a:gd name="T5" fmla="*/ 253 h 705"/>
                    <a:gd name="T6" fmla="*/ 824 w 958"/>
                    <a:gd name="T7" fmla="*/ 268 h 705"/>
                    <a:gd name="T8" fmla="*/ 883 w 958"/>
                    <a:gd name="T9" fmla="*/ 278 h 705"/>
                    <a:gd name="T10" fmla="*/ 936 w 958"/>
                    <a:gd name="T11" fmla="*/ 299 h 705"/>
                    <a:gd name="T12" fmla="*/ 955 w 958"/>
                    <a:gd name="T13" fmla="*/ 328 h 705"/>
                    <a:gd name="T14" fmla="*/ 949 w 958"/>
                    <a:gd name="T15" fmla="*/ 368 h 705"/>
                    <a:gd name="T16" fmla="*/ 936 w 958"/>
                    <a:gd name="T17" fmla="*/ 374 h 705"/>
                    <a:gd name="T18" fmla="*/ 899 w 958"/>
                    <a:gd name="T19" fmla="*/ 374 h 705"/>
                    <a:gd name="T20" fmla="*/ 843 w 958"/>
                    <a:gd name="T21" fmla="*/ 402 h 705"/>
                    <a:gd name="T22" fmla="*/ 811 w 958"/>
                    <a:gd name="T23" fmla="*/ 452 h 705"/>
                    <a:gd name="T24" fmla="*/ 786 w 958"/>
                    <a:gd name="T25" fmla="*/ 449 h 705"/>
                    <a:gd name="T26" fmla="*/ 705 w 958"/>
                    <a:gd name="T27" fmla="*/ 456 h 705"/>
                    <a:gd name="T28" fmla="*/ 649 w 958"/>
                    <a:gd name="T29" fmla="*/ 484 h 705"/>
                    <a:gd name="T30" fmla="*/ 556 w 958"/>
                    <a:gd name="T31" fmla="*/ 493 h 705"/>
                    <a:gd name="T32" fmla="*/ 527 w 958"/>
                    <a:gd name="T33" fmla="*/ 493 h 705"/>
                    <a:gd name="T34" fmla="*/ 512 w 958"/>
                    <a:gd name="T35" fmla="*/ 509 h 705"/>
                    <a:gd name="T36" fmla="*/ 518 w 958"/>
                    <a:gd name="T37" fmla="*/ 565 h 705"/>
                    <a:gd name="T38" fmla="*/ 474 w 958"/>
                    <a:gd name="T39" fmla="*/ 618 h 705"/>
                    <a:gd name="T40" fmla="*/ 406 w 958"/>
                    <a:gd name="T41" fmla="*/ 630 h 705"/>
                    <a:gd name="T42" fmla="*/ 368 w 958"/>
                    <a:gd name="T43" fmla="*/ 652 h 705"/>
                    <a:gd name="T44" fmla="*/ 349 w 958"/>
                    <a:gd name="T45" fmla="*/ 643 h 705"/>
                    <a:gd name="T46" fmla="*/ 328 w 958"/>
                    <a:gd name="T47" fmla="*/ 652 h 705"/>
                    <a:gd name="T48" fmla="*/ 312 w 958"/>
                    <a:gd name="T49" fmla="*/ 674 h 705"/>
                    <a:gd name="T50" fmla="*/ 281 w 958"/>
                    <a:gd name="T51" fmla="*/ 677 h 705"/>
                    <a:gd name="T52" fmla="*/ 256 w 958"/>
                    <a:gd name="T53" fmla="*/ 674 h 705"/>
                    <a:gd name="T54" fmla="*/ 237 w 958"/>
                    <a:gd name="T55" fmla="*/ 668 h 705"/>
                    <a:gd name="T56" fmla="*/ 222 w 958"/>
                    <a:gd name="T57" fmla="*/ 693 h 705"/>
                    <a:gd name="T58" fmla="*/ 206 w 958"/>
                    <a:gd name="T59" fmla="*/ 705 h 705"/>
                    <a:gd name="T60" fmla="*/ 175 w 958"/>
                    <a:gd name="T61" fmla="*/ 696 h 705"/>
                    <a:gd name="T62" fmla="*/ 140 w 958"/>
                    <a:gd name="T63" fmla="*/ 680 h 705"/>
                    <a:gd name="T64" fmla="*/ 97 w 958"/>
                    <a:gd name="T65" fmla="*/ 674 h 705"/>
                    <a:gd name="T66" fmla="*/ 69 w 958"/>
                    <a:gd name="T67" fmla="*/ 680 h 705"/>
                    <a:gd name="T68" fmla="*/ 47 w 958"/>
                    <a:gd name="T69" fmla="*/ 690 h 705"/>
                    <a:gd name="T70" fmla="*/ 12 w 958"/>
                    <a:gd name="T71" fmla="*/ 702 h 705"/>
                    <a:gd name="T72" fmla="*/ 6 w 958"/>
                    <a:gd name="T73" fmla="*/ 668 h 705"/>
                    <a:gd name="T74" fmla="*/ 9 w 958"/>
                    <a:gd name="T75" fmla="*/ 646 h 705"/>
                    <a:gd name="T76" fmla="*/ 12 w 958"/>
                    <a:gd name="T77" fmla="*/ 627 h 705"/>
                    <a:gd name="T78" fmla="*/ 3 w 958"/>
                    <a:gd name="T79" fmla="*/ 602 h 705"/>
                    <a:gd name="T80" fmla="*/ 6 w 958"/>
                    <a:gd name="T81" fmla="*/ 574 h 705"/>
                    <a:gd name="T82" fmla="*/ 22 w 958"/>
                    <a:gd name="T83" fmla="*/ 552 h 705"/>
                    <a:gd name="T84" fmla="*/ 47 w 958"/>
                    <a:gd name="T85" fmla="*/ 543 h 705"/>
                    <a:gd name="T86" fmla="*/ 56 w 958"/>
                    <a:gd name="T87" fmla="*/ 543 h 705"/>
                    <a:gd name="T88" fmla="*/ 69 w 958"/>
                    <a:gd name="T89" fmla="*/ 530 h 705"/>
                    <a:gd name="T90" fmla="*/ 59 w 958"/>
                    <a:gd name="T91" fmla="*/ 512 h 705"/>
                    <a:gd name="T92" fmla="*/ 65 w 958"/>
                    <a:gd name="T93" fmla="*/ 490 h 705"/>
                    <a:gd name="T94" fmla="*/ 106 w 958"/>
                    <a:gd name="T95" fmla="*/ 468 h 705"/>
                    <a:gd name="T96" fmla="*/ 134 w 958"/>
                    <a:gd name="T97" fmla="*/ 459 h 705"/>
                    <a:gd name="T98" fmla="*/ 128 w 958"/>
                    <a:gd name="T99" fmla="*/ 434 h 705"/>
                    <a:gd name="T100" fmla="*/ 119 w 958"/>
                    <a:gd name="T101" fmla="*/ 356 h 705"/>
                    <a:gd name="T102" fmla="*/ 53 w 958"/>
                    <a:gd name="T103" fmla="*/ 203 h 705"/>
                    <a:gd name="T104" fmla="*/ 47 w 958"/>
                    <a:gd name="T105" fmla="*/ 25 h 705"/>
                    <a:gd name="T106" fmla="*/ 72 w 958"/>
                    <a:gd name="T107" fmla="*/ 3 h 705"/>
                    <a:gd name="T108" fmla="*/ 100 w 958"/>
                    <a:gd name="T109" fmla="*/ 9 h 705"/>
                    <a:gd name="T110" fmla="*/ 109 w 958"/>
                    <a:gd name="T111" fmla="*/ 37 h 705"/>
                    <a:gd name="T112" fmla="*/ 259 w 958"/>
                    <a:gd name="T113" fmla="*/ 87 h 705"/>
                    <a:gd name="T114" fmla="*/ 340 w 958"/>
                    <a:gd name="T115" fmla="*/ 128 h 705"/>
                    <a:gd name="T116" fmla="*/ 440 w 958"/>
                    <a:gd name="T117" fmla="*/ 146 h 705"/>
                    <a:gd name="T118" fmla="*/ 518 w 958"/>
                    <a:gd name="T119" fmla="*/ 190 h 705"/>
                    <a:gd name="T120" fmla="*/ 634 w 958"/>
                    <a:gd name="T121" fmla="*/ 196 h 705"/>
                    <a:gd name="T122" fmla="*/ 693 w 958"/>
                    <a:gd name="T123" fmla="*/ 215 h 705"/>
                    <a:gd name="T124" fmla="*/ 715 w 958"/>
                    <a:gd name="T125" fmla="*/ 218 h 70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58" h="705">
                      <a:moveTo>
                        <a:pt x="715" y="218"/>
                      </a:moveTo>
                      <a:lnTo>
                        <a:pt x="715" y="218"/>
                      </a:lnTo>
                      <a:lnTo>
                        <a:pt x="721" y="218"/>
                      </a:lnTo>
                      <a:lnTo>
                        <a:pt x="724" y="215"/>
                      </a:lnTo>
                      <a:lnTo>
                        <a:pt x="737" y="218"/>
                      </a:lnTo>
                      <a:lnTo>
                        <a:pt x="755" y="225"/>
                      </a:lnTo>
                      <a:lnTo>
                        <a:pt x="783" y="240"/>
                      </a:lnTo>
                      <a:lnTo>
                        <a:pt x="808" y="253"/>
                      </a:lnTo>
                      <a:lnTo>
                        <a:pt x="821" y="262"/>
                      </a:lnTo>
                      <a:lnTo>
                        <a:pt x="824" y="268"/>
                      </a:lnTo>
                      <a:lnTo>
                        <a:pt x="830" y="271"/>
                      </a:lnTo>
                      <a:lnTo>
                        <a:pt x="836" y="278"/>
                      </a:lnTo>
                      <a:lnTo>
                        <a:pt x="883" y="278"/>
                      </a:lnTo>
                      <a:lnTo>
                        <a:pt x="908" y="296"/>
                      </a:lnTo>
                      <a:lnTo>
                        <a:pt x="936" y="299"/>
                      </a:lnTo>
                      <a:lnTo>
                        <a:pt x="939" y="303"/>
                      </a:lnTo>
                      <a:lnTo>
                        <a:pt x="946" y="309"/>
                      </a:lnTo>
                      <a:lnTo>
                        <a:pt x="955" y="328"/>
                      </a:lnTo>
                      <a:lnTo>
                        <a:pt x="955" y="343"/>
                      </a:lnTo>
                      <a:lnTo>
                        <a:pt x="958" y="359"/>
                      </a:lnTo>
                      <a:lnTo>
                        <a:pt x="949" y="368"/>
                      </a:lnTo>
                      <a:lnTo>
                        <a:pt x="946" y="368"/>
                      </a:lnTo>
                      <a:lnTo>
                        <a:pt x="936" y="374"/>
                      </a:lnTo>
                      <a:lnTo>
                        <a:pt x="921" y="377"/>
                      </a:lnTo>
                      <a:lnTo>
                        <a:pt x="899" y="374"/>
                      </a:lnTo>
                      <a:lnTo>
                        <a:pt x="877" y="387"/>
                      </a:lnTo>
                      <a:lnTo>
                        <a:pt x="858" y="396"/>
                      </a:lnTo>
                      <a:lnTo>
                        <a:pt x="843" y="402"/>
                      </a:lnTo>
                      <a:lnTo>
                        <a:pt x="830" y="424"/>
                      </a:lnTo>
                      <a:lnTo>
                        <a:pt x="827" y="449"/>
                      </a:lnTo>
                      <a:lnTo>
                        <a:pt x="811" y="452"/>
                      </a:lnTo>
                      <a:lnTo>
                        <a:pt x="799" y="452"/>
                      </a:lnTo>
                      <a:lnTo>
                        <a:pt x="786" y="449"/>
                      </a:lnTo>
                      <a:lnTo>
                        <a:pt x="774" y="449"/>
                      </a:lnTo>
                      <a:lnTo>
                        <a:pt x="743" y="449"/>
                      </a:lnTo>
                      <a:lnTo>
                        <a:pt x="705" y="456"/>
                      </a:lnTo>
                      <a:lnTo>
                        <a:pt x="683" y="462"/>
                      </a:lnTo>
                      <a:lnTo>
                        <a:pt x="668" y="468"/>
                      </a:lnTo>
                      <a:lnTo>
                        <a:pt x="649" y="484"/>
                      </a:lnTo>
                      <a:lnTo>
                        <a:pt x="634" y="490"/>
                      </a:lnTo>
                      <a:lnTo>
                        <a:pt x="593" y="493"/>
                      </a:lnTo>
                      <a:lnTo>
                        <a:pt x="556" y="493"/>
                      </a:lnTo>
                      <a:lnTo>
                        <a:pt x="540" y="493"/>
                      </a:lnTo>
                      <a:lnTo>
                        <a:pt x="527" y="493"/>
                      </a:lnTo>
                      <a:lnTo>
                        <a:pt x="524" y="496"/>
                      </a:lnTo>
                      <a:lnTo>
                        <a:pt x="518" y="499"/>
                      </a:lnTo>
                      <a:lnTo>
                        <a:pt x="512" y="509"/>
                      </a:lnTo>
                      <a:lnTo>
                        <a:pt x="509" y="527"/>
                      </a:lnTo>
                      <a:lnTo>
                        <a:pt x="512" y="549"/>
                      </a:lnTo>
                      <a:lnTo>
                        <a:pt x="518" y="565"/>
                      </a:lnTo>
                      <a:lnTo>
                        <a:pt x="518" y="590"/>
                      </a:lnTo>
                      <a:lnTo>
                        <a:pt x="499" y="608"/>
                      </a:lnTo>
                      <a:lnTo>
                        <a:pt x="474" y="618"/>
                      </a:lnTo>
                      <a:lnTo>
                        <a:pt x="449" y="621"/>
                      </a:lnTo>
                      <a:lnTo>
                        <a:pt x="443" y="621"/>
                      </a:lnTo>
                      <a:lnTo>
                        <a:pt x="406" y="630"/>
                      </a:lnTo>
                      <a:lnTo>
                        <a:pt x="381" y="658"/>
                      </a:lnTo>
                      <a:lnTo>
                        <a:pt x="374" y="652"/>
                      </a:lnTo>
                      <a:lnTo>
                        <a:pt x="368" y="652"/>
                      </a:lnTo>
                      <a:lnTo>
                        <a:pt x="362" y="649"/>
                      </a:lnTo>
                      <a:lnTo>
                        <a:pt x="356" y="649"/>
                      </a:lnTo>
                      <a:lnTo>
                        <a:pt x="349" y="643"/>
                      </a:lnTo>
                      <a:lnTo>
                        <a:pt x="346" y="643"/>
                      </a:lnTo>
                      <a:lnTo>
                        <a:pt x="337" y="646"/>
                      </a:lnTo>
                      <a:lnTo>
                        <a:pt x="328" y="652"/>
                      </a:lnTo>
                      <a:lnTo>
                        <a:pt x="321" y="662"/>
                      </a:lnTo>
                      <a:lnTo>
                        <a:pt x="318" y="668"/>
                      </a:lnTo>
                      <a:lnTo>
                        <a:pt x="312" y="674"/>
                      </a:lnTo>
                      <a:lnTo>
                        <a:pt x="290" y="677"/>
                      </a:lnTo>
                      <a:lnTo>
                        <a:pt x="281" y="677"/>
                      </a:lnTo>
                      <a:lnTo>
                        <a:pt x="268" y="677"/>
                      </a:lnTo>
                      <a:lnTo>
                        <a:pt x="256" y="674"/>
                      </a:lnTo>
                      <a:lnTo>
                        <a:pt x="250" y="671"/>
                      </a:lnTo>
                      <a:lnTo>
                        <a:pt x="243" y="668"/>
                      </a:lnTo>
                      <a:lnTo>
                        <a:pt x="237" y="668"/>
                      </a:lnTo>
                      <a:lnTo>
                        <a:pt x="231" y="671"/>
                      </a:lnTo>
                      <a:lnTo>
                        <a:pt x="225" y="683"/>
                      </a:lnTo>
                      <a:lnTo>
                        <a:pt x="222" y="693"/>
                      </a:lnTo>
                      <a:lnTo>
                        <a:pt x="218" y="699"/>
                      </a:lnTo>
                      <a:lnTo>
                        <a:pt x="215" y="702"/>
                      </a:lnTo>
                      <a:lnTo>
                        <a:pt x="206" y="705"/>
                      </a:lnTo>
                      <a:lnTo>
                        <a:pt x="197" y="702"/>
                      </a:lnTo>
                      <a:lnTo>
                        <a:pt x="184" y="699"/>
                      </a:lnTo>
                      <a:lnTo>
                        <a:pt x="175" y="696"/>
                      </a:lnTo>
                      <a:lnTo>
                        <a:pt x="162" y="690"/>
                      </a:lnTo>
                      <a:lnTo>
                        <a:pt x="150" y="687"/>
                      </a:lnTo>
                      <a:lnTo>
                        <a:pt x="140" y="680"/>
                      </a:lnTo>
                      <a:lnTo>
                        <a:pt x="128" y="677"/>
                      </a:lnTo>
                      <a:lnTo>
                        <a:pt x="115" y="674"/>
                      </a:lnTo>
                      <a:lnTo>
                        <a:pt x="97" y="674"/>
                      </a:lnTo>
                      <a:lnTo>
                        <a:pt x="87" y="677"/>
                      </a:lnTo>
                      <a:lnTo>
                        <a:pt x="78" y="680"/>
                      </a:lnTo>
                      <a:lnTo>
                        <a:pt x="69" y="680"/>
                      </a:lnTo>
                      <a:lnTo>
                        <a:pt x="62" y="683"/>
                      </a:lnTo>
                      <a:lnTo>
                        <a:pt x="53" y="687"/>
                      </a:lnTo>
                      <a:lnTo>
                        <a:pt x="47" y="690"/>
                      </a:lnTo>
                      <a:lnTo>
                        <a:pt x="34" y="693"/>
                      </a:lnTo>
                      <a:lnTo>
                        <a:pt x="25" y="699"/>
                      </a:lnTo>
                      <a:lnTo>
                        <a:pt x="12" y="702"/>
                      </a:lnTo>
                      <a:lnTo>
                        <a:pt x="12" y="687"/>
                      </a:lnTo>
                      <a:lnTo>
                        <a:pt x="9" y="677"/>
                      </a:lnTo>
                      <a:lnTo>
                        <a:pt x="6" y="668"/>
                      </a:lnTo>
                      <a:lnTo>
                        <a:pt x="3" y="655"/>
                      </a:lnTo>
                      <a:lnTo>
                        <a:pt x="0" y="652"/>
                      </a:lnTo>
                      <a:lnTo>
                        <a:pt x="9" y="646"/>
                      </a:lnTo>
                      <a:lnTo>
                        <a:pt x="12" y="637"/>
                      </a:lnTo>
                      <a:lnTo>
                        <a:pt x="16" y="630"/>
                      </a:lnTo>
                      <a:lnTo>
                        <a:pt x="12" y="627"/>
                      </a:lnTo>
                      <a:lnTo>
                        <a:pt x="9" y="621"/>
                      </a:lnTo>
                      <a:lnTo>
                        <a:pt x="6" y="612"/>
                      </a:lnTo>
                      <a:lnTo>
                        <a:pt x="3" y="602"/>
                      </a:lnTo>
                      <a:lnTo>
                        <a:pt x="3" y="593"/>
                      </a:lnTo>
                      <a:lnTo>
                        <a:pt x="3" y="587"/>
                      </a:lnTo>
                      <a:lnTo>
                        <a:pt x="6" y="574"/>
                      </a:lnTo>
                      <a:lnTo>
                        <a:pt x="9" y="568"/>
                      </a:lnTo>
                      <a:lnTo>
                        <a:pt x="16" y="559"/>
                      </a:lnTo>
                      <a:lnTo>
                        <a:pt x="22" y="552"/>
                      </a:lnTo>
                      <a:lnTo>
                        <a:pt x="31" y="549"/>
                      </a:lnTo>
                      <a:lnTo>
                        <a:pt x="37" y="546"/>
                      </a:lnTo>
                      <a:lnTo>
                        <a:pt x="47" y="543"/>
                      </a:lnTo>
                      <a:lnTo>
                        <a:pt x="56" y="543"/>
                      </a:lnTo>
                      <a:lnTo>
                        <a:pt x="62" y="543"/>
                      </a:lnTo>
                      <a:lnTo>
                        <a:pt x="65" y="537"/>
                      </a:lnTo>
                      <a:lnTo>
                        <a:pt x="69" y="530"/>
                      </a:lnTo>
                      <a:lnTo>
                        <a:pt x="65" y="524"/>
                      </a:lnTo>
                      <a:lnTo>
                        <a:pt x="65" y="518"/>
                      </a:lnTo>
                      <a:lnTo>
                        <a:pt x="59" y="512"/>
                      </a:lnTo>
                      <a:lnTo>
                        <a:pt x="56" y="509"/>
                      </a:lnTo>
                      <a:lnTo>
                        <a:pt x="47" y="502"/>
                      </a:lnTo>
                      <a:lnTo>
                        <a:pt x="65" y="490"/>
                      </a:lnTo>
                      <a:lnTo>
                        <a:pt x="84" y="474"/>
                      </a:lnTo>
                      <a:lnTo>
                        <a:pt x="100" y="468"/>
                      </a:lnTo>
                      <a:lnTo>
                        <a:pt x="106" y="468"/>
                      </a:lnTo>
                      <a:lnTo>
                        <a:pt x="115" y="468"/>
                      </a:lnTo>
                      <a:lnTo>
                        <a:pt x="125" y="465"/>
                      </a:lnTo>
                      <a:lnTo>
                        <a:pt x="134" y="459"/>
                      </a:lnTo>
                      <a:lnTo>
                        <a:pt x="134" y="446"/>
                      </a:lnTo>
                      <a:lnTo>
                        <a:pt x="134" y="443"/>
                      </a:lnTo>
                      <a:lnTo>
                        <a:pt x="128" y="434"/>
                      </a:lnTo>
                      <a:lnTo>
                        <a:pt x="122" y="427"/>
                      </a:lnTo>
                      <a:lnTo>
                        <a:pt x="115" y="418"/>
                      </a:lnTo>
                      <a:lnTo>
                        <a:pt x="119" y="356"/>
                      </a:lnTo>
                      <a:lnTo>
                        <a:pt x="84" y="306"/>
                      </a:lnTo>
                      <a:lnTo>
                        <a:pt x="78" y="240"/>
                      </a:lnTo>
                      <a:lnTo>
                        <a:pt x="53" y="203"/>
                      </a:lnTo>
                      <a:lnTo>
                        <a:pt x="56" y="118"/>
                      </a:lnTo>
                      <a:lnTo>
                        <a:pt x="47" y="106"/>
                      </a:lnTo>
                      <a:lnTo>
                        <a:pt x="47" y="25"/>
                      </a:lnTo>
                      <a:lnTo>
                        <a:pt x="47" y="18"/>
                      </a:lnTo>
                      <a:lnTo>
                        <a:pt x="56" y="12"/>
                      </a:lnTo>
                      <a:lnTo>
                        <a:pt x="72" y="3"/>
                      </a:lnTo>
                      <a:lnTo>
                        <a:pt x="84" y="3"/>
                      </a:lnTo>
                      <a:lnTo>
                        <a:pt x="90" y="0"/>
                      </a:lnTo>
                      <a:lnTo>
                        <a:pt x="100" y="9"/>
                      </a:lnTo>
                      <a:lnTo>
                        <a:pt x="103" y="12"/>
                      </a:lnTo>
                      <a:lnTo>
                        <a:pt x="109" y="22"/>
                      </a:lnTo>
                      <a:lnTo>
                        <a:pt x="109" y="37"/>
                      </a:lnTo>
                      <a:lnTo>
                        <a:pt x="165" y="72"/>
                      </a:lnTo>
                      <a:lnTo>
                        <a:pt x="206" y="87"/>
                      </a:lnTo>
                      <a:lnTo>
                        <a:pt x="259" y="87"/>
                      </a:lnTo>
                      <a:lnTo>
                        <a:pt x="287" y="97"/>
                      </a:lnTo>
                      <a:lnTo>
                        <a:pt x="315" y="115"/>
                      </a:lnTo>
                      <a:lnTo>
                        <a:pt x="340" y="128"/>
                      </a:lnTo>
                      <a:lnTo>
                        <a:pt x="390" y="125"/>
                      </a:lnTo>
                      <a:lnTo>
                        <a:pt x="415" y="128"/>
                      </a:lnTo>
                      <a:lnTo>
                        <a:pt x="440" y="146"/>
                      </a:lnTo>
                      <a:lnTo>
                        <a:pt x="465" y="175"/>
                      </a:lnTo>
                      <a:lnTo>
                        <a:pt x="490" y="175"/>
                      </a:lnTo>
                      <a:lnTo>
                        <a:pt x="518" y="190"/>
                      </a:lnTo>
                      <a:lnTo>
                        <a:pt x="568" y="203"/>
                      </a:lnTo>
                      <a:lnTo>
                        <a:pt x="615" y="200"/>
                      </a:lnTo>
                      <a:lnTo>
                        <a:pt x="634" y="196"/>
                      </a:lnTo>
                      <a:lnTo>
                        <a:pt x="646" y="200"/>
                      </a:lnTo>
                      <a:lnTo>
                        <a:pt x="659" y="206"/>
                      </a:lnTo>
                      <a:lnTo>
                        <a:pt x="693" y="215"/>
                      </a:lnTo>
                      <a:lnTo>
                        <a:pt x="696" y="218"/>
                      </a:lnTo>
                      <a:lnTo>
                        <a:pt x="702" y="218"/>
                      </a:lnTo>
                      <a:lnTo>
                        <a:pt x="715" y="218"/>
                      </a:lnTo>
                    </a:path>
                  </a:pathLst>
                </a:custGeom>
                <a:noFill/>
                <a:ln w="19050">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7" name="Freeform 18"/>
                <p:cNvSpPr>
                  <a:spLocks/>
                </p:cNvSpPr>
                <p:nvPr/>
              </p:nvSpPr>
              <p:spPr bwMode="auto">
                <a:xfrm>
                  <a:off x="2483" y="1277"/>
                  <a:ext cx="605" cy="203"/>
                </a:xfrm>
                <a:custGeom>
                  <a:avLst/>
                  <a:gdLst>
                    <a:gd name="T0" fmla="*/ 0 w 605"/>
                    <a:gd name="T1" fmla="*/ 22 h 203"/>
                    <a:gd name="T2" fmla="*/ 0 w 605"/>
                    <a:gd name="T3" fmla="*/ 22 h 203"/>
                    <a:gd name="T4" fmla="*/ 9 w 605"/>
                    <a:gd name="T5" fmla="*/ 12 h 203"/>
                    <a:gd name="T6" fmla="*/ 21 w 605"/>
                    <a:gd name="T7" fmla="*/ 6 h 203"/>
                    <a:gd name="T8" fmla="*/ 31 w 605"/>
                    <a:gd name="T9" fmla="*/ 0 h 203"/>
                    <a:gd name="T10" fmla="*/ 43 w 605"/>
                    <a:gd name="T11" fmla="*/ 0 h 203"/>
                    <a:gd name="T12" fmla="*/ 50 w 605"/>
                    <a:gd name="T13" fmla="*/ 0 h 203"/>
                    <a:gd name="T14" fmla="*/ 53 w 605"/>
                    <a:gd name="T15" fmla="*/ 3 h 203"/>
                    <a:gd name="T16" fmla="*/ 59 w 605"/>
                    <a:gd name="T17" fmla="*/ 9 h 203"/>
                    <a:gd name="T18" fmla="*/ 62 w 605"/>
                    <a:gd name="T19" fmla="*/ 15 h 203"/>
                    <a:gd name="T20" fmla="*/ 65 w 605"/>
                    <a:gd name="T21" fmla="*/ 40 h 203"/>
                    <a:gd name="T22" fmla="*/ 93 w 605"/>
                    <a:gd name="T23" fmla="*/ 56 h 203"/>
                    <a:gd name="T24" fmla="*/ 124 w 605"/>
                    <a:gd name="T25" fmla="*/ 72 h 203"/>
                    <a:gd name="T26" fmla="*/ 162 w 605"/>
                    <a:gd name="T27" fmla="*/ 87 h 203"/>
                    <a:gd name="T28" fmla="*/ 196 w 605"/>
                    <a:gd name="T29" fmla="*/ 87 h 203"/>
                    <a:gd name="T30" fmla="*/ 215 w 605"/>
                    <a:gd name="T31" fmla="*/ 87 h 203"/>
                    <a:gd name="T32" fmla="*/ 237 w 605"/>
                    <a:gd name="T33" fmla="*/ 97 h 203"/>
                    <a:gd name="T34" fmla="*/ 274 w 605"/>
                    <a:gd name="T35" fmla="*/ 118 h 203"/>
                    <a:gd name="T36" fmla="*/ 296 w 605"/>
                    <a:gd name="T37" fmla="*/ 128 h 203"/>
                    <a:gd name="T38" fmla="*/ 324 w 605"/>
                    <a:gd name="T39" fmla="*/ 128 h 203"/>
                    <a:gd name="T40" fmla="*/ 349 w 605"/>
                    <a:gd name="T41" fmla="*/ 128 h 203"/>
                    <a:gd name="T42" fmla="*/ 374 w 605"/>
                    <a:gd name="T43" fmla="*/ 131 h 203"/>
                    <a:gd name="T44" fmla="*/ 396 w 605"/>
                    <a:gd name="T45" fmla="*/ 146 h 203"/>
                    <a:gd name="T46" fmla="*/ 421 w 605"/>
                    <a:gd name="T47" fmla="*/ 171 h 203"/>
                    <a:gd name="T48" fmla="*/ 446 w 605"/>
                    <a:gd name="T49" fmla="*/ 175 h 203"/>
                    <a:gd name="T50" fmla="*/ 471 w 605"/>
                    <a:gd name="T51" fmla="*/ 187 h 203"/>
                    <a:gd name="T52" fmla="*/ 471 w 605"/>
                    <a:gd name="T53" fmla="*/ 187 h 203"/>
                    <a:gd name="T54" fmla="*/ 496 w 605"/>
                    <a:gd name="T55" fmla="*/ 196 h 203"/>
                    <a:gd name="T56" fmla="*/ 521 w 605"/>
                    <a:gd name="T57" fmla="*/ 203 h 203"/>
                    <a:gd name="T58" fmla="*/ 521 w 605"/>
                    <a:gd name="T59" fmla="*/ 203 h 203"/>
                    <a:gd name="T60" fmla="*/ 558 w 605"/>
                    <a:gd name="T61" fmla="*/ 200 h 203"/>
                    <a:gd name="T62" fmla="*/ 586 w 605"/>
                    <a:gd name="T63" fmla="*/ 200 h 203"/>
                    <a:gd name="T64" fmla="*/ 586 w 605"/>
                    <a:gd name="T65" fmla="*/ 200 h 203"/>
                    <a:gd name="T66" fmla="*/ 590 w 605"/>
                    <a:gd name="T67" fmla="*/ 200 h 203"/>
                    <a:gd name="T68" fmla="*/ 596 w 605"/>
                    <a:gd name="T69" fmla="*/ 200 h 203"/>
                    <a:gd name="T70" fmla="*/ 605 w 605"/>
                    <a:gd name="T71" fmla="*/ 203 h 20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5" h="203">
                      <a:moveTo>
                        <a:pt x="0" y="22"/>
                      </a:moveTo>
                      <a:lnTo>
                        <a:pt x="0" y="22"/>
                      </a:lnTo>
                      <a:lnTo>
                        <a:pt x="9" y="12"/>
                      </a:lnTo>
                      <a:lnTo>
                        <a:pt x="21" y="6"/>
                      </a:lnTo>
                      <a:lnTo>
                        <a:pt x="31" y="0"/>
                      </a:lnTo>
                      <a:lnTo>
                        <a:pt x="43" y="0"/>
                      </a:lnTo>
                      <a:lnTo>
                        <a:pt x="50" y="0"/>
                      </a:lnTo>
                      <a:lnTo>
                        <a:pt x="53" y="3"/>
                      </a:lnTo>
                      <a:lnTo>
                        <a:pt x="59" y="9"/>
                      </a:lnTo>
                      <a:lnTo>
                        <a:pt x="62" y="15"/>
                      </a:lnTo>
                      <a:lnTo>
                        <a:pt x="65" y="40"/>
                      </a:lnTo>
                      <a:lnTo>
                        <a:pt x="93" y="56"/>
                      </a:lnTo>
                      <a:lnTo>
                        <a:pt x="124" y="72"/>
                      </a:lnTo>
                      <a:lnTo>
                        <a:pt x="162" y="87"/>
                      </a:lnTo>
                      <a:lnTo>
                        <a:pt x="196" y="87"/>
                      </a:lnTo>
                      <a:lnTo>
                        <a:pt x="215" y="87"/>
                      </a:lnTo>
                      <a:lnTo>
                        <a:pt x="237" y="97"/>
                      </a:lnTo>
                      <a:lnTo>
                        <a:pt x="274" y="118"/>
                      </a:lnTo>
                      <a:lnTo>
                        <a:pt x="296" y="128"/>
                      </a:lnTo>
                      <a:lnTo>
                        <a:pt x="324" y="128"/>
                      </a:lnTo>
                      <a:lnTo>
                        <a:pt x="349" y="128"/>
                      </a:lnTo>
                      <a:lnTo>
                        <a:pt x="374" y="131"/>
                      </a:lnTo>
                      <a:lnTo>
                        <a:pt x="396" y="146"/>
                      </a:lnTo>
                      <a:lnTo>
                        <a:pt x="421" y="171"/>
                      </a:lnTo>
                      <a:lnTo>
                        <a:pt x="446" y="175"/>
                      </a:lnTo>
                      <a:lnTo>
                        <a:pt x="471" y="187"/>
                      </a:lnTo>
                      <a:lnTo>
                        <a:pt x="496" y="196"/>
                      </a:lnTo>
                      <a:lnTo>
                        <a:pt x="521" y="203"/>
                      </a:lnTo>
                      <a:lnTo>
                        <a:pt x="558" y="200"/>
                      </a:lnTo>
                      <a:lnTo>
                        <a:pt x="586" y="200"/>
                      </a:lnTo>
                      <a:lnTo>
                        <a:pt x="590" y="200"/>
                      </a:lnTo>
                      <a:lnTo>
                        <a:pt x="596" y="200"/>
                      </a:lnTo>
                      <a:lnTo>
                        <a:pt x="605" y="203"/>
                      </a:lnTo>
                    </a:path>
                  </a:pathLst>
                </a:custGeom>
                <a:noFill/>
                <a:ln w="19050">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18" name="Freeform 19"/>
                <p:cNvSpPr>
                  <a:spLocks/>
                </p:cNvSpPr>
                <p:nvPr/>
              </p:nvSpPr>
              <p:spPr bwMode="auto">
                <a:xfrm>
                  <a:off x="2408" y="1127"/>
                  <a:ext cx="743" cy="359"/>
                </a:xfrm>
                <a:custGeom>
                  <a:avLst/>
                  <a:gdLst>
                    <a:gd name="T0" fmla="*/ 680 w 743"/>
                    <a:gd name="T1" fmla="*/ 359 h 359"/>
                    <a:gd name="T2" fmla="*/ 671 w 743"/>
                    <a:gd name="T3" fmla="*/ 331 h 359"/>
                    <a:gd name="T4" fmla="*/ 671 w 743"/>
                    <a:gd name="T5" fmla="*/ 321 h 359"/>
                    <a:gd name="T6" fmla="*/ 674 w 743"/>
                    <a:gd name="T7" fmla="*/ 303 h 359"/>
                    <a:gd name="T8" fmla="*/ 677 w 743"/>
                    <a:gd name="T9" fmla="*/ 296 h 359"/>
                    <a:gd name="T10" fmla="*/ 696 w 743"/>
                    <a:gd name="T11" fmla="*/ 272 h 359"/>
                    <a:gd name="T12" fmla="*/ 702 w 743"/>
                    <a:gd name="T13" fmla="*/ 259 h 359"/>
                    <a:gd name="T14" fmla="*/ 714 w 743"/>
                    <a:gd name="T15" fmla="*/ 234 h 359"/>
                    <a:gd name="T16" fmla="*/ 743 w 743"/>
                    <a:gd name="T17" fmla="*/ 218 h 359"/>
                    <a:gd name="T18" fmla="*/ 727 w 743"/>
                    <a:gd name="T19" fmla="*/ 197 h 359"/>
                    <a:gd name="T20" fmla="*/ 727 w 743"/>
                    <a:gd name="T21" fmla="*/ 150 h 359"/>
                    <a:gd name="T22" fmla="*/ 721 w 743"/>
                    <a:gd name="T23" fmla="*/ 115 h 359"/>
                    <a:gd name="T24" fmla="*/ 711 w 743"/>
                    <a:gd name="T25" fmla="*/ 97 h 359"/>
                    <a:gd name="T26" fmla="*/ 699 w 743"/>
                    <a:gd name="T27" fmla="*/ 94 h 359"/>
                    <a:gd name="T28" fmla="*/ 677 w 743"/>
                    <a:gd name="T29" fmla="*/ 90 h 359"/>
                    <a:gd name="T30" fmla="*/ 602 w 743"/>
                    <a:gd name="T31" fmla="*/ 78 h 359"/>
                    <a:gd name="T32" fmla="*/ 593 w 743"/>
                    <a:gd name="T33" fmla="*/ 69 h 359"/>
                    <a:gd name="T34" fmla="*/ 546 w 743"/>
                    <a:gd name="T35" fmla="*/ 44 h 359"/>
                    <a:gd name="T36" fmla="*/ 496 w 743"/>
                    <a:gd name="T37" fmla="*/ 34 h 359"/>
                    <a:gd name="T38" fmla="*/ 421 w 743"/>
                    <a:gd name="T39" fmla="*/ 37 h 359"/>
                    <a:gd name="T40" fmla="*/ 396 w 743"/>
                    <a:gd name="T41" fmla="*/ 16 h 359"/>
                    <a:gd name="T42" fmla="*/ 362 w 743"/>
                    <a:gd name="T43" fmla="*/ 0 h 359"/>
                    <a:gd name="T44" fmla="*/ 340 w 743"/>
                    <a:gd name="T45" fmla="*/ 0 h 359"/>
                    <a:gd name="T46" fmla="*/ 315 w 743"/>
                    <a:gd name="T47" fmla="*/ 9 h 359"/>
                    <a:gd name="T48" fmla="*/ 293 w 743"/>
                    <a:gd name="T49" fmla="*/ 31 h 359"/>
                    <a:gd name="T50" fmla="*/ 203 w 743"/>
                    <a:gd name="T51" fmla="*/ 56 h 359"/>
                    <a:gd name="T52" fmla="*/ 150 w 743"/>
                    <a:gd name="T53" fmla="*/ 62 h 359"/>
                    <a:gd name="T54" fmla="*/ 109 w 743"/>
                    <a:gd name="T55" fmla="*/ 62 h 359"/>
                    <a:gd name="T56" fmla="*/ 100 w 743"/>
                    <a:gd name="T57" fmla="*/ 75 h 359"/>
                    <a:gd name="T58" fmla="*/ 84 w 743"/>
                    <a:gd name="T59" fmla="*/ 78 h 359"/>
                    <a:gd name="T60" fmla="*/ 65 w 743"/>
                    <a:gd name="T61" fmla="*/ 84 h 359"/>
                    <a:gd name="T62" fmla="*/ 47 w 743"/>
                    <a:gd name="T63" fmla="*/ 81 h 359"/>
                    <a:gd name="T64" fmla="*/ 18 w 743"/>
                    <a:gd name="T65" fmla="*/ 84 h 359"/>
                    <a:gd name="T66" fmla="*/ 0 w 743"/>
                    <a:gd name="T67" fmla="*/ 140 h 359"/>
                    <a:gd name="T68" fmla="*/ 25 w 743"/>
                    <a:gd name="T69" fmla="*/ 137 h 359"/>
                    <a:gd name="T70" fmla="*/ 47 w 743"/>
                    <a:gd name="T71" fmla="*/ 150 h 359"/>
                    <a:gd name="T72" fmla="*/ 75 w 743"/>
                    <a:gd name="T73" fmla="*/ 172 h 359"/>
                    <a:gd name="T74" fmla="*/ 109 w 743"/>
                    <a:gd name="T75" fmla="*/ 150 h 359"/>
                    <a:gd name="T76" fmla="*/ 134 w 743"/>
                    <a:gd name="T77" fmla="*/ 159 h 359"/>
                    <a:gd name="T78" fmla="*/ 140 w 743"/>
                    <a:gd name="T79" fmla="*/ 190 h 359"/>
                    <a:gd name="T80" fmla="*/ 237 w 743"/>
                    <a:gd name="T81" fmla="*/ 237 h 359"/>
                    <a:gd name="T82" fmla="*/ 318 w 743"/>
                    <a:gd name="T83" fmla="*/ 247 h 359"/>
                    <a:gd name="T84" fmla="*/ 371 w 743"/>
                    <a:gd name="T85" fmla="*/ 278 h 359"/>
                    <a:gd name="T86" fmla="*/ 449 w 743"/>
                    <a:gd name="T87" fmla="*/ 281 h 359"/>
                    <a:gd name="T88" fmla="*/ 496 w 743"/>
                    <a:gd name="T89" fmla="*/ 321 h 359"/>
                    <a:gd name="T90" fmla="*/ 546 w 743"/>
                    <a:gd name="T91" fmla="*/ 337 h 359"/>
                    <a:gd name="T92" fmla="*/ 630 w 743"/>
                    <a:gd name="T93" fmla="*/ 350 h 359"/>
                    <a:gd name="T94" fmla="*/ 655 w 743"/>
                    <a:gd name="T95" fmla="*/ 350 h 3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3" h="359">
                      <a:moveTo>
                        <a:pt x="680" y="359"/>
                      </a:moveTo>
                      <a:lnTo>
                        <a:pt x="680" y="359"/>
                      </a:lnTo>
                      <a:lnTo>
                        <a:pt x="674" y="343"/>
                      </a:lnTo>
                      <a:lnTo>
                        <a:pt x="671" y="331"/>
                      </a:lnTo>
                      <a:lnTo>
                        <a:pt x="671" y="321"/>
                      </a:lnTo>
                      <a:lnTo>
                        <a:pt x="671" y="312"/>
                      </a:lnTo>
                      <a:lnTo>
                        <a:pt x="674" y="303"/>
                      </a:lnTo>
                      <a:lnTo>
                        <a:pt x="677" y="296"/>
                      </a:lnTo>
                      <a:lnTo>
                        <a:pt x="696" y="272"/>
                      </a:lnTo>
                      <a:lnTo>
                        <a:pt x="702" y="265"/>
                      </a:lnTo>
                      <a:lnTo>
                        <a:pt x="702" y="259"/>
                      </a:lnTo>
                      <a:lnTo>
                        <a:pt x="705" y="247"/>
                      </a:lnTo>
                      <a:lnTo>
                        <a:pt x="714" y="234"/>
                      </a:lnTo>
                      <a:lnTo>
                        <a:pt x="743" y="234"/>
                      </a:lnTo>
                      <a:lnTo>
                        <a:pt x="743" y="218"/>
                      </a:lnTo>
                      <a:lnTo>
                        <a:pt x="727" y="197"/>
                      </a:lnTo>
                      <a:lnTo>
                        <a:pt x="727" y="172"/>
                      </a:lnTo>
                      <a:lnTo>
                        <a:pt x="727" y="150"/>
                      </a:lnTo>
                      <a:lnTo>
                        <a:pt x="724" y="131"/>
                      </a:lnTo>
                      <a:lnTo>
                        <a:pt x="721" y="115"/>
                      </a:lnTo>
                      <a:lnTo>
                        <a:pt x="714" y="106"/>
                      </a:lnTo>
                      <a:lnTo>
                        <a:pt x="711" y="97"/>
                      </a:lnTo>
                      <a:lnTo>
                        <a:pt x="705" y="94"/>
                      </a:lnTo>
                      <a:lnTo>
                        <a:pt x="699" y="94"/>
                      </a:lnTo>
                      <a:lnTo>
                        <a:pt x="677" y="90"/>
                      </a:lnTo>
                      <a:lnTo>
                        <a:pt x="646" y="87"/>
                      </a:lnTo>
                      <a:lnTo>
                        <a:pt x="602" y="78"/>
                      </a:lnTo>
                      <a:lnTo>
                        <a:pt x="593" y="69"/>
                      </a:lnTo>
                      <a:lnTo>
                        <a:pt x="580" y="59"/>
                      </a:lnTo>
                      <a:lnTo>
                        <a:pt x="546" y="44"/>
                      </a:lnTo>
                      <a:lnTo>
                        <a:pt x="505" y="28"/>
                      </a:lnTo>
                      <a:lnTo>
                        <a:pt x="496" y="34"/>
                      </a:lnTo>
                      <a:lnTo>
                        <a:pt x="421" y="37"/>
                      </a:lnTo>
                      <a:lnTo>
                        <a:pt x="409" y="25"/>
                      </a:lnTo>
                      <a:lnTo>
                        <a:pt x="396" y="16"/>
                      </a:lnTo>
                      <a:lnTo>
                        <a:pt x="380" y="6"/>
                      </a:lnTo>
                      <a:lnTo>
                        <a:pt x="362" y="0"/>
                      </a:lnTo>
                      <a:lnTo>
                        <a:pt x="349" y="0"/>
                      </a:lnTo>
                      <a:lnTo>
                        <a:pt x="340" y="0"/>
                      </a:lnTo>
                      <a:lnTo>
                        <a:pt x="327" y="3"/>
                      </a:lnTo>
                      <a:lnTo>
                        <a:pt x="315" y="9"/>
                      </a:lnTo>
                      <a:lnTo>
                        <a:pt x="306" y="19"/>
                      </a:lnTo>
                      <a:lnTo>
                        <a:pt x="293" y="31"/>
                      </a:lnTo>
                      <a:lnTo>
                        <a:pt x="259" y="31"/>
                      </a:lnTo>
                      <a:lnTo>
                        <a:pt x="203" y="56"/>
                      </a:lnTo>
                      <a:lnTo>
                        <a:pt x="165" y="53"/>
                      </a:lnTo>
                      <a:lnTo>
                        <a:pt x="150" y="62"/>
                      </a:lnTo>
                      <a:lnTo>
                        <a:pt x="109" y="62"/>
                      </a:lnTo>
                      <a:lnTo>
                        <a:pt x="106" y="65"/>
                      </a:lnTo>
                      <a:lnTo>
                        <a:pt x="100" y="75"/>
                      </a:lnTo>
                      <a:lnTo>
                        <a:pt x="90" y="78"/>
                      </a:lnTo>
                      <a:lnTo>
                        <a:pt x="84" y="78"/>
                      </a:lnTo>
                      <a:lnTo>
                        <a:pt x="78" y="75"/>
                      </a:lnTo>
                      <a:lnTo>
                        <a:pt x="65" y="84"/>
                      </a:lnTo>
                      <a:lnTo>
                        <a:pt x="47" y="81"/>
                      </a:lnTo>
                      <a:lnTo>
                        <a:pt x="31" y="81"/>
                      </a:lnTo>
                      <a:lnTo>
                        <a:pt x="18" y="84"/>
                      </a:lnTo>
                      <a:lnTo>
                        <a:pt x="0" y="112"/>
                      </a:lnTo>
                      <a:lnTo>
                        <a:pt x="0" y="140"/>
                      </a:lnTo>
                      <a:lnTo>
                        <a:pt x="15" y="144"/>
                      </a:lnTo>
                      <a:lnTo>
                        <a:pt x="25" y="137"/>
                      </a:lnTo>
                      <a:lnTo>
                        <a:pt x="37" y="140"/>
                      </a:lnTo>
                      <a:lnTo>
                        <a:pt x="47" y="150"/>
                      </a:lnTo>
                      <a:lnTo>
                        <a:pt x="56" y="162"/>
                      </a:lnTo>
                      <a:lnTo>
                        <a:pt x="75" y="172"/>
                      </a:lnTo>
                      <a:lnTo>
                        <a:pt x="93" y="159"/>
                      </a:lnTo>
                      <a:lnTo>
                        <a:pt x="109" y="150"/>
                      </a:lnTo>
                      <a:lnTo>
                        <a:pt x="125" y="150"/>
                      </a:lnTo>
                      <a:lnTo>
                        <a:pt x="134" y="159"/>
                      </a:lnTo>
                      <a:lnTo>
                        <a:pt x="140" y="178"/>
                      </a:lnTo>
                      <a:lnTo>
                        <a:pt x="140" y="190"/>
                      </a:lnTo>
                      <a:lnTo>
                        <a:pt x="199" y="222"/>
                      </a:lnTo>
                      <a:lnTo>
                        <a:pt x="237" y="237"/>
                      </a:lnTo>
                      <a:lnTo>
                        <a:pt x="290" y="237"/>
                      </a:lnTo>
                      <a:lnTo>
                        <a:pt x="318" y="247"/>
                      </a:lnTo>
                      <a:lnTo>
                        <a:pt x="352" y="272"/>
                      </a:lnTo>
                      <a:lnTo>
                        <a:pt x="371" y="278"/>
                      </a:lnTo>
                      <a:lnTo>
                        <a:pt x="418" y="275"/>
                      </a:lnTo>
                      <a:lnTo>
                        <a:pt x="449" y="281"/>
                      </a:lnTo>
                      <a:lnTo>
                        <a:pt x="471" y="293"/>
                      </a:lnTo>
                      <a:lnTo>
                        <a:pt x="496" y="321"/>
                      </a:lnTo>
                      <a:lnTo>
                        <a:pt x="521" y="325"/>
                      </a:lnTo>
                      <a:lnTo>
                        <a:pt x="546" y="337"/>
                      </a:lnTo>
                      <a:lnTo>
                        <a:pt x="596" y="353"/>
                      </a:lnTo>
                      <a:lnTo>
                        <a:pt x="630" y="350"/>
                      </a:lnTo>
                      <a:lnTo>
                        <a:pt x="655" y="350"/>
                      </a:lnTo>
                      <a:lnTo>
                        <a:pt x="680" y="359"/>
                      </a:lnTo>
                      <a:close/>
                    </a:path>
                  </a:pathLst>
                </a:custGeom>
                <a:solidFill>
                  <a:srgbClr val="FFFCD1"/>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19" name="Freeform 20"/>
                <p:cNvSpPr>
                  <a:spLocks/>
                </p:cNvSpPr>
                <p:nvPr/>
              </p:nvSpPr>
              <p:spPr bwMode="auto">
                <a:xfrm>
                  <a:off x="2408" y="1127"/>
                  <a:ext cx="743" cy="359"/>
                </a:xfrm>
                <a:custGeom>
                  <a:avLst/>
                  <a:gdLst>
                    <a:gd name="T0" fmla="*/ 680 w 743"/>
                    <a:gd name="T1" fmla="*/ 359 h 359"/>
                    <a:gd name="T2" fmla="*/ 671 w 743"/>
                    <a:gd name="T3" fmla="*/ 331 h 359"/>
                    <a:gd name="T4" fmla="*/ 671 w 743"/>
                    <a:gd name="T5" fmla="*/ 321 h 359"/>
                    <a:gd name="T6" fmla="*/ 674 w 743"/>
                    <a:gd name="T7" fmla="*/ 303 h 359"/>
                    <a:gd name="T8" fmla="*/ 677 w 743"/>
                    <a:gd name="T9" fmla="*/ 296 h 359"/>
                    <a:gd name="T10" fmla="*/ 696 w 743"/>
                    <a:gd name="T11" fmla="*/ 272 h 359"/>
                    <a:gd name="T12" fmla="*/ 702 w 743"/>
                    <a:gd name="T13" fmla="*/ 259 h 359"/>
                    <a:gd name="T14" fmla="*/ 714 w 743"/>
                    <a:gd name="T15" fmla="*/ 234 h 359"/>
                    <a:gd name="T16" fmla="*/ 743 w 743"/>
                    <a:gd name="T17" fmla="*/ 218 h 359"/>
                    <a:gd name="T18" fmla="*/ 727 w 743"/>
                    <a:gd name="T19" fmla="*/ 197 h 359"/>
                    <a:gd name="T20" fmla="*/ 727 w 743"/>
                    <a:gd name="T21" fmla="*/ 150 h 359"/>
                    <a:gd name="T22" fmla="*/ 721 w 743"/>
                    <a:gd name="T23" fmla="*/ 115 h 359"/>
                    <a:gd name="T24" fmla="*/ 711 w 743"/>
                    <a:gd name="T25" fmla="*/ 97 h 359"/>
                    <a:gd name="T26" fmla="*/ 699 w 743"/>
                    <a:gd name="T27" fmla="*/ 94 h 359"/>
                    <a:gd name="T28" fmla="*/ 677 w 743"/>
                    <a:gd name="T29" fmla="*/ 90 h 359"/>
                    <a:gd name="T30" fmla="*/ 602 w 743"/>
                    <a:gd name="T31" fmla="*/ 78 h 359"/>
                    <a:gd name="T32" fmla="*/ 593 w 743"/>
                    <a:gd name="T33" fmla="*/ 69 h 359"/>
                    <a:gd name="T34" fmla="*/ 546 w 743"/>
                    <a:gd name="T35" fmla="*/ 44 h 359"/>
                    <a:gd name="T36" fmla="*/ 496 w 743"/>
                    <a:gd name="T37" fmla="*/ 34 h 359"/>
                    <a:gd name="T38" fmla="*/ 421 w 743"/>
                    <a:gd name="T39" fmla="*/ 37 h 359"/>
                    <a:gd name="T40" fmla="*/ 396 w 743"/>
                    <a:gd name="T41" fmla="*/ 16 h 359"/>
                    <a:gd name="T42" fmla="*/ 362 w 743"/>
                    <a:gd name="T43" fmla="*/ 0 h 359"/>
                    <a:gd name="T44" fmla="*/ 340 w 743"/>
                    <a:gd name="T45" fmla="*/ 0 h 359"/>
                    <a:gd name="T46" fmla="*/ 315 w 743"/>
                    <a:gd name="T47" fmla="*/ 9 h 359"/>
                    <a:gd name="T48" fmla="*/ 293 w 743"/>
                    <a:gd name="T49" fmla="*/ 31 h 359"/>
                    <a:gd name="T50" fmla="*/ 203 w 743"/>
                    <a:gd name="T51" fmla="*/ 56 h 359"/>
                    <a:gd name="T52" fmla="*/ 150 w 743"/>
                    <a:gd name="T53" fmla="*/ 62 h 359"/>
                    <a:gd name="T54" fmla="*/ 109 w 743"/>
                    <a:gd name="T55" fmla="*/ 62 h 359"/>
                    <a:gd name="T56" fmla="*/ 100 w 743"/>
                    <a:gd name="T57" fmla="*/ 75 h 359"/>
                    <a:gd name="T58" fmla="*/ 84 w 743"/>
                    <a:gd name="T59" fmla="*/ 78 h 359"/>
                    <a:gd name="T60" fmla="*/ 65 w 743"/>
                    <a:gd name="T61" fmla="*/ 84 h 359"/>
                    <a:gd name="T62" fmla="*/ 47 w 743"/>
                    <a:gd name="T63" fmla="*/ 81 h 359"/>
                    <a:gd name="T64" fmla="*/ 18 w 743"/>
                    <a:gd name="T65" fmla="*/ 84 h 359"/>
                    <a:gd name="T66" fmla="*/ 0 w 743"/>
                    <a:gd name="T67" fmla="*/ 140 h 359"/>
                    <a:gd name="T68" fmla="*/ 25 w 743"/>
                    <a:gd name="T69" fmla="*/ 137 h 359"/>
                    <a:gd name="T70" fmla="*/ 47 w 743"/>
                    <a:gd name="T71" fmla="*/ 150 h 359"/>
                    <a:gd name="T72" fmla="*/ 75 w 743"/>
                    <a:gd name="T73" fmla="*/ 172 h 359"/>
                    <a:gd name="T74" fmla="*/ 109 w 743"/>
                    <a:gd name="T75" fmla="*/ 150 h 359"/>
                    <a:gd name="T76" fmla="*/ 134 w 743"/>
                    <a:gd name="T77" fmla="*/ 159 h 359"/>
                    <a:gd name="T78" fmla="*/ 140 w 743"/>
                    <a:gd name="T79" fmla="*/ 190 h 359"/>
                    <a:gd name="T80" fmla="*/ 237 w 743"/>
                    <a:gd name="T81" fmla="*/ 237 h 359"/>
                    <a:gd name="T82" fmla="*/ 318 w 743"/>
                    <a:gd name="T83" fmla="*/ 247 h 359"/>
                    <a:gd name="T84" fmla="*/ 371 w 743"/>
                    <a:gd name="T85" fmla="*/ 278 h 359"/>
                    <a:gd name="T86" fmla="*/ 449 w 743"/>
                    <a:gd name="T87" fmla="*/ 281 h 359"/>
                    <a:gd name="T88" fmla="*/ 496 w 743"/>
                    <a:gd name="T89" fmla="*/ 321 h 359"/>
                    <a:gd name="T90" fmla="*/ 546 w 743"/>
                    <a:gd name="T91" fmla="*/ 337 h 359"/>
                    <a:gd name="T92" fmla="*/ 630 w 743"/>
                    <a:gd name="T93" fmla="*/ 350 h 359"/>
                    <a:gd name="T94" fmla="*/ 655 w 743"/>
                    <a:gd name="T95" fmla="*/ 350 h 35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743" h="359">
                      <a:moveTo>
                        <a:pt x="680" y="359"/>
                      </a:moveTo>
                      <a:lnTo>
                        <a:pt x="680" y="359"/>
                      </a:lnTo>
                      <a:lnTo>
                        <a:pt x="674" y="343"/>
                      </a:lnTo>
                      <a:lnTo>
                        <a:pt x="671" y="331"/>
                      </a:lnTo>
                      <a:lnTo>
                        <a:pt x="671" y="321"/>
                      </a:lnTo>
                      <a:lnTo>
                        <a:pt x="671" y="312"/>
                      </a:lnTo>
                      <a:lnTo>
                        <a:pt x="674" y="303"/>
                      </a:lnTo>
                      <a:lnTo>
                        <a:pt x="677" y="296"/>
                      </a:lnTo>
                      <a:lnTo>
                        <a:pt x="696" y="272"/>
                      </a:lnTo>
                      <a:lnTo>
                        <a:pt x="702" y="265"/>
                      </a:lnTo>
                      <a:lnTo>
                        <a:pt x="702" y="259"/>
                      </a:lnTo>
                      <a:lnTo>
                        <a:pt x="705" y="247"/>
                      </a:lnTo>
                      <a:lnTo>
                        <a:pt x="714" y="234"/>
                      </a:lnTo>
                      <a:lnTo>
                        <a:pt x="743" y="234"/>
                      </a:lnTo>
                      <a:lnTo>
                        <a:pt x="743" y="218"/>
                      </a:lnTo>
                      <a:lnTo>
                        <a:pt x="727" y="197"/>
                      </a:lnTo>
                      <a:lnTo>
                        <a:pt x="727" y="172"/>
                      </a:lnTo>
                      <a:lnTo>
                        <a:pt x="727" y="150"/>
                      </a:lnTo>
                      <a:lnTo>
                        <a:pt x="724" y="131"/>
                      </a:lnTo>
                      <a:lnTo>
                        <a:pt x="721" y="115"/>
                      </a:lnTo>
                      <a:lnTo>
                        <a:pt x="714" y="106"/>
                      </a:lnTo>
                      <a:lnTo>
                        <a:pt x="711" y="97"/>
                      </a:lnTo>
                      <a:lnTo>
                        <a:pt x="705" y="94"/>
                      </a:lnTo>
                      <a:lnTo>
                        <a:pt x="699" y="94"/>
                      </a:lnTo>
                      <a:lnTo>
                        <a:pt x="677" y="90"/>
                      </a:lnTo>
                      <a:lnTo>
                        <a:pt x="646" y="87"/>
                      </a:lnTo>
                      <a:lnTo>
                        <a:pt x="602" y="78"/>
                      </a:lnTo>
                      <a:lnTo>
                        <a:pt x="593" y="69"/>
                      </a:lnTo>
                      <a:lnTo>
                        <a:pt x="580" y="59"/>
                      </a:lnTo>
                      <a:lnTo>
                        <a:pt x="546" y="44"/>
                      </a:lnTo>
                      <a:lnTo>
                        <a:pt x="505" y="28"/>
                      </a:lnTo>
                      <a:lnTo>
                        <a:pt x="496" y="34"/>
                      </a:lnTo>
                      <a:lnTo>
                        <a:pt x="421" y="37"/>
                      </a:lnTo>
                      <a:lnTo>
                        <a:pt x="409" y="25"/>
                      </a:lnTo>
                      <a:lnTo>
                        <a:pt x="396" y="16"/>
                      </a:lnTo>
                      <a:lnTo>
                        <a:pt x="380" y="6"/>
                      </a:lnTo>
                      <a:lnTo>
                        <a:pt x="362" y="0"/>
                      </a:lnTo>
                      <a:lnTo>
                        <a:pt x="349" y="0"/>
                      </a:lnTo>
                      <a:lnTo>
                        <a:pt x="340" y="0"/>
                      </a:lnTo>
                      <a:lnTo>
                        <a:pt x="327" y="3"/>
                      </a:lnTo>
                      <a:lnTo>
                        <a:pt x="315" y="9"/>
                      </a:lnTo>
                      <a:lnTo>
                        <a:pt x="306" y="19"/>
                      </a:lnTo>
                      <a:lnTo>
                        <a:pt x="293" y="31"/>
                      </a:lnTo>
                      <a:lnTo>
                        <a:pt x="259" y="31"/>
                      </a:lnTo>
                      <a:lnTo>
                        <a:pt x="203" y="56"/>
                      </a:lnTo>
                      <a:lnTo>
                        <a:pt x="165" y="53"/>
                      </a:lnTo>
                      <a:lnTo>
                        <a:pt x="150" y="62"/>
                      </a:lnTo>
                      <a:lnTo>
                        <a:pt x="109" y="62"/>
                      </a:lnTo>
                      <a:lnTo>
                        <a:pt x="106" y="65"/>
                      </a:lnTo>
                      <a:lnTo>
                        <a:pt x="100" y="75"/>
                      </a:lnTo>
                      <a:lnTo>
                        <a:pt x="90" y="78"/>
                      </a:lnTo>
                      <a:lnTo>
                        <a:pt x="84" y="78"/>
                      </a:lnTo>
                      <a:lnTo>
                        <a:pt x="78" y="75"/>
                      </a:lnTo>
                      <a:lnTo>
                        <a:pt x="65" y="84"/>
                      </a:lnTo>
                      <a:lnTo>
                        <a:pt x="47" y="81"/>
                      </a:lnTo>
                      <a:lnTo>
                        <a:pt x="31" y="81"/>
                      </a:lnTo>
                      <a:lnTo>
                        <a:pt x="18" y="84"/>
                      </a:lnTo>
                      <a:lnTo>
                        <a:pt x="0" y="112"/>
                      </a:lnTo>
                      <a:lnTo>
                        <a:pt x="0" y="140"/>
                      </a:lnTo>
                      <a:lnTo>
                        <a:pt x="15" y="144"/>
                      </a:lnTo>
                      <a:lnTo>
                        <a:pt x="25" y="137"/>
                      </a:lnTo>
                      <a:lnTo>
                        <a:pt x="37" y="140"/>
                      </a:lnTo>
                      <a:lnTo>
                        <a:pt x="47" y="150"/>
                      </a:lnTo>
                      <a:lnTo>
                        <a:pt x="56" y="162"/>
                      </a:lnTo>
                      <a:lnTo>
                        <a:pt x="75" y="172"/>
                      </a:lnTo>
                      <a:lnTo>
                        <a:pt x="93" y="159"/>
                      </a:lnTo>
                      <a:lnTo>
                        <a:pt x="109" y="150"/>
                      </a:lnTo>
                      <a:lnTo>
                        <a:pt x="125" y="150"/>
                      </a:lnTo>
                      <a:lnTo>
                        <a:pt x="134" y="159"/>
                      </a:lnTo>
                      <a:lnTo>
                        <a:pt x="140" y="178"/>
                      </a:lnTo>
                      <a:lnTo>
                        <a:pt x="140" y="190"/>
                      </a:lnTo>
                      <a:lnTo>
                        <a:pt x="199" y="222"/>
                      </a:lnTo>
                      <a:lnTo>
                        <a:pt x="237" y="237"/>
                      </a:lnTo>
                      <a:lnTo>
                        <a:pt x="290" y="237"/>
                      </a:lnTo>
                      <a:lnTo>
                        <a:pt x="318" y="247"/>
                      </a:lnTo>
                      <a:lnTo>
                        <a:pt x="352" y="272"/>
                      </a:lnTo>
                      <a:lnTo>
                        <a:pt x="371" y="278"/>
                      </a:lnTo>
                      <a:lnTo>
                        <a:pt x="418" y="275"/>
                      </a:lnTo>
                      <a:lnTo>
                        <a:pt x="449" y="281"/>
                      </a:lnTo>
                      <a:lnTo>
                        <a:pt x="471" y="293"/>
                      </a:lnTo>
                      <a:lnTo>
                        <a:pt x="496" y="321"/>
                      </a:lnTo>
                      <a:lnTo>
                        <a:pt x="521" y="325"/>
                      </a:lnTo>
                      <a:lnTo>
                        <a:pt x="546" y="337"/>
                      </a:lnTo>
                      <a:lnTo>
                        <a:pt x="596" y="353"/>
                      </a:lnTo>
                      <a:lnTo>
                        <a:pt x="630" y="350"/>
                      </a:lnTo>
                      <a:lnTo>
                        <a:pt x="655" y="350"/>
                      </a:lnTo>
                      <a:lnTo>
                        <a:pt x="680" y="359"/>
                      </a:lnTo>
                    </a:path>
                  </a:pathLst>
                </a:custGeom>
                <a:noFill/>
                <a:ln w="19050">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0" name="Freeform 21"/>
                <p:cNvSpPr>
                  <a:spLocks/>
                </p:cNvSpPr>
                <p:nvPr/>
              </p:nvSpPr>
              <p:spPr bwMode="auto">
                <a:xfrm>
                  <a:off x="3316" y="868"/>
                  <a:ext cx="265" cy="593"/>
                </a:xfrm>
                <a:custGeom>
                  <a:avLst/>
                  <a:gdLst>
                    <a:gd name="T0" fmla="*/ 66 w 265"/>
                    <a:gd name="T1" fmla="*/ 584 h 593"/>
                    <a:gd name="T2" fmla="*/ 106 w 265"/>
                    <a:gd name="T3" fmla="*/ 531 h 593"/>
                    <a:gd name="T4" fmla="*/ 131 w 265"/>
                    <a:gd name="T5" fmla="*/ 484 h 593"/>
                    <a:gd name="T6" fmla="*/ 131 w 265"/>
                    <a:gd name="T7" fmla="*/ 449 h 593"/>
                    <a:gd name="T8" fmla="*/ 106 w 265"/>
                    <a:gd name="T9" fmla="*/ 427 h 593"/>
                    <a:gd name="T10" fmla="*/ 94 w 265"/>
                    <a:gd name="T11" fmla="*/ 399 h 593"/>
                    <a:gd name="T12" fmla="*/ 97 w 265"/>
                    <a:gd name="T13" fmla="*/ 365 h 593"/>
                    <a:gd name="T14" fmla="*/ 125 w 265"/>
                    <a:gd name="T15" fmla="*/ 300 h 593"/>
                    <a:gd name="T16" fmla="*/ 140 w 265"/>
                    <a:gd name="T17" fmla="*/ 228 h 593"/>
                    <a:gd name="T18" fmla="*/ 172 w 265"/>
                    <a:gd name="T19" fmla="*/ 175 h 593"/>
                    <a:gd name="T20" fmla="*/ 184 w 265"/>
                    <a:gd name="T21" fmla="*/ 134 h 593"/>
                    <a:gd name="T22" fmla="*/ 265 w 265"/>
                    <a:gd name="T23" fmla="*/ 31 h 593"/>
                    <a:gd name="T24" fmla="*/ 247 w 265"/>
                    <a:gd name="T25" fmla="*/ 3 h 593"/>
                    <a:gd name="T26" fmla="*/ 240 w 265"/>
                    <a:gd name="T27" fmla="*/ 0 h 593"/>
                    <a:gd name="T28" fmla="*/ 197 w 265"/>
                    <a:gd name="T29" fmla="*/ 0 h 593"/>
                    <a:gd name="T30" fmla="*/ 144 w 265"/>
                    <a:gd name="T31" fmla="*/ 15 h 593"/>
                    <a:gd name="T32" fmla="*/ 128 w 265"/>
                    <a:gd name="T33" fmla="*/ 53 h 593"/>
                    <a:gd name="T34" fmla="*/ 109 w 265"/>
                    <a:gd name="T35" fmla="*/ 100 h 593"/>
                    <a:gd name="T36" fmla="*/ 106 w 265"/>
                    <a:gd name="T37" fmla="*/ 109 h 593"/>
                    <a:gd name="T38" fmla="*/ 84 w 265"/>
                    <a:gd name="T39" fmla="*/ 128 h 593"/>
                    <a:gd name="T40" fmla="*/ 72 w 265"/>
                    <a:gd name="T41" fmla="*/ 137 h 593"/>
                    <a:gd name="T42" fmla="*/ 37 w 265"/>
                    <a:gd name="T43" fmla="*/ 178 h 593"/>
                    <a:gd name="T44" fmla="*/ 12 w 265"/>
                    <a:gd name="T45" fmla="*/ 215 h 593"/>
                    <a:gd name="T46" fmla="*/ 6 w 265"/>
                    <a:gd name="T47" fmla="*/ 237 h 593"/>
                    <a:gd name="T48" fmla="*/ 0 w 265"/>
                    <a:gd name="T49" fmla="*/ 284 h 593"/>
                    <a:gd name="T50" fmla="*/ 3 w 265"/>
                    <a:gd name="T51" fmla="*/ 343 h 593"/>
                    <a:gd name="T52" fmla="*/ 19 w 265"/>
                    <a:gd name="T53" fmla="*/ 387 h 593"/>
                    <a:gd name="T54" fmla="*/ 41 w 265"/>
                    <a:gd name="T55" fmla="*/ 415 h 593"/>
                    <a:gd name="T56" fmla="*/ 53 w 265"/>
                    <a:gd name="T57" fmla="*/ 427 h 593"/>
                    <a:gd name="T58" fmla="*/ 59 w 265"/>
                    <a:gd name="T59" fmla="*/ 443 h 593"/>
                    <a:gd name="T60" fmla="*/ 56 w 265"/>
                    <a:gd name="T61" fmla="*/ 465 h 593"/>
                    <a:gd name="T62" fmla="*/ 41 w 265"/>
                    <a:gd name="T63" fmla="*/ 499 h 593"/>
                    <a:gd name="T64" fmla="*/ 47 w 265"/>
                    <a:gd name="T65" fmla="*/ 521 h 593"/>
                    <a:gd name="T66" fmla="*/ 50 w 265"/>
                    <a:gd name="T67" fmla="*/ 552 h 593"/>
                    <a:gd name="T68" fmla="*/ 47 w 265"/>
                    <a:gd name="T69" fmla="*/ 593 h 5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5" h="593">
                      <a:moveTo>
                        <a:pt x="47" y="593"/>
                      </a:moveTo>
                      <a:lnTo>
                        <a:pt x="66" y="584"/>
                      </a:lnTo>
                      <a:lnTo>
                        <a:pt x="69" y="562"/>
                      </a:lnTo>
                      <a:lnTo>
                        <a:pt x="106" y="531"/>
                      </a:lnTo>
                      <a:lnTo>
                        <a:pt x="125" y="512"/>
                      </a:lnTo>
                      <a:lnTo>
                        <a:pt x="131" y="484"/>
                      </a:lnTo>
                      <a:lnTo>
                        <a:pt x="131" y="468"/>
                      </a:lnTo>
                      <a:lnTo>
                        <a:pt x="131" y="449"/>
                      </a:lnTo>
                      <a:lnTo>
                        <a:pt x="125" y="437"/>
                      </a:lnTo>
                      <a:lnTo>
                        <a:pt x="106" y="427"/>
                      </a:lnTo>
                      <a:lnTo>
                        <a:pt x="94" y="418"/>
                      </a:lnTo>
                      <a:lnTo>
                        <a:pt x="94" y="399"/>
                      </a:lnTo>
                      <a:lnTo>
                        <a:pt x="94" y="381"/>
                      </a:lnTo>
                      <a:lnTo>
                        <a:pt x="97" y="365"/>
                      </a:lnTo>
                      <a:lnTo>
                        <a:pt x="125" y="321"/>
                      </a:lnTo>
                      <a:lnTo>
                        <a:pt x="125" y="300"/>
                      </a:lnTo>
                      <a:lnTo>
                        <a:pt x="125" y="271"/>
                      </a:lnTo>
                      <a:lnTo>
                        <a:pt x="140" y="228"/>
                      </a:lnTo>
                      <a:lnTo>
                        <a:pt x="156" y="190"/>
                      </a:lnTo>
                      <a:lnTo>
                        <a:pt x="172" y="175"/>
                      </a:lnTo>
                      <a:lnTo>
                        <a:pt x="184" y="150"/>
                      </a:lnTo>
                      <a:lnTo>
                        <a:pt x="184" y="134"/>
                      </a:lnTo>
                      <a:lnTo>
                        <a:pt x="259" y="56"/>
                      </a:lnTo>
                      <a:lnTo>
                        <a:pt x="265" y="31"/>
                      </a:lnTo>
                      <a:lnTo>
                        <a:pt x="259" y="12"/>
                      </a:lnTo>
                      <a:lnTo>
                        <a:pt x="247" y="3"/>
                      </a:lnTo>
                      <a:lnTo>
                        <a:pt x="240" y="0"/>
                      </a:lnTo>
                      <a:lnTo>
                        <a:pt x="225" y="0"/>
                      </a:lnTo>
                      <a:lnTo>
                        <a:pt x="197" y="0"/>
                      </a:lnTo>
                      <a:lnTo>
                        <a:pt x="175" y="0"/>
                      </a:lnTo>
                      <a:lnTo>
                        <a:pt x="144" y="15"/>
                      </a:lnTo>
                      <a:lnTo>
                        <a:pt x="128" y="53"/>
                      </a:lnTo>
                      <a:lnTo>
                        <a:pt x="115" y="84"/>
                      </a:lnTo>
                      <a:lnTo>
                        <a:pt x="109" y="100"/>
                      </a:lnTo>
                      <a:lnTo>
                        <a:pt x="106" y="109"/>
                      </a:lnTo>
                      <a:lnTo>
                        <a:pt x="97" y="118"/>
                      </a:lnTo>
                      <a:lnTo>
                        <a:pt x="84" y="128"/>
                      </a:lnTo>
                      <a:lnTo>
                        <a:pt x="72" y="137"/>
                      </a:lnTo>
                      <a:lnTo>
                        <a:pt x="50" y="159"/>
                      </a:lnTo>
                      <a:lnTo>
                        <a:pt x="37" y="178"/>
                      </a:lnTo>
                      <a:lnTo>
                        <a:pt x="25" y="196"/>
                      </a:lnTo>
                      <a:lnTo>
                        <a:pt x="12" y="215"/>
                      </a:lnTo>
                      <a:lnTo>
                        <a:pt x="6" y="237"/>
                      </a:lnTo>
                      <a:lnTo>
                        <a:pt x="3" y="259"/>
                      </a:lnTo>
                      <a:lnTo>
                        <a:pt x="0" y="284"/>
                      </a:lnTo>
                      <a:lnTo>
                        <a:pt x="0" y="312"/>
                      </a:lnTo>
                      <a:lnTo>
                        <a:pt x="3" y="343"/>
                      </a:lnTo>
                      <a:lnTo>
                        <a:pt x="12" y="374"/>
                      </a:lnTo>
                      <a:lnTo>
                        <a:pt x="19" y="387"/>
                      </a:lnTo>
                      <a:lnTo>
                        <a:pt x="28" y="403"/>
                      </a:lnTo>
                      <a:lnTo>
                        <a:pt x="41" y="415"/>
                      </a:lnTo>
                      <a:lnTo>
                        <a:pt x="53" y="427"/>
                      </a:lnTo>
                      <a:lnTo>
                        <a:pt x="56" y="431"/>
                      </a:lnTo>
                      <a:lnTo>
                        <a:pt x="59" y="443"/>
                      </a:lnTo>
                      <a:lnTo>
                        <a:pt x="59" y="452"/>
                      </a:lnTo>
                      <a:lnTo>
                        <a:pt x="56" y="465"/>
                      </a:lnTo>
                      <a:lnTo>
                        <a:pt x="50" y="481"/>
                      </a:lnTo>
                      <a:lnTo>
                        <a:pt x="41" y="499"/>
                      </a:lnTo>
                      <a:lnTo>
                        <a:pt x="47" y="521"/>
                      </a:lnTo>
                      <a:lnTo>
                        <a:pt x="50" y="543"/>
                      </a:lnTo>
                      <a:lnTo>
                        <a:pt x="50" y="552"/>
                      </a:lnTo>
                      <a:lnTo>
                        <a:pt x="47" y="562"/>
                      </a:lnTo>
                      <a:lnTo>
                        <a:pt x="47" y="593"/>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1" name="Freeform 22"/>
                <p:cNvSpPr>
                  <a:spLocks/>
                </p:cNvSpPr>
                <p:nvPr/>
              </p:nvSpPr>
              <p:spPr bwMode="auto">
                <a:xfrm>
                  <a:off x="1986" y="1870"/>
                  <a:ext cx="1280" cy="893"/>
                </a:xfrm>
                <a:custGeom>
                  <a:avLst/>
                  <a:gdLst>
                    <a:gd name="T0" fmla="*/ 515 w 1280"/>
                    <a:gd name="T1" fmla="*/ 94 h 893"/>
                    <a:gd name="T2" fmla="*/ 584 w 1280"/>
                    <a:gd name="T3" fmla="*/ 84 h 893"/>
                    <a:gd name="T4" fmla="*/ 656 w 1280"/>
                    <a:gd name="T5" fmla="*/ 112 h 893"/>
                    <a:gd name="T6" fmla="*/ 675 w 1280"/>
                    <a:gd name="T7" fmla="*/ 100 h 893"/>
                    <a:gd name="T8" fmla="*/ 684 w 1280"/>
                    <a:gd name="T9" fmla="*/ 81 h 893"/>
                    <a:gd name="T10" fmla="*/ 703 w 1280"/>
                    <a:gd name="T11" fmla="*/ 81 h 893"/>
                    <a:gd name="T12" fmla="*/ 749 w 1280"/>
                    <a:gd name="T13" fmla="*/ 84 h 893"/>
                    <a:gd name="T14" fmla="*/ 771 w 1280"/>
                    <a:gd name="T15" fmla="*/ 75 h 893"/>
                    <a:gd name="T16" fmla="*/ 793 w 1280"/>
                    <a:gd name="T17" fmla="*/ 53 h 893"/>
                    <a:gd name="T18" fmla="*/ 809 w 1280"/>
                    <a:gd name="T19" fmla="*/ 53 h 893"/>
                    <a:gd name="T20" fmla="*/ 821 w 1280"/>
                    <a:gd name="T21" fmla="*/ 56 h 893"/>
                    <a:gd name="T22" fmla="*/ 859 w 1280"/>
                    <a:gd name="T23" fmla="*/ 37 h 893"/>
                    <a:gd name="T24" fmla="*/ 915 w 1280"/>
                    <a:gd name="T25" fmla="*/ 28 h 893"/>
                    <a:gd name="T26" fmla="*/ 955 w 1280"/>
                    <a:gd name="T27" fmla="*/ 12 h 893"/>
                    <a:gd name="T28" fmla="*/ 971 w 1280"/>
                    <a:gd name="T29" fmla="*/ 0 h 893"/>
                    <a:gd name="T30" fmla="*/ 987 w 1280"/>
                    <a:gd name="T31" fmla="*/ 15 h 893"/>
                    <a:gd name="T32" fmla="*/ 1018 w 1280"/>
                    <a:gd name="T33" fmla="*/ 12 h 893"/>
                    <a:gd name="T34" fmla="*/ 1027 w 1280"/>
                    <a:gd name="T35" fmla="*/ 12 h 893"/>
                    <a:gd name="T36" fmla="*/ 1049 w 1280"/>
                    <a:gd name="T37" fmla="*/ 34 h 893"/>
                    <a:gd name="T38" fmla="*/ 1080 w 1280"/>
                    <a:gd name="T39" fmla="*/ 28 h 893"/>
                    <a:gd name="T40" fmla="*/ 1118 w 1280"/>
                    <a:gd name="T41" fmla="*/ 44 h 893"/>
                    <a:gd name="T42" fmla="*/ 1168 w 1280"/>
                    <a:gd name="T43" fmla="*/ 40 h 893"/>
                    <a:gd name="T44" fmla="*/ 1205 w 1280"/>
                    <a:gd name="T45" fmla="*/ 31 h 893"/>
                    <a:gd name="T46" fmla="*/ 1227 w 1280"/>
                    <a:gd name="T47" fmla="*/ 56 h 893"/>
                    <a:gd name="T48" fmla="*/ 1236 w 1280"/>
                    <a:gd name="T49" fmla="*/ 190 h 893"/>
                    <a:gd name="T50" fmla="*/ 1233 w 1280"/>
                    <a:gd name="T51" fmla="*/ 237 h 893"/>
                    <a:gd name="T52" fmla="*/ 1227 w 1280"/>
                    <a:gd name="T53" fmla="*/ 281 h 893"/>
                    <a:gd name="T54" fmla="*/ 1264 w 1280"/>
                    <a:gd name="T55" fmla="*/ 393 h 893"/>
                    <a:gd name="T56" fmla="*/ 1280 w 1280"/>
                    <a:gd name="T57" fmla="*/ 627 h 893"/>
                    <a:gd name="T58" fmla="*/ 1280 w 1280"/>
                    <a:gd name="T59" fmla="*/ 687 h 893"/>
                    <a:gd name="T60" fmla="*/ 1221 w 1280"/>
                    <a:gd name="T61" fmla="*/ 802 h 893"/>
                    <a:gd name="T62" fmla="*/ 1152 w 1280"/>
                    <a:gd name="T63" fmla="*/ 880 h 893"/>
                    <a:gd name="T64" fmla="*/ 653 w 1280"/>
                    <a:gd name="T65" fmla="*/ 890 h 893"/>
                    <a:gd name="T66" fmla="*/ 478 w 1280"/>
                    <a:gd name="T67" fmla="*/ 883 h 893"/>
                    <a:gd name="T68" fmla="*/ 378 w 1280"/>
                    <a:gd name="T69" fmla="*/ 855 h 893"/>
                    <a:gd name="T70" fmla="*/ 381 w 1280"/>
                    <a:gd name="T71" fmla="*/ 705 h 893"/>
                    <a:gd name="T72" fmla="*/ 303 w 1280"/>
                    <a:gd name="T73" fmla="*/ 680 h 893"/>
                    <a:gd name="T74" fmla="*/ 225 w 1280"/>
                    <a:gd name="T75" fmla="*/ 665 h 893"/>
                    <a:gd name="T76" fmla="*/ 194 w 1280"/>
                    <a:gd name="T77" fmla="*/ 680 h 893"/>
                    <a:gd name="T78" fmla="*/ 156 w 1280"/>
                    <a:gd name="T79" fmla="*/ 680 h 893"/>
                    <a:gd name="T80" fmla="*/ 88 w 1280"/>
                    <a:gd name="T81" fmla="*/ 718 h 893"/>
                    <a:gd name="T82" fmla="*/ 25 w 1280"/>
                    <a:gd name="T83" fmla="*/ 721 h 893"/>
                    <a:gd name="T84" fmla="*/ 7 w 1280"/>
                    <a:gd name="T85" fmla="*/ 677 h 893"/>
                    <a:gd name="T86" fmla="*/ 25 w 1280"/>
                    <a:gd name="T87" fmla="*/ 640 h 893"/>
                    <a:gd name="T88" fmla="*/ 81 w 1280"/>
                    <a:gd name="T89" fmla="*/ 602 h 893"/>
                    <a:gd name="T90" fmla="*/ 122 w 1280"/>
                    <a:gd name="T91" fmla="*/ 571 h 893"/>
                    <a:gd name="T92" fmla="*/ 128 w 1280"/>
                    <a:gd name="T93" fmla="*/ 515 h 893"/>
                    <a:gd name="T94" fmla="*/ 172 w 1280"/>
                    <a:gd name="T95" fmla="*/ 474 h 893"/>
                    <a:gd name="T96" fmla="*/ 156 w 1280"/>
                    <a:gd name="T97" fmla="*/ 409 h 893"/>
                    <a:gd name="T98" fmla="*/ 113 w 1280"/>
                    <a:gd name="T99" fmla="*/ 378 h 893"/>
                    <a:gd name="T100" fmla="*/ 106 w 1280"/>
                    <a:gd name="T101" fmla="*/ 346 h 893"/>
                    <a:gd name="T102" fmla="*/ 150 w 1280"/>
                    <a:gd name="T103" fmla="*/ 325 h 893"/>
                    <a:gd name="T104" fmla="*/ 188 w 1280"/>
                    <a:gd name="T105" fmla="*/ 306 h 893"/>
                    <a:gd name="T106" fmla="*/ 387 w 1280"/>
                    <a:gd name="T107" fmla="*/ 197 h 893"/>
                    <a:gd name="T108" fmla="*/ 409 w 1280"/>
                    <a:gd name="T109" fmla="*/ 150 h 893"/>
                    <a:gd name="T110" fmla="*/ 456 w 1280"/>
                    <a:gd name="T111" fmla="*/ 137 h 8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80" h="893">
                      <a:moveTo>
                        <a:pt x="469" y="109"/>
                      </a:moveTo>
                      <a:lnTo>
                        <a:pt x="469" y="109"/>
                      </a:lnTo>
                      <a:lnTo>
                        <a:pt x="515" y="94"/>
                      </a:lnTo>
                      <a:lnTo>
                        <a:pt x="550" y="84"/>
                      </a:lnTo>
                      <a:lnTo>
                        <a:pt x="572" y="84"/>
                      </a:lnTo>
                      <a:lnTo>
                        <a:pt x="584" y="84"/>
                      </a:lnTo>
                      <a:lnTo>
                        <a:pt x="656" y="112"/>
                      </a:lnTo>
                      <a:lnTo>
                        <a:pt x="665" y="112"/>
                      </a:lnTo>
                      <a:lnTo>
                        <a:pt x="671" y="109"/>
                      </a:lnTo>
                      <a:lnTo>
                        <a:pt x="675" y="100"/>
                      </a:lnTo>
                      <a:lnTo>
                        <a:pt x="684" y="81"/>
                      </a:lnTo>
                      <a:lnTo>
                        <a:pt x="690" y="75"/>
                      </a:lnTo>
                      <a:lnTo>
                        <a:pt x="696" y="75"/>
                      </a:lnTo>
                      <a:lnTo>
                        <a:pt x="703" y="81"/>
                      </a:lnTo>
                      <a:lnTo>
                        <a:pt x="734" y="87"/>
                      </a:lnTo>
                      <a:lnTo>
                        <a:pt x="749" y="84"/>
                      </a:lnTo>
                      <a:lnTo>
                        <a:pt x="762" y="81"/>
                      </a:lnTo>
                      <a:lnTo>
                        <a:pt x="771" y="75"/>
                      </a:lnTo>
                      <a:lnTo>
                        <a:pt x="781" y="62"/>
                      </a:lnTo>
                      <a:lnTo>
                        <a:pt x="793" y="53"/>
                      </a:lnTo>
                      <a:lnTo>
                        <a:pt x="799" y="50"/>
                      </a:lnTo>
                      <a:lnTo>
                        <a:pt x="806" y="50"/>
                      </a:lnTo>
                      <a:lnTo>
                        <a:pt x="809" y="53"/>
                      </a:lnTo>
                      <a:lnTo>
                        <a:pt x="815" y="56"/>
                      </a:lnTo>
                      <a:lnTo>
                        <a:pt x="821" y="56"/>
                      </a:lnTo>
                      <a:lnTo>
                        <a:pt x="827" y="59"/>
                      </a:lnTo>
                      <a:lnTo>
                        <a:pt x="834" y="65"/>
                      </a:lnTo>
                      <a:lnTo>
                        <a:pt x="859" y="37"/>
                      </a:lnTo>
                      <a:lnTo>
                        <a:pt x="896" y="28"/>
                      </a:lnTo>
                      <a:lnTo>
                        <a:pt x="915" y="28"/>
                      </a:lnTo>
                      <a:lnTo>
                        <a:pt x="934" y="25"/>
                      </a:lnTo>
                      <a:lnTo>
                        <a:pt x="946" y="19"/>
                      </a:lnTo>
                      <a:lnTo>
                        <a:pt x="955" y="12"/>
                      </a:lnTo>
                      <a:lnTo>
                        <a:pt x="968" y="3"/>
                      </a:lnTo>
                      <a:lnTo>
                        <a:pt x="971" y="0"/>
                      </a:lnTo>
                      <a:lnTo>
                        <a:pt x="974" y="3"/>
                      </a:lnTo>
                      <a:lnTo>
                        <a:pt x="980" y="12"/>
                      </a:lnTo>
                      <a:lnTo>
                        <a:pt x="987" y="15"/>
                      </a:lnTo>
                      <a:lnTo>
                        <a:pt x="996" y="15"/>
                      </a:lnTo>
                      <a:lnTo>
                        <a:pt x="1005" y="15"/>
                      </a:lnTo>
                      <a:lnTo>
                        <a:pt x="1018" y="12"/>
                      </a:lnTo>
                      <a:lnTo>
                        <a:pt x="1021" y="9"/>
                      </a:lnTo>
                      <a:lnTo>
                        <a:pt x="1027" y="12"/>
                      </a:lnTo>
                      <a:lnTo>
                        <a:pt x="1040" y="19"/>
                      </a:lnTo>
                      <a:lnTo>
                        <a:pt x="1046" y="25"/>
                      </a:lnTo>
                      <a:lnTo>
                        <a:pt x="1049" y="34"/>
                      </a:lnTo>
                      <a:lnTo>
                        <a:pt x="1058" y="31"/>
                      </a:lnTo>
                      <a:lnTo>
                        <a:pt x="1080" y="28"/>
                      </a:lnTo>
                      <a:lnTo>
                        <a:pt x="1096" y="31"/>
                      </a:lnTo>
                      <a:lnTo>
                        <a:pt x="1108" y="34"/>
                      </a:lnTo>
                      <a:lnTo>
                        <a:pt x="1118" y="44"/>
                      </a:lnTo>
                      <a:lnTo>
                        <a:pt x="1127" y="59"/>
                      </a:lnTo>
                      <a:lnTo>
                        <a:pt x="1168" y="40"/>
                      </a:lnTo>
                      <a:lnTo>
                        <a:pt x="1174" y="37"/>
                      </a:lnTo>
                      <a:lnTo>
                        <a:pt x="1193" y="31"/>
                      </a:lnTo>
                      <a:lnTo>
                        <a:pt x="1205" y="31"/>
                      </a:lnTo>
                      <a:lnTo>
                        <a:pt x="1215" y="34"/>
                      </a:lnTo>
                      <a:lnTo>
                        <a:pt x="1221" y="44"/>
                      </a:lnTo>
                      <a:lnTo>
                        <a:pt x="1227" y="56"/>
                      </a:lnTo>
                      <a:lnTo>
                        <a:pt x="1224" y="153"/>
                      </a:lnTo>
                      <a:lnTo>
                        <a:pt x="1227" y="175"/>
                      </a:lnTo>
                      <a:lnTo>
                        <a:pt x="1236" y="190"/>
                      </a:lnTo>
                      <a:lnTo>
                        <a:pt x="1236" y="215"/>
                      </a:lnTo>
                      <a:lnTo>
                        <a:pt x="1233" y="237"/>
                      </a:lnTo>
                      <a:lnTo>
                        <a:pt x="1227" y="256"/>
                      </a:lnTo>
                      <a:lnTo>
                        <a:pt x="1227" y="281"/>
                      </a:lnTo>
                      <a:lnTo>
                        <a:pt x="1230" y="303"/>
                      </a:lnTo>
                      <a:lnTo>
                        <a:pt x="1236" y="328"/>
                      </a:lnTo>
                      <a:lnTo>
                        <a:pt x="1264" y="393"/>
                      </a:lnTo>
                      <a:lnTo>
                        <a:pt x="1274" y="527"/>
                      </a:lnTo>
                      <a:lnTo>
                        <a:pt x="1280" y="627"/>
                      </a:lnTo>
                      <a:lnTo>
                        <a:pt x="1280" y="665"/>
                      </a:lnTo>
                      <a:lnTo>
                        <a:pt x="1280" y="687"/>
                      </a:lnTo>
                      <a:lnTo>
                        <a:pt x="1271" y="705"/>
                      </a:lnTo>
                      <a:lnTo>
                        <a:pt x="1249" y="749"/>
                      </a:lnTo>
                      <a:lnTo>
                        <a:pt x="1221" y="802"/>
                      </a:lnTo>
                      <a:lnTo>
                        <a:pt x="1202" y="824"/>
                      </a:lnTo>
                      <a:lnTo>
                        <a:pt x="1186" y="840"/>
                      </a:lnTo>
                      <a:lnTo>
                        <a:pt x="1152" y="880"/>
                      </a:lnTo>
                      <a:lnTo>
                        <a:pt x="1146" y="893"/>
                      </a:lnTo>
                      <a:lnTo>
                        <a:pt x="784" y="893"/>
                      </a:lnTo>
                      <a:lnTo>
                        <a:pt x="653" y="890"/>
                      </a:lnTo>
                      <a:lnTo>
                        <a:pt x="578" y="886"/>
                      </a:lnTo>
                      <a:lnTo>
                        <a:pt x="503" y="886"/>
                      </a:lnTo>
                      <a:lnTo>
                        <a:pt x="478" y="883"/>
                      </a:lnTo>
                      <a:lnTo>
                        <a:pt x="437" y="880"/>
                      </a:lnTo>
                      <a:lnTo>
                        <a:pt x="403" y="868"/>
                      </a:lnTo>
                      <a:lnTo>
                        <a:pt x="378" y="855"/>
                      </a:lnTo>
                      <a:lnTo>
                        <a:pt x="366" y="843"/>
                      </a:lnTo>
                      <a:lnTo>
                        <a:pt x="390" y="718"/>
                      </a:lnTo>
                      <a:lnTo>
                        <a:pt x="381" y="705"/>
                      </a:lnTo>
                      <a:lnTo>
                        <a:pt x="366" y="696"/>
                      </a:lnTo>
                      <a:lnTo>
                        <a:pt x="337" y="687"/>
                      </a:lnTo>
                      <a:lnTo>
                        <a:pt x="303" y="680"/>
                      </a:lnTo>
                      <a:lnTo>
                        <a:pt x="275" y="674"/>
                      </a:lnTo>
                      <a:lnTo>
                        <a:pt x="250" y="671"/>
                      </a:lnTo>
                      <a:lnTo>
                        <a:pt x="225" y="665"/>
                      </a:lnTo>
                      <a:lnTo>
                        <a:pt x="213" y="665"/>
                      </a:lnTo>
                      <a:lnTo>
                        <a:pt x="206" y="674"/>
                      </a:lnTo>
                      <a:lnTo>
                        <a:pt x="194" y="680"/>
                      </a:lnTo>
                      <a:lnTo>
                        <a:pt x="178" y="684"/>
                      </a:lnTo>
                      <a:lnTo>
                        <a:pt x="166" y="684"/>
                      </a:lnTo>
                      <a:lnTo>
                        <a:pt x="156" y="680"/>
                      </a:lnTo>
                      <a:lnTo>
                        <a:pt x="141" y="687"/>
                      </a:lnTo>
                      <a:lnTo>
                        <a:pt x="119" y="699"/>
                      </a:lnTo>
                      <a:lnTo>
                        <a:pt x="88" y="718"/>
                      </a:lnTo>
                      <a:lnTo>
                        <a:pt x="66" y="724"/>
                      </a:lnTo>
                      <a:lnTo>
                        <a:pt x="50" y="727"/>
                      </a:lnTo>
                      <a:lnTo>
                        <a:pt x="25" y="721"/>
                      </a:lnTo>
                      <a:lnTo>
                        <a:pt x="13" y="705"/>
                      </a:lnTo>
                      <a:lnTo>
                        <a:pt x="7" y="693"/>
                      </a:lnTo>
                      <a:lnTo>
                        <a:pt x="7" y="677"/>
                      </a:lnTo>
                      <a:lnTo>
                        <a:pt x="0" y="659"/>
                      </a:lnTo>
                      <a:lnTo>
                        <a:pt x="19" y="659"/>
                      </a:lnTo>
                      <a:lnTo>
                        <a:pt x="25" y="640"/>
                      </a:lnTo>
                      <a:lnTo>
                        <a:pt x="41" y="624"/>
                      </a:lnTo>
                      <a:lnTo>
                        <a:pt x="60" y="612"/>
                      </a:lnTo>
                      <a:lnTo>
                        <a:pt x="81" y="602"/>
                      </a:lnTo>
                      <a:lnTo>
                        <a:pt x="100" y="593"/>
                      </a:lnTo>
                      <a:lnTo>
                        <a:pt x="113" y="590"/>
                      </a:lnTo>
                      <a:lnTo>
                        <a:pt x="122" y="571"/>
                      </a:lnTo>
                      <a:lnTo>
                        <a:pt x="122" y="549"/>
                      </a:lnTo>
                      <a:lnTo>
                        <a:pt x="122" y="534"/>
                      </a:lnTo>
                      <a:lnTo>
                        <a:pt x="128" y="515"/>
                      </a:lnTo>
                      <a:lnTo>
                        <a:pt x="141" y="512"/>
                      </a:lnTo>
                      <a:lnTo>
                        <a:pt x="159" y="496"/>
                      </a:lnTo>
                      <a:lnTo>
                        <a:pt x="172" y="474"/>
                      </a:lnTo>
                      <a:lnTo>
                        <a:pt x="172" y="449"/>
                      </a:lnTo>
                      <a:lnTo>
                        <a:pt x="166" y="428"/>
                      </a:lnTo>
                      <a:lnTo>
                        <a:pt x="156" y="409"/>
                      </a:lnTo>
                      <a:lnTo>
                        <a:pt x="150" y="399"/>
                      </a:lnTo>
                      <a:lnTo>
                        <a:pt x="125" y="387"/>
                      </a:lnTo>
                      <a:lnTo>
                        <a:pt x="113" y="378"/>
                      </a:lnTo>
                      <a:lnTo>
                        <a:pt x="100" y="371"/>
                      </a:lnTo>
                      <a:lnTo>
                        <a:pt x="100" y="359"/>
                      </a:lnTo>
                      <a:lnTo>
                        <a:pt x="106" y="346"/>
                      </a:lnTo>
                      <a:lnTo>
                        <a:pt x="122" y="340"/>
                      </a:lnTo>
                      <a:lnTo>
                        <a:pt x="141" y="331"/>
                      </a:lnTo>
                      <a:lnTo>
                        <a:pt x="150" y="325"/>
                      </a:lnTo>
                      <a:lnTo>
                        <a:pt x="156" y="315"/>
                      </a:lnTo>
                      <a:lnTo>
                        <a:pt x="156" y="306"/>
                      </a:lnTo>
                      <a:lnTo>
                        <a:pt x="188" y="306"/>
                      </a:lnTo>
                      <a:lnTo>
                        <a:pt x="312" y="222"/>
                      </a:lnTo>
                      <a:lnTo>
                        <a:pt x="325" y="234"/>
                      </a:lnTo>
                      <a:lnTo>
                        <a:pt x="387" y="197"/>
                      </a:lnTo>
                      <a:lnTo>
                        <a:pt x="394" y="178"/>
                      </a:lnTo>
                      <a:lnTo>
                        <a:pt x="409" y="178"/>
                      </a:lnTo>
                      <a:lnTo>
                        <a:pt x="409" y="150"/>
                      </a:lnTo>
                      <a:lnTo>
                        <a:pt x="447" y="175"/>
                      </a:lnTo>
                      <a:lnTo>
                        <a:pt x="453" y="143"/>
                      </a:lnTo>
                      <a:lnTo>
                        <a:pt x="456" y="137"/>
                      </a:lnTo>
                      <a:lnTo>
                        <a:pt x="465" y="122"/>
                      </a:lnTo>
                      <a:lnTo>
                        <a:pt x="469" y="109"/>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2" name="Freeform 23"/>
                <p:cNvSpPr>
                  <a:spLocks/>
                </p:cNvSpPr>
                <p:nvPr/>
              </p:nvSpPr>
              <p:spPr bwMode="auto">
                <a:xfrm>
                  <a:off x="1006" y="2213"/>
                  <a:ext cx="1152" cy="1024"/>
                </a:xfrm>
                <a:custGeom>
                  <a:avLst/>
                  <a:gdLst>
                    <a:gd name="T0" fmla="*/ 1080 w 1152"/>
                    <a:gd name="T1" fmla="*/ 16 h 1024"/>
                    <a:gd name="T2" fmla="*/ 1065 w 1152"/>
                    <a:gd name="T3" fmla="*/ 3 h 1024"/>
                    <a:gd name="T4" fmla="*/ 1012 w 1152"/>
                    <a:gd name="T5" fmla="*/ 53 h 1024"/>
                    <a:gd name="T6" fmla="*/ 884 w 1152"/>
                    <a:gd name="T7" fmla="*/ 110 h 1024"/>
                    <a:gd name="T8" fmla="*/ 815 w 1152"/>
                    <a:gd name="T9" fmla="*/ 110 h 1024"/>
                    <a:gd name="T10" fmla="*/ 768 w 1152"/>
                    <a:gd name="T11" fmla="*/ 97 h 1024"/>
                    <a:gd name="T12" fmla="*/ 718 w 1152"/>
                    <a:gd name="T13" fmla="*/ 128 h 1024"/>
                    <a:gd name="T14" fmla="*/ 715 w 1152"/>
                    <a:gd name="T15" fmla="*/ 166 h 1024"/>
                    <a:gd name="T16" fmla="*/ 693 w 1152"/>
                    <a:gd name="T17" fmla="*/ 172 h 1024"/>
                    <a:gd name="T18" fmla="*/ 693 w 1152"/>
                    <a:gd name="T19" fmla="*/ 222 h 1024"/>
                    <a:gd name="T20" fmla="*/ 671 w 1152"/>
                    <a:gd name="T21" fmla="*/ 266 h 1024"/>
                    <a:gd name="T22" fmla="*/ 637 w 1152"/>
                    <a:gd name="T23" fmla="*/ 278 h 1024"/>
                    <a:gd name="T24" fmla="*/ 550 w 1152"/>
                    <a:gd name="T25" fmla="*/ 297 h 1024"/>
                    <a:gd name="T26" fmla="*/ 509 w 1152"/>
                    <a:gd name="T27" fmla="*/ 256 h 1024"/>
                    <a:gd name="T28" fmla="*/ 431 w 1152"/>
                    <a:gd name="T29" fmla="*/ 241 h 1024"/>
                    <a:gd name="T30" fmla="*/ 315 w 1152"/>
                    <a:gd name="T31" fmla="*/ 234 h 1024"/>
                    <a:gd name="T32" fmla="*/ 328 w 1152"/>
                    <a:gd name="T33" fmla="*/ 272 h 1024"/>
                    <a:gd name="T34" fmla="*/ 287 w 1152"/>
                    <a:gd name="T35" fmla="*/ 269 h 1024"/>
                    <a:gd name="T36" fmla="*/ 131 w 1152"/>
                    <a:gd name="T37" fmla="*/ 331 h 1024"/>
                    <a:gd name="T38" fmla="*/ 109 w 1152"/>
                    <a:gd name="T39" fmla="*/ 387 h 1024"/>
                    <a:gd name="T40" fmla="*/ 88 w 1152"/>
                    <a:gd name="T41" fmla="*/ 447 h 1024"/>
                    <a:gd name="T42" fmla="*/ 88 w 1152"/>
                    <a:gd name="T43" fmla="*/ 490 h 1024"/>
                    <a:gd name="T44" fmla="*/ 25 w 1152"/>
                    <a:gd name="T45" fmla="*/ 515 h 1024"/>
                    <a:gd name="T46" fmla="*/ 47 w 1152"/>
                    <a:gd name="T47" fmla="*/ 597 h 1024"/>
                    <a:gd name="T48" fmla="*/ 75 w 1152"/>
                    <a:gd name="T49" fmla="*/ 625 h 1024"/>
                    <a:gd name="T50" fmla="*/ 47 w 1152"/>
                    <a:gd name="T51" fmla="*/ 653 h 1024"/>
                    <a:gd name="T52" fmla="*/ 10 w 1152"/>
                    <a:gd name="T53" fmla="*/ 681 h 1024"/>
                    <a:gd name="T54" fmla="*/ 60 w 1152"/>
                    <a:gd name="T55" fmla="*/ 721 h 1024"/>
                    <a:gd name="T56" fmla="*/ 113 w 1152"/>
                    <a:gd name="T57" fmla="*/ 743 h 1024"/>
                    <a:gd name="T58" fmla="*/ 141 w 1152"/>
                    <a:gd name="T59" fmla="*/ 734 h 1024"/>
                    <a:gd name="T60" fmla="*/ 212 w 1152"/>
                    <a:gd name="T61" fmla="*/ 743 h 1024"/>
                    <a:gd name="T62" fmla="*/ 253 w 1152"/>
                    <a:gd name="T63" fmla="*/ 762 h 1024"/>
                    <a:gd name="T64" fmla="*/ 272 w 1152"/>
                    <a:gd name="T65" fmla="*/ 828 h 1024"/>
                    <a:gd name="T66" fmla="*/ 387 w 1152"/>
                    <a:gd name="T67" fmla="*/ 899 h 1024"/>
                    <a:gd name="T68" fmla="*/ 397 w 1152"/>
                    <a:gd name="T69" fmla="*/ 962 h 1024"/>
                    <a:gd name="T70" fmla="*/ 521 w 1152"/>
                    <a:gd name="T71" fmla="*/ 1015 h 1024"/>
                    <a:gd name="T72" fmla="*/ 556 w 1152"/>
                    <a:gd name="T73" fmla="*/ 1024 h 1024"/>
                    <a:gd name="T74" fmla="*/ 606 w 1152"/>
                    <a:gd name="T75" fmla="*/ 990 h 1024"/>
                    <a:gd name="T76" fmla="*/ 659 w 1152"/>
                    <a:gd name="T77" fmla="*/ 896 h 1024"/>
                    <a:gd name="T78" fmla="*/ 640 w 1152"/>
                    <a:gd name="T79" fmla="*/ 831 h 1024"/>
                    <a:gd name="T80" fmla="*/ 540 w 1152"/>
                    <a:gd name="T81" fmla="*/ 731 h 1024"/>
                    <a:gd name="T82" fmla="*/ 546 w 1152"/>
                    <a:gd name="T83" fmla="*/ 659 h 1024"/>
                    <a:gd name="T84" fmla="*/ 562 w 1152"/>
                    <a:gd name="T85" fmla="*/ 603 h 1024"/>
                    <a:gd name="T86" fmla="*/ 512 w 1152"/>
                    <a:gd name="T87" fmla="*/ 606 h 1024"/>
                    <a:gd name="T88" fmla="*/ 475 w 1152"/>
                    <a:gd name="T89" fmla="*/ 653 h 1024"/>
                    <a:gd name="T90" fmla="*/ 472 w 1152"/>
                    <a:gd name="T91" fmla="*/ 593 h 1024"/>
                    <a:gd name="T92" fmla="*/ 403 w 1152"/>
                    <a:gd name="T93" fmla="*/ 612 h 1024"/>
                    <a:gd name="T94" fmla="*/ 412 w 1152"/>
                    <a:gd name="T95" fmla="*/ 522 h 1024"/>
                    <a:gd name="T96" fmla="*/ 493 w 1152"/>
                    <a:gd name="T97" fmla="*/ 475 h 1024"/>
                    <a:gd name="T98" fmla="*/ 571 w 1152"/>
                    <a:gd name="T99" fmla="*/ 500 h 1024"/>
                    <a:gd name="T100" fmla="*/ 624 w 1152"/>
                    <a:gd name="T101" fmla="*/ 481 h 1024"/>
                    <a:gd name="T102" fmla="*/ 693 w 1152"/>
                    <a:gd name="T103" fmla="*/ 493 h 1024"/>
                    <a:gd name="T104" fmla="*/ 827 w 1152"/>
                    <a:gd name="T105" fmla="*/ 437 h 1024"/>
                    <a:gd name="T106" fmla="*/ 865 w 1152"/>
                    <a:gd name="T107" fmla="*/ 381 h 1024"/>
                    <a:gd name="T108" fmla="*/ 946 w 1152"/>
                    <a:gd name="T109" fmla="*/ 337 h 1024"/>
                    <a:gd name="T110" fmla="*/ 999 w 1152"/>
                    <a:gd name="T111" fmla="*/ 316 h 1024"/>
                    <a:gd name="T112" fmla="*/ 1030 w 1152"/>
                    <a:gd name="T113" fmla="*/ 278 h 1024"/>
                    <a:gd name="T114" fmla="*/ 1102 w 1152"/>
                    <a:gd name="T115" fmla="*/ 231 h 1024"/>
                    <a:gd name="T116" fmla="*/ 1105 w 1152"/>
                    <a:gd name="T117" fmla="*/ 175 h 1024"/>
                    <a:gd name="T118" fmla="*/ 1152 w 1152"/>
                    <a:gd name="T119" fmla="*/ 135 h 1024"/>
                    <a:gd name="T120" fmla="*/ 1146 w 1152"/>
                    <a:gd name="T121" fmla="*/ 88 h 102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52" h="1024">
                      <a:moveTo>
                        <a:pt x="1130" y="56"/>
                      </a:moveTo>
                      <a:lnTo>
                        <a:pt x="1102" y="41"/>
                      </a:lnTo>
                      <a:lnTo>
                        <a:pt x="1080" y="28"/>
                      </a:lnTo>
                      <a:lnTo>
                        <a:pt x="1080" y="16"/>
                      </a:lnTo>
                      <a:lnTo>
                        <a:pt x="1086" y="3"/>
                      </a:lnTo>
                      <a:lnTo>
                        <a:pt x="1086" y="0"/>
                      </a:lnTo>
                      <a:lnTo>
                        <a:pt x="1065" y="3"/>
                      </a:lnTo>
                      <a:lnTo>
                        <a:pt x="1043" y="7"/>
                      </a:lnTo>
                      <a:lnTo>
                        <a:pt x="1024" y="7"/>
                      </a:lnTo>
                      <a:lnTo>
                        <a:pt x="1021" y="41"/>
                      </a:lnTo>
                      <a:lnTo>
                        <a:pt x="1012" y="53"/>
                      </a:lnTo>
                      <a:lnTo>
                        <a:pt x="971" y="60"/>
                      </a:lnTo>
                      <a:lnTo>
                        <a:pt x="940" y="75"/>
                      </a:lnTo>
                      <a:lnTo>
                        <a:pt x="937" y="103"/>
                      </a:lnTo>
                      <a:lnTo>
                        <a:pt x="884" y="110"/>
                      </a:lnTo>
                      <a:lnTo>
                        <a:pt x="868" y="88"/>
                      </a:lnTo>
                      <a:lnTo>
                        <a:pt x="843" y="110"/>
                      </a:lnTo>
                      <a:lnTo>
                        <a:pt x="815" y="110"/>
                      </a:lnTo>
                      <a:lnTo>
                        <a:pt x="809" y="103"/>
                      </a:lnTo>
                      <a:lnTo>
                        <a:pt x="799" y="97"/>
                      </a:lnTo>
                      <a:lnTo>
                        <a:pt x="784" y="94"/>
                      </a:lnTo>
                      <a:lnTo>
                        <a:pt x="768" y="97"/>
                      </a:lnTo>
                      <a:lnTo>
                        <a:pt x="752" y="103"/>
                      </a:lnTo>
                      <a:lnTo>
                        <a:pt x="740" y="110"/>
                      </a:lnTo>
                      <a:lnTo>
                        <a:pt x="727" y="119"/>
                      </a:lnTo>
                      <a:lnTo>
                        <a:pt x="718" y="128"/>
                      </a:lnTo>
                      <a:lnTo>
                        <a:pt x="721" y="147"/>
                      </a:lnTo>
                      <a:lnTo>
                        <a:pt x="721" y="156"/>
                      </a:lnTo>
                      <a:lnTo>
                        <a:pt x="715" y="166"/>
                      </a:lnTo>
                      <a:lnTo>
                        <a:pt x="712" y="169"/>
                      </a:lnTo>
                      <a:lnTo>
                        <a:pt x="706" y="172"/>
                      </a:lnTo>
                      <a:lnTo>
                        <a:pt x="699" y="172"/>
                      </a:lnTo>
                      <a:lnTo>
                        <a:pt x="693" y="172"/>
                      </a:lnTo>
                      <a:lnTo>
                        <a:pt x="693" y="181"/>
                      </a:lnTo>
                      <a:lnTo>
                        <a:pt x="693" y="206"/>
                      </a:lnTo>
                      <a:lnTo>
                        <a:pt x="693" y="222"/>
                      </a:lnTo>
                      <a:lnTo>
                        <a:pt x="687" y="238"/>
                      </a:lnTo>
                      <a:lnTo>
                        <a:pt x="681" y="250"/>
                      </a:lnTo>
                      <a:lnTo>
                        <a:pt x="671" y="266"/>
                      </a:lnTo>
                      <a:lnTo>
                        <a:pt x="662" y="275"/>
                      </a:lnTo>
                      <a:lnTo>
                        <a:pt x="653" y="278"/>
                      </a:lnTo>
                      <a:lnTo>
                        <a:pt x="643" y="281"/>
                      </a:lnTo>
                      <a:lnTo>
                        <a:pt x="637" y="278"/>
                      </a:lnTo>
                      <a:lnTo>
                        <a:pt x="628" y="269"/>
                      </a:lnTo>
                      <a:lnTo>
                        <a:pt x="624" y="266"/>
                      </a:lnTo>
                      <a:lnTo>
                        <a:pt x="556" y="281"/>
                      </a:lnTo>
                      <a:lnTo>
                        <a:pt x="550" y="297"/>
                      </a:lnTo>
                      <a:lnTo>
                        <a:pt x="500" y="281"/>
                      </a:lnTo>
                      <a:lnTo>
                        <a:pt x="509" y="256"/>
                      </a:lnTo>
                      <a:lnTo>
                        <a:pt x="506" y="241"/>
                      </a:lnTo>
                      <a:lnTo>
                        <a:pt x="493" y="222"/>
                      </a:lnTo>
                      <a:lnTo>
                        <a:pt x="475" y="194"/>
                      </a:lnTo>
                      <a:lnTo>
                        <a:pt x="431" y="241"/>
                      </a:lnTo>
                      <a:lnTo>
                        <a:pt x="394" y="241"/>
                      </a:lnTo>
                      <a:lnTo>
                        <a:pt x="350" y="241"/>
                      </a:lnTo>
                      <a:lnTo>
                        <a:pt x="315" y="234"/>
                      </a:lnTo>
                      <a:lnTo>
                        <a:pt x="325" y="253"/>
                      </a:lnTo>
                      <a:lnTo>
                        <a:pt x="331" y="266"/>
                      </a:lnTo>
                      <a:lnTo>
                        <a:pt x="331" y="272"/>
                      </a:lnTo>
                      <a:lnTo>
                        <a:pt x="328" y="272"/>
                      </a:lnTo>
                      <a:lnTo>
                        <a:pt x="315" y="272"/>
                      </a:lnTo>
                      <a:lnTo>
                        <a:pt x="306" y="269"/>
                      </a:lnTo>
                      <a:lnTo>
                        <a:pt x="287" y="269"/>
                      </a:lnTo>
                      <a:lnTo>
                        <a:pt x="234" y="316"/>
                      </a:lnTo>
                      <a:lnTo>
                        <a:pt x="216" y="331"/>
                      </a:lnTo>
                      <a:lnTo>
                        <a:pt x="172" y="319"/>
                      </a:lnTo>
                      <a:lnTo>
                        <a:pt x="131" y="331"/>
                      </a:lnTo>
                      <a:lnTo>
                        <a:pt x="125" y="375"/>
                      </a:lnTo>
                      <a:lnTo>
                        <a:pt x="116" y="378"/>
                      </a:lnTo>
                      <a:lnTo>
                        <a:pt x="109" y="387"/>
                      </a:lnTo>
                      <a:lnTo>
                        <a:pt x="103" y="397"/>
                      </a:lnTo>
                      <a:lnTo>
                        <a:pt x="97" y="412"/>
                      </a:lnTo>
                      <a:lnTo>
                        <a:pt x="91" y="434"/>
                      </a:lnTo>
                      <a:lnTo>
                        <a:pt x="88" y="447"/>
                      </a:lnTo>
                      <a:lnTo>
                        <a:pt x="94" y="462"/>
                      </a:lnTo>
                      <a:lnTo>
                        <a:pt x="91" y="478"/>
                      </a:lnTo>
                      <a:lnTo>
                        <a:pt x="88" y="490"/>
                      </a:lnTo>
                      <a:lnTo>
                        <a:pt x="78" y="500"/>
                      </a:lnTo>
                      <a:lnTo>
                        <a:pt x="60" y="512"/>
                      </a:lnTo>
                      <a:lnTo>
                        <a:pt x="50" y="515"/>
                      </a:lnTo>
                      <a:lnTo>
                        <a:pt x="25" y="515"/>
                      </a:lnTo>
                      <a:lnTo>
                        <a:pt x="0" y="531"/>
                      </a:lnTo>
                      <a:lnTo>
                        <a:pt x="0" y="550"/>
                      </a:lnTo>
                      <a:lnTo>
                        <a:pt x="41" y="581"/>
                      </a:lnTo>
                      <a:lnTo>
                        <a:pt x="47" y="597"/>
                      </a:lnTo>
                      <a:lnTo>
                        <a:pt x="50" y="609"/>
                      </a:lnTo>
                      <a:lnTo>
                        <a:pt x="53" y="618"/>
                      </a:lnTo>
                      <a:lnTo>
                        <a:pt x="63" y="618"/>
                      </a:lnTo>
                      <a:lnTo>
                        <a:pt x="75" y="625"/>
                      </a:lnTo>
                      <a:lnTo>
                        <a:pt x="75" y="634"/>
                      </a:lnTo>
                      <a:lnTo>
                        <a:pt x="72" y="650"/>
                      </a:lnTo>
                      <a:lnTo>
                        <a:pt x="63" y="650"/>
                      </a:lnTo>
                      <a:lnTo>
                        <a:pt x="47" y="653"/>
                      </a:lnTo>
                      <a:lnTo>
                        <a:pt x="41" y="656"/>
                      </a:lnTo>
                      <a:lnTo>
                        <a:pt x="38" y="668"/>
                      </a:lnTo>
                      <a:lnTo>
                        <a:pt x="25" y="678"/>
                      </a:lnTo>
                      <a:lnTo>
                        <a:pt x="10" y="681"/>
                      </a:lnTo>
                      <a:lnTo>
                        <a:pt x="10" y="696"/>
                      </a:lnTo>
                      <a:lnTo>
                        <a:pt x="31" y="709"/>
                      </a:lnTo>
                      <a:lnTo>
                        <a:pt x="50" y="712"/>
                      </a:lnTo>
                      <a:lnTo>
                        <a:pt x="60" y="721"/>
                      </a:lnTo>
                      <a:lnTo>
                        <a:pt x="60" y="740"/>
                      </a:lnTo>
                      <a:lnTo>
                        <a:pt x="69" y="753"/>
                      </a:lnTo>
                      <a:lnTo>
                        <a:pt x="91" y="759"/>
                      </a:lnTo>
                      <a:lnTo>
                        <a:pt x="113" y="743"/>
                      </a:lnTo>
                      <a:lnTo>
                        <a:pt x="122" y="740"/>
                      </a:lnTo>
                      <a:lnTo>
                        <a:pt x="131" y="734"/>
                      </a:lnTo>
                      <a:lnTo>
                        <a:pt x="141" y="734"/>
                      </a:lnTo>
                      <a:lnTo>
                        <a:pt x="175" y="737"/>
                      </a:lnTo>
                      <a:lnTo>
                        <a:pt x="194" y="740"/>
                      </a:lnTo>
                      <a:lnTo>
                        <a:pt x="212" y="743"/>
                      </a:lnTo>
                      <a:lnTo>
                        <a:pt x="234" y="756"/>
                      </a:lnTo>
                      <a:lnTo>
                        <a:pt x="253" y="762"/>
                      </a:lnTo>
                      <a:lnTo>
                        <a:pt x="262" y="771"/>
                      </a:lnTo>
                      <a:lnTo>
                        <a:pt x="278" y="784"/>
                      </a:lnTo>
                      <a:lnTo>
                        <a:pt x="275" y="812"/>
                      </a:lnTo>
                      <a:lnTo>
                        <a:pt x="272" y="828"/>
                      </a:lnTo>
                      <a:lnTo>
                        <a:pt x="275" y="828"/>
                      </a:lnTo>
                      <a:lnTo>
                        <a:pt x="356" y="881"/>
                      </a:lnTo>
                      <a:lnTo>
                        <a:pt x="387" y="899"/>
                      </a:lnTo>
                      <a:lnTo>
                        <a:pt x="394" y="915"/>
                      </a:lnTo>
                      <a:lnTo>
                        <a:pt x="397" y="934"/>
                      </a:lnTo>
                      <a:lnTo>
                        <a:pt x="397" y="962"/>
                      </a:lnTo>
                      <a:lnTo>
                        <a:pt x="487" y="965"/>
                      </a:lnTo>
                      <a:lnTo>
                        <a:pt x="490" y="1009"/>
                      </a:lnTo>
                      <a:lnTo>
                        <a:pt x="521" y="1015"/>
                      </a:lnTo>
                      <a:lnTo>
                        <a:pt x="543" y="1018"/>
                      </a:lnTo>
                      <a:lnTo>
                        <a:pt x="550" y="1021"/>
                      </a:lnTo>
                      <a:lnTo>
                        <a:pt x="556" y="1024"/>
                      </a:lnTo>
                      <a:lnTo>
                        <a:pt x="559" y="1024"/>
                      </a:lnTo>
                      <a:lnTo>
                        <a:pt x="565" y="1021"/>
                      </a:lnTo>
                      <a:lnTo>
                        <a:pt x="581" y="1009"/>
                      </a:lnTo>
                      <a:lnTo>
                        <a:pt x="606" y="990"/>
                      </a:lnTo>
                      <a:lnTo>
                        <a:pt x="628" y="962"/>
                      </a:lnTo>
                      <a:lnTo>
                        <a:pt x="646" y="927"/>
                      </a:lnTo>
                      <a:lnTo>
                        <a:pt x="653" y="912"/>
                      </a:lnTo>
                      <a:lnTo>
                        <a:pt x="659" y="896"/>
                      </a:lnTo>
                      <a:lnTo>
                        <a:pt x="659" y="877"/>
                      </a:lnTo>
                      <a:lnTo>
                        <a:pt x="659" y="862"/>
                      </a:lnTo>
                      <a:lnTo>
                        <a:pt x="653" y="846"/>
                      </a:lnTo>
                      <a:lnTo>
                        <a:pt x="640" y="831"/>
                      </a:lnTo>
                      <a:lnTo>
                        <a:pt x="596" y="781"/>
                      </a:lnTo>
                      <a:lnTo>
                        <a:pt x="565" y="749"/>
                      </a:lnTo>
                      <a:lnTo>
                        <a:pt x="540" y="731"/>
                      </a:lnTo>
                      <a:lnTo>
                        <a:pt x="521" y="703"/>
                      </a:lnTo>
                      <a:lnTo>
                        <a:pt x="515" y="687"/>
                      </a:lnTo>
                      <a:lnTo>
                        <a:pt x="521" y="665"/>
                      </a:lnTo>
                      <a:lnTo>
                        <a:pt x="546" y="659"/>
                      </a:lnTo>
                      <a:lnTo>
                        <a:pt x="562" y="653"/>
                      </a:lnTo>
                      <a:lnTo>
                        <a:pt x="571" y="640"/>
                      </a:lnTo>
                      <a:lnTo>
                        <a:pt x="562" y="621"/>
                      </a:lnTo>
                      <a:lnTo>
                        <a:pt x="562" y="603"/>
                      </a:lnTo>
                      <a:lnTo>
                        <a:pt x="553" y="593"/>
                      </a:lnTo>
                      <a:lnTo>
                        <a:pt x="534" y="587"/>
                      </a:lnTo>
                      <a:lnTo>
                        <a:pt x="512" y="606"/>
                      </a:lnTo>
                      <a:lnTo>
                        <a:pt x="497" y="621"/>
                      </a:lnTo>
                      <a:lnTo>
                        <a:pt x="490" y="628"/>
                      </a:lnTo>
                      <a:lnTo>
                        <a:pt x="487" y="634"/>
                      </a:lnTo>
                      <a:lnTo>
                        <a:pt x="475" y="653"/>
                      </a:lnTo>
                      <a:lnTo>
                        <a:pt x="459" y="650"/>
                      </a:lnTo>
                      <a:lnTo>
                        <a:pt x="450" y="637"/>
                      </a:lnTo>
                      <a:lnTo>
                        <a:pt x="468" y="618"/>
                      </a:lnTo>
                      <a:lnTo>
                        <a:pt x="472" y="593"/>
                      </a:lnTo>
                      <a:lnTo>
                        <a:pt x="462" y="590"/>
                      </a:lnTo>
                      <a:lnTo>
                        <a:pt x="443" y="603"/>
                      </a:lnTo>
                      <a:lnTo>
                        <a:pt x="422" y="609"/>
                      </a:lnTo>
                      <a:lnTo>
                        <a:pt x="403" y="612"/>
                      </a:lnTo>
                      <a:lnTo>
                        <a:pt x="397" y="597"/>
                      </a:lnTo>
                      <a:lnTo>
                        <a:pt x="397" y="575"/>
                      </a:lnTo>
                      <a:lnTo>
                        <a:pt x="403" y="553"/>
                      </a:lnTo>
                      <a:lnTo>
                        <a:pt x="412" y="522"/>
                      </a:lnTo>
                      <a:lnTo>
                        <a:pt x="428" y="497"/>
                      </a:lnTo>
                      <a:lnTo>
                        <a:pt x="447" y="475"/>
                      </a:lnTo>
                      <a:lnTo>
                        <a:pt x="468" y="465"/>
                      </a:lnTo>
                      <a:lnTo>
                        <a:pt x="493" y="475"/>
                      </a:lnTo>
                      <a:lnTo>
                        <a:pt x="497" y="487"/>
                      </a:lnTo>
                      <a:lnTo>
                        <a:pt x="534" y="500"/>
                      </a:lnTo>
                      <a:lnTo>
                        <a:pt x="556" y="500"/>
                      </a:lnTo>
                      <a:lnTo>
                        <a:pt x="571" y="500"/>
                      </a:lnTo>
                      <a:lnTo>
                        <a:pt x="587" y="500"/>
                      </a:lnTo>
                      <a:lnTo>
                        <a:pt x="606" y="487"/>
                      </a:lnTo>
                      <a:lnTo>
                        <a:pt x="624" y="481"/>
                      </a:lnTo>
                      <a:lnTo>
                        <a:pt x="656" y="490"/>
                      </a:lnTo>
                      <a:lnTo>
                        <a:pt x="678" y="493"/>
                      </a:lnTo>
                      <a:lnTo>
                        <a:pt x="693" y="493"/>
                      </a:lnTo>
                      <a:lnTo>
                        <a:pt x="737" y="475"/>
                      </a:lnTo>
                      <a:lnTo>
                        <a:pt x="784" y="447"/>
                      </a:lnTo>
                      <a:lnTo>
                        <a:pt x="799" y="437"/>
                      </a:lnTo>
                      <a:lnTo>
                        <a:pt x="827" y="437"/>
                      </a:lnTo>
                      <a:lnTo>
                        <a:pt x="834" y="428"/>
                      </a:lnTo>
                      <a:lnTo>
                        <a:pt x="834" y="412"/>
                      </a:lnTo>
                      <a:lnTo>
                        <a:pt x="840" y="397"/>
                      </a:lnTo>
                      <a:lnTo>
                        <a:pt x="865" y="381"/>
                      </a:lnTo>
                      <a:lnTo>
                        <a:pt x="890" y="381"/>
                      </a:lnTo>
                      <a:lnTo>
                        <a:pt x="912" y="378"/>
                      </a:lnTo>
                      <a:lnTo>
                        <a:pt x="927" y="356"/>
                      </a:lnTo>
                      <a:lnTo>
                        <a:pt x="946" y="337"/>
                      </a:lnTo>
                      <a:lnTo>
                        <a:pt x="962" y="328"/>
                      </a:lnTo>
                      <a:lnTo>
                        <a:pt x="980" y="316"/>
                      </a:lnTo>
                      <a:lnTo>
                        <a:pt x="999" y="316"/>
                      </a:lnTo>
                      <a:lnTo>
                        <a:pt x="999" y="309"/>
                      </a:lnTo>
                      <a:lnTo>
                        <a:pt x="1008" y="297"/>
                      </a:lnTo>
                      <a:lnTo>
                        <a:pt x="1018" y="287"/>
                      </a:lnTo>
                      <a:lnTo>
                        <a:pt x="1030" y="278"/>
                      </a:lnTo>
                      <a:lnTo>
                        <a:pt x="1046" y="269"/>
                      </a:lnTo>
                      <a:lnTo>
                        <a:pt x="1068" y="259"/>
                      </a:lnTo>
                      <a:lnTo>
                        <a:pt x="1093" y="247"/>
                      </a:lnTo>
                      <a:lnTo>
                        <a:pt x="1102" y="231"/>
                      </a:lnTo>
                      <a:lnTo>
                        <a:pt x="1102" y="203"/>
                      </a:lnTo>
                      <a:lnTo>
                        <a:pt x="1105" y="184"/>
                      </a:lnTo>
                      <a:lnTo>
                        <a:pt x="1105" y="175"/>
                      </a:lnTo>
                      <a:lnTo>
                        <a:pt x="1118" y="169"/>
                      </a:lnTo>
                      <a:lnTo>
                        <a:pt x="1130" y="163"/>
                      </a:lnTo>
                      <a:lnTo>
                        <a:pt x="1143" y="150"/>
                      </a:lnTo>
                      <a:lnTo>
                        <a:pt x="1152" y="135"/>
                      </a:lnTo>
                      <a:lnTo>
                        <a:pt x="1152" y="125"/>
                      </a:lnTo>
                      <a:lnTo>
                        <a:pt x="1152" y="116"/>
                      </a:lnTo>
                      <a:lnTo>
                        <a:pt x="1152" y="103"/>
                      </a:lnTo>
                      <a:lnTo>
                        <a:pt x="1146" y="88"/>
                      </a:lnTo>
                      <a:lnTo>
                        <a:pt x="1139" y="75"/>
                      </a:lnTo>
                      <a:lnTo>
                        <a:pt x="1130" y="56"/>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3" name="Freeform 24"/>
                <p:cNvSpPr>
                  <a:spLocks/>
                </p:cNvSpPr>
                <p:nvPr/>
              </p:nvSpPr>
              <p:spPr bwMode="auto">
                <a:xfrm>
                  <a:off x="1193" y="2529"/>
                  <a:ext cx="1183" cy="1364"/>
                </a:xfrm>
                <a:custGeom>
                  <a:avLst/>
                  <a:gdLst>
                    <a:gd name="T0" fmla="*/ 1015 w 1183"/>
                    <a:gd name="T1" fmla="*/ 6 h 1364"/>
                    <a:gd name="T2" fmla="*/ 974 w 1183"/>
                    <a:gd name="T3" fmla="*/ 25 h 1364"/>
                    <a:gd name="T4" fmla="*/ 931 w 1183"/>
                    <a:gd name="T5" fmla="*/ 31 h 1364"/>
                    <a:gd name="T6" fmla="*/ 853 w 1183"/>
                    <a:gd name="T7" fmla="*/ 68 h 1364"/>
                    <a:gd name="T8" fmla="*/ 809 w 1183"/>
                    <a:gd name="T9" fmla="*/ 50 h 1364"/>
                    <a:gd name="T10" fmla="*/ 725 w 1183"/>
                    <a:gd name="T11" fmla="*/ 62 h 1364"/>
                    <a:gd name="T12" fmla="*/ 647 w 1183"/>
                    <a:gd name="T13" fmla="*/ 112 h 1364"/>
                    <a:gd name="T14" fmla="*/ 469 w 1183"/>
                    <a:gd name="T15" fmla="*/ 174 h 1364"/>
                    <a:gd name="T16" fmla="*/ 310 w 1183"/>
                    <a:gd name="T17" fmla="*/ 168 h 1364"/>
                    <a:gd name="T18" fmla="*/ 225 w 1183"/>
                    <a:gd name="T19" fmla="*/ 206 h 1364"/>
                    <a:gd name="T20" fmla="*/ 231 w 1183"/>
                    <a:gd name="T21" fmla="*/ 296 h 1364"/>
                    <a:gd name="T22" fmla="*/ 263 w 1183"/>
                    <a:gd name="T23" fmla="*/ 318 h 1364"/>
                    <a:gd name="T24" fmla="*/ 344 w 1183"/>
                    <a:gd name="T25" fmla="*/ 271 h 1364"/>
                    <a:gd name="T26" fmla="*/ 375 w 1183"/>
                    <a:gd name="T27" fmla="*/ 337 h 1364"/>
                    <a:gd name="T28" fmla="*/ 353 w 1183"/>
                    <a:gd name="T29" fmla="*/ 415 h 1364"/>
                    <a:gd name="T30" fmla="*/ 469 w 1183"/>
                    <a:gd name="T31" fmla="*/ 540 h 1364"/>
                    <a:gd name="T32" fmla="*/ 469 w 1183"/>
                    <a:gd name="T33" fmla="*/ 586 h 1364"/>
                    <a:gd name="T34" fmla="*/ 372 w 1183"/>
                    <a:gd name="T35" fmla="*/ 708 h 1364"/>
                    <a:gd name="T36" fmla="*/ 300 w 1183"/>
                    <a:gd name="T37" fmla="*/ 649 h 1364"/>
                    <a:gd name="T38" fmla="*/ 200 w 1183"/>
                    <a:gd name="T39" fmla="*/ 583 h 1364"/>
                    <a:gd name="T40" fmla="*/ 107 w 1183"/>
                    <a:gd name="T41" fmla="*/ 593 h 1364"/>
                    <a:gd name="T42" fmla="*/ 110 w 1183"/>
                    <a:gd name="T43" fmla="*/ 671 h 1364"/>
                    <a:gd name="T44" fmla="*/ 138 w 1183"/>
                    <a:gd name="T45" fmla="*/ 743 h 1364"/>
                    <a:gd name="T46" fmla="*/ 79 w 1183"/>
                    <a:gd name="T47" fmla="*/ 827 h 1364"/>
                    <a:gd name="T48" fmla="*/ 13 w 1183"/>
                    <a:gd name="T49" fmla="*/ 827 h 1364"/>
                    <a:gd name="T50" fmla="*/ 22 w 1183"/>
                    <a:gd name="T51" fmla="*/ 880 h 1364"/>
                    <a:gd name="T52" fmla="*/ 79 w 1183"/>
                    <a:gd name="T53" fmla="*/ 911 h 1364"/>
                    <a:gd name="T54" fmla="*/ 191 w 1183"/>
                    <a:gd name="T55" fmla="*/ 917 h 1364"/>
                    <a:gd name="T56" fmla="*/ 253 w 1183"/>
                    <a:gd name="T57" fmla="*/ 970 h 1364"/>
                    <a:gd name="T58" fmla="*/ 313 w 1183"/>
                    <a:gd name="T59" fmla="*/ 1045 h 1364"/>
                    <a:gd name="T60" fmla="*/ 319 w 1183"/>
                    <a:gd name="T61" fmla="*/ 1114 h 1364"/>
                    <a:gd name="T62" fmla="*/ 310 w 1183"/>
                    <a:gd name="T63" fmla="*/ 1189 h 1364"/>
                    <a:gd name="T64" fmla="*/ 397 w 1183"/>
                    <a:gd name="T65" fmla="*/ 1242 h 1364"/>
                    <a:gd name="T66" fmla="*/ 437 w 1183"/>
                    <a:gd name="T67" fmla="*/ 1258 h 1364"/>
                    <a:gd name="T68" fmla="*/ 584 w 1183"/>
                    <a:gd name="T69" fmla="*/ 1333 h 1364"/>
                    <a:gd name="T70" fmla="*/ 653 w 1183"/>
                    <a:gd name="T71" fmla="*/ 1354 h 1364"/>
                    <a:gd name="T72" fmla="*/ 693 w 1183"/>
                    <a:gd name="T73" fmla="*/ 1348 h 1364"/>
                    <a:gd name="T74" fmla="*/ 731 w 1183"/>
                    <a:gd name="T75" fmla="*/ 1236 h 1364"/>
                    <a:gd name="T76" fmla="*/ 715 w 1183"/>
                    <a:gd name="T77" fmla="*/ 1167 h 1364"/>
                    <a:gd name="T78" fmla="*/ 728 w 1183"/>
                    <a:gd name="T79" fmla="*/ 1123 h 1364"/>
                    <a:gd name="T80" fmla="*/ 684 w 1183"/>
                    <a:gd name="T81" fmla="*/ 1083 h 1364"/>
                    <a:gd name="T82" fmla="*/ 650 w 1183"/>
                    <a:gd name="T83" fmla="*/ 1045 h 1364"/>
                    <a:gd name="T84" fmla="*/ 678 w 1183"/>
                    <a:gd name="T85" fmla="*/ 989 h 1364"/>
                    <a:gd name="T86" fmla="*/ 659 w 1183"/>
                    <a:gd name="T87" fmla="*/ 895 h 1364"/>
                    <a:gd name="T88" fmla="*/ 678 w 1183"/>
                    <a:gd name="T89" fmla="*/ 786 h 1364"/>
                    <a:gd name="T90" fmla="*/ 725 w 1183"/>
                    <a:gd name="T91" fmla="*/ 718 h 1364"/>
                    <a:gd name="T92" fmla="*/ 787 w 1183"/>
                    <a:gd name="T93" fmla="*/ 627 h 1364"/>
                    <a:gd name="T94" fmla="*/ 899 w 1183"/>
                    <a:gd name="T95" fmla="*/ 521 h 1364"/>
                    <a:gd name="T96" fmla="*/ 1006 w 1183"/>
                    <a:gd name="T97" fmla="*/ 427 h 1364"/>
                    <a:gd name="T98" fmla="*/ 1065 w 1183"/>
                    <a:gd name="T99" fmla="*/ 409 h 1364"/>
                    <a:gd name="T100" fmla="*/ 1112 w 1183"/>
                    <a:gd name="T101" fmla="*/ 402 h 1364"/>
                    <a:gd name="T102" fmla="*/ 1146 w 1183"/>
                    <a:gd name="T103" fmla="*/ 246 h 1364"/>
                    <a:gd name="T104" fmla="*/ 1180 w 1183"/>
                    <a:gd name="T105" fmla="*/ 56 h 1364"/>
                    <a:gd name="T106" fmla="*/ 1109 w 1183"/>
                    <a:gd name="T107" fmla="*/ 25 h 13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183" h="1364">
                      <a:moveTo>
                        <a:pt x="1109" y="25"/>
                      </a:moveTo>
                      <a:lnTo>
                        <a:pt x="1109" y="25"/>
                      </a:lnTo>
                      <a:lnTo>
                        <a:pt x="1065" y="15"/>
                      </a:lnTo>
                      <a:lnTo>
                        <a:pt x="1037" y="9"/>
                      </a:lnTo>
                      <a:lnTo>
                        <a:pt x="1015" y="6"/>
                      </a:lnTo>
                      <a:lnTo>
                        <a:pt x="1009" y="9"/>
                      </a:lnTo>
                      <a:lnTo>
                        <a:pt x="1002" y="12"/>
                      </a:lnTo>
                      <a:lnTo>
                        <a:pt x="990" y="21"/>
                      </a:lnTo>
                      <a:lnTo>
                        <a:pt x="974" y="25"/>
                      </a:lnTo>
                      <a:lnTo>
                        <a:pt x="962" y="25"/>
                      </a:lnTo>
                      <a:lnTo>
                        <a:pt x="952" y="21"/>
                      </a:lnTo>
                      <a:lnTo>
                        <a:pt x="943" y="25"/>
                      </a:lnTo>
                      <a:lnTo>
                        <a:pt x="931" y="31"/>
                      </a:lnTo>
                      <a:lnTo>
                        <a:pt x="906" y="46"/>
                      </a:lnTo>
                      <a:lnTo>
                        <a:pt x="887" y="59"/>
                      </a:lnTo>
                      <a:lnTo>
                        <a:pt x="871" y="65"/>
                      </a:lnTo>
                      <a:lnTo>
                        <a:pt x="853" y="68"/>
                      </a:lnTo>
                      <a:lnTo>
                        <a:pt x="843" y="68"/>
                      </a:lnTo>
                      <a:lnTo>
                        <a:pt x="834" y="68"/>
                      </a:lnTo>
                      <a:lnTo>
                        <a:pt x="825" y="65"/>
                      </a:lnTo>
                      <a:lnTo>
                        <a:pt x="815" y="59"/>
                      </a:lnTo>
                      <a:lnTo>
                        <a:pt x="809" y="50"/>
                      </a:lnTo>
                      <a:lnTo>
                        <a:pt x="803" y="37"/>
                      </a:lnTo>
                      <a:lnTo>
                        <a:pt x="796" y="21"/>
                      </a:lnTo>
                      <a:lnTo>
                        <a:pt x="793" y="0"/>
                      </a:lnTo>
                      <a:lnTo>
                        <a:pt x="762" y="18"/>
                      </a:lnTo>
                      <a:lnTo>
                        <a:pt x="725" y="62"/>
                      </a:lnTo>
                      <a:lnTo>
                        <a:pt x="706" y="65"/>
                      </a:lnTo>
                      <a:lnTo>
                        <a:pt x="678" y="62"/>
                      </a:lnTo>
                      <a:lnTo>
                        <a:pt x="653" y="81"/>
                      </a:lnTo>
                      <a:lnTo>
                        <a:pt x="647" y="96"/>
                      </a:lnTo>
                      <a:lnTo>
                        <a:pt x="647" y="112"/>
                      </a:lnTo>
                      <a:lnTo>
                        <a:pt x="640" y="121"/>
                      </a:lnTo>
                      <a:lnTo>
                        <a:pt x="612" y="121"/>
                      </a:lnTo>
                      <a:lnTo>
                        <a:pt x="559" y="156"/>
                      </a:lnTo>
                      <a:lnTo>
                        <a:pt x="503" y="181"/>
                      </a:lnTo>
                      <a:lnTo>
                        <a:pt x="469" y="174"/>
                      </a:lnTo>
                      <a:lnTo>
                        <a:pt x="437" y="162"/>
                      </a:lnTo>
                      <a:lnTo>
                        <a:pt x="416" y="174"/>
                      </a:lnTo>
                      <a:lnTo>
                        <a:pt x="400" y="184"/>
                      </a:lnTo>
                      <a:lnTo>
                        <a:pt x="347" y="184"/>
                      </a:lnTo>
                      <a:lnTo>
                        <a:pt x="310" y="168"/>
                      </a:lnTo>
                      <a:lnTo>
                        <a:pt x="306" y="159"/>
                      </a:lnTo>
                      <a:lnTo>
                        <a:pt x="278" y="153"/>
                      </a:lnTo>
                      <a:lnTo>
                        <a:pt x="260" y="159"/>
                      </a:lnTo>
                      <a:lnTo>
                        <a:pt x="241" y="177"/>
                      </a:lnTo>
                      <a:lnTo>
                        <a:pt x="225" y="206"/>
                      </a:lnTo>
                      <a:lnTo>
                        <a:pt x="216" y="237"/>
                      </a:lnTo>
                      <a:lnTo>
                        <a:pt x="210" y="259"/>
                      </a:lnTo>
                      <a:lnTo>
                        <a:pt x="210" y="277"/>
                      </a:lnTo>
                      <a:lnTo>
                        <a:pt x="216" y="296"/>
                      </a:lnTo>
                      <a:lnTo>
                        <a:pt x="231" y="296"/>
                      </a:lnTo>
                      <a:lnTo>
                        <a:pt x="253" y="287"/>
                      </a:lnTo>
                      <a:lnTo>
                        <a:pt x="275" y="274"/>
                      </a:lnTo>
                      <a:lnTo>
                        <a:pt x="285" y="277"/>
                      </a:lnTo>
                      <a:lnTo>
                        <a:pt x="281" y="302"/>
                      </a:lnTo>
                      <a:lnTo>
                        <a:pt x="263" y="318"/>
                      </a:lnTo>
                      <a:lnTo>
                        <a:pt x="272" y="334"/>
                      </a:lnTo>
                      <a:lnTo>
                        <a:pt x="288" y="337"/>
                      </a:lnTo>
                      <a:lnTo>
                        <a:pt x="300" y="315"/>
                      </a:lnTo>
                      <a:lnTo>
                        <a:pt x="325" y="287"/>
                      </a:lnTo>
                      <a:lnTo>
                        <a:pt x="344" y="271"/>
                      </a:lnTo>
                      <a:lnTo>
                        <a:pt x="366" y="277"/>
                      </a:lnTo>
                      <a:lnTo>
                        <a:pt x="375" y="287"/>
                      </a:lnTo>
                      <a:lnTo>
                        <a:pt x="375" y="305"/>
                      </a:lnTo>
                      <a:lnTo>
                        <a:pt x="384" y="324"/>
                      </a:lnTo>
                      <a:lnTo>
                        <a:pt x="375" y="337"/>
                      </a:lnTo>
                      <a:lnTo>
                        <a:pt x="356" y="340"/>
                      </a:lnTo>
                      <a:lnTo>
                        <a:pt x="334" y="349"/>
                      </a:lnTo>
                      <a:lnTo>
                        <a:pt x="328" y="371"/>
                      </a:lnTo>
                      <a:lnTo>
                        <a:pt x="353" y="415"/>
                      </a:lnTo>
                      <a:lnTo>
                        <a:pt x="372" y="430"/>
                      </a:lnTo>
                      <a:lnTo>
                        <a:pt x="413" y="468"/>
                      </a:lnTo>
                      <a:lnTo>
                        <a:pt x="434" y="493"/>
                      </a:lnTo>
                      <a:lnTo>
                        <a:pt x="453" y="515"/>
                      </a:lnTo>
                      <a:lnTo>
                        <a:pt x="469" y="540"/>
                      </a:lnTo>
                      <a:lnTo>
                        <a:pt x="472" y="549"/>
                      </a:lnTo>
                      <a:lnTo>
                        <a:pt x="472" y="558"/>
                      </a:lnTo>
                      <a:lnTo>
                        <a:pt x="472" y="574"/>
                      </a:lnTo>
                      <a:lnTo>
                        <a:pt x="469" y="586"/>
                      </a:lnTo>
                      <a:lnTo>
                        <a:pt x="462" y="608"/>
                      </a:lnTo>
                      <a:lnTo>
                        <a:pt x="450" y="630"/>
                      </a:lnTo>
                      <a:lnTo>
                        <a:pt x="431" y="655"/>
                      </a:lnTo>
                      <a:lnTo>
                        <a:pt x="406" y="680"/>
                      </a:lnTo>
                      <a:lnTo>
                        <a:pt x="372" y="708"/>
                      </a:lnTo>
                      <a:lnTo>
                        <a:pt x="353" y="699"/>
                      </a:lnTo>
                      <a:lnTo>
                        <a:pt x="331" y="696"/>
                      </a:lnTo>
                      <a:lnTo>
                        <a:pt x="303" y="693"/>
                      </a:lnTo>
                      <a:lnTo>
                        <a:pt x="300" y="649"/>
                      </a:lnTo>
                      <a:lnTo>
                        <a:pt x="210" y="646"/>
                      </a:lnTo>
                      <a:lnTo>
                        <a:pt x="207" y="621"/>
                      </a:lnTo>
                      <a:lnTo>
                        <a:pt x="207" y="599"/>
                      </a:lnTo>
                      <a:lnTo>
                        <a:pt x="200" y="583"/>
                      </a:lnTo>
                      <a:lnTo>
                        <a:pt x="88" y="512"/>
                      </a:lnTo>
                      <a:lnTo>
                        <a:pt x="82" y="552"/>
                      </a:lnTo>
                      <a:lnTo>
                        <a:pt x="85" y="574"/>
                      </a:lnTo>
                      <a:lnTo>
                        <a:pt x="107" y="593"/>
                      </a:lnTo>
                      <a:lnTo>
                        <a:pt x="107" y="605"/>
                      </a:lnTo>
                      <a:lnTo>
                        <a:pt x="103" y="624"/>
                      </a:lnTo>
                      <a:lnTo>
                        <a:pt x="113" y="640"/>
                      </a:lnTo>
                      <a:lnTo>
                        <a:pt x="122" y="655"/>
                      </a:lnTo>
                      <a:lnTo>
                        <a:pt x="110" y="671"/>
                      </a:lnTo>
                      <a:lnTo>
                        <a:pt x="107" y="683"/>
                      </a:lnTo>
                      <a:lnTo>
                        <a:pt x="107" y="696"/>
                      </a:lnTo>
                      <a:lnTo>
                        <a:pt x="107" y="711"/>
                      </a:lnTo>
                      <a:lnTo>
                        <a:pt x="116" y="730"/>
                      </a:lnTo>
                      <a:lnTo>
                        <a:pt x="138" y="743"/>
                      </a:lnTo>
                      <a:lnTo>
                        <a:pt x="144" y="761"/>
                      </a:lnTo>
                      <a:lnTo>
                        <a:pt x="135" y="786"/>
                      </a:lnTo>
                      <a:lnTo>
                        <a:pt x="119" y="814"/>
                      </a:lnTo>
                      <a:lnTo>
                        <a:pt x="88" y="817"/>
                      </a:lnTo>
                      <a:lnTo>
                        <a:pt x="79" y="827"/>
                      </a:lnTo>
                      <a:lnTo>
                        <a:pt x="63" y="824"/>
                      </a:lnTo>
                      <a:lnTo>
                        <a:pt x="47" y="814"/>
                      </a:lnTo>
                      <a:lnTo>
                        <a:pt x="38" y="817"/>
                      </a:lnTo>
                      <a:lnTo>
                        <a:pt x="22" y="824"/>
                      </a:lnTo>
                      <a:lnTo>
                        <a:pt x="13" y="827"/>
                      </a:lnTo>
                      <a:lnTo>
                        <a:pt x="4" y="833"/>
                      </a:lnTo>
                      <a:lnTo>
                        <a:pt x="0" y="846"/>
                      </a:lnTo>
                      <a:lnTo>
                        <a:pt x="4" y="858"/>
                      </a:lnTo>
                      <a:lnTo>
                        <a:pt x="13" y="877"/>
                      </a:lnTo>
                      <a:lnTo>
                        <a:pt x="22" y="880"/>
                      </a:lnTo>
                      <a:lnTo>
                        <a:pt x="50" y="874"/>
                      </a:lnTo>
                      <a:lnTo>
                        <a:pt x="54" y="883"/>
                      </a:lnTo>
                      <a:lnTo>
                        <a:pt x="72" y="883"/>
                      </a:lnTo>
                      <a:lnTo>
                        <a:pt x="72" y="899"/>
                      </a:lnTo>
                      <a:lnTo>
                        <a:pt x="79" y="911"/>
                      </a:lnTo>
                      <a:lnTo>
                        <a:pt x="94" y="908"/>
                      </a:lnTo>
                      <a:lnTo>
                        <a:pt x="119" y="889"/>
                      </a:lnTo>
                      <a:lnTo>
                        <a:pt x="150" y="908"/>
                      </a:lnTo>
                      <a:lnTo>
                        <a:pt x="166" y="914"/>
                      </a:lnTo>
                      <a:lnTo>
                        <a:pt x="191" y="917"/>
                      </a:lnTo>
                      <a:lnTo>
                        <a:pt x="200" y="983"/>
                      </a:lnTo>
                      <a:lnTo>
                        <a:pt x="213" y="980"/>
                      </a:lnTo>
                      <a:lnTo>
                        <a:pt x="225" y="964"/>
                      </a:lnTo>
                      <a:lnTo>
                        <a:pt x="238" y="964"/>
                      </a:lnTo>
                      <a:lnTo>
                        <a:pt x="253" y="970"/>
                      </a:lnTo>
                      <a:lnTo>
                        <a:pt x="269" y="986"/>
                      </a:lnTo>
                      <a:lnTo>
                        <a:pt x="300" y="1005"/>
                      </a:lnTo>
                      <a:lnTo>
                        <a:pt x="310" y="1017"/>
                      </a:lnTo>
                      <a:lnTo>
                        <a:pt x="303" y="1042"/>
                      </a:lnTo>
                      <a:lnTo>
                        <a:pt x="313" y="1045"/>
                      </a:lnTo>
                      <a:lnTo>
                        <a:pt x="325" y="1061"/>
                      </a:lnTo>
                      <a:lnTo>
                        <a:pt x="325" y="1073"/>
                      </a:lnTo>
                      <a:lnTo>
                        <a:pt x="313" y="1095"/>
                      </a:lnTo>
                      <a:lnTo>
                        <a:pt x="322" y="1105"/>
                      </a:lnTo>
                      <a:lnTo>
                        <a:pt x="319" y="1114"/>
                      </a:lnTo>
                      <a:lnTo>
                        <a:pt x="306" y="1126"/>
                      </a:lnTo>
                      <a:lnTo>
                        <a:pt x="313" y="1151"/>
                      </a:lnTo>
                      <a:lnTo>
                        <a:pt x="300" y="1161"/>
                      </a:lnTo>
                      <a:lnTo>
                        <a:pt x="300" y="1170"/>
                      </a:lnTo>
                      <a:lnTo>
                        <a:pt x="310" y="1189"/>
                      </a:lnTo>
                      <a:lnTo>
                        <a:pt x="338" y="1195"/>
                      </a:lnTo>
                      <a:lnTo>
                        <a:pt x="338" y="1239"/>
                      </a:lnTo>
                      <a:lnTo>
                        <a:pt x="391" y="1248"/>
                      </a:lnTo>
                      <a:lnTo>
                        <a:pt x="397" y="1242"/>
                      </a:lnTo>
                      <a:lnTo>
                        <a:pt x="403" y="1236"/>
                      </a:lnTo>
                      <a:lnTo>
                        <a:pt x="416" y="1233"/>
                      </a:lnTo>
                      <a:lnTo>
                        <a:pt x="425" y="1233"/>
                      </a:lnTo>
                      <a:lnTo>
                        <a:pt x="428" y="1236"/>
                      </a:lnTo>
                      <a:lnTo>
                        <a:pt x="437" y="1258"/>
                      </a:lnTo>
                      <a:lnTo>
                        <a:pt x="497" y="1314"/>
                      </a:lnTo>
                      <a:lnTo>
                        <a:pt x="544" y="1314"/>
                      </a:lnTo>
                      <a:lnTo>
                        <a:pt x="547" y="1323"/>
                      </a:lnTo>
                      <a:lnTo>
                        <a:pt x="559" y="1333"/>
                      </a:lnTo>
                      <a:lnTo>
                        <a:pt x="584" y="1333"/>
                      </a:lnTo>
                      <a:lnTo>
                        <a:pt x="603" y="1336"/>
                      </a:lnTo>
                      <a:lnTo>
                        <a:pt x="609" y="1348"/>
                      </a:lnTo>
                      <a:lnTo>
                        <a:pt x="634" y="1348"/>
                      </a:lnTo>
                      <a:lnTo>
                        <a:pt x="653" y="1354"/>
                      </a:lnTo>
                      <a:lnTo>
                        <a:pt x="675" y="1364"/>
                      </a:lnTo>
                      <a:lnTo>
                        <a:pt x="684" y="1351"/>
                      </a:lnTo>
                      <a:lnTo>
                        <a:pt x="690" y="1351"/>
                      </a:lnTo>
                      <a:lnTo>
                        <a:pt x="693" y="1348"/>
                      </a:lnTo>
                      <a:lnTo>
                        <a:pt x="693" y="1326"/>
                      </a:lnTo>
                      <a:lnTo>
                        <a:pt x="712" y="1289"/>
                      </a:lnTo>
                      <a:lnTo>
                        <a:pt x="725" y="1258"/>
                      </a:lnTo>
                      <a:lnTo>
                        <a:pt x="731" y="1236"/>
                      </a:lnTo>
                      <a:lnTo>
                        <a:pt x="728" y="1223"/>
                      </a:lnTo>
                      <a:lnTo>
                        <a:pt x="722" y="1205"/>
                      </a:lnTo>
                      <a:lnTo>
                        <a:pt x="715" y="1186"/>
                      </a:lnTo>
                      <a:lnTo>
                        <a:pt x="715" y="1167"/>
                      </a:lnTo>
                      <a:lnTo>
                        <a:pt x="718" y="1158"/>
                      </a:lnTo>
                      <a:lnTo>
                        <a:pt x="725" y="1148"/>
                      </a:lnTo>
                      <a:lnTo>
                        <a:pt x="728" y="1136"/>
                      </a:lnTo>
                      <a:lnTo>
                        <a:pt x="728" y="1123"/>
                      </a:lnTo>
                      <a:lnTo>
                        <a:pt x="725" y="1114"/>
                      </a:lnTo>
                      <a:lnTo>
                        <a:pt x="715" y="1105"/>
                      </a:lnTo>
                      <a:lnTo>
                        <a:pt x="697" y="1102"/>
                      </a:lnTo>
                      <a:lnTo>
                        <a:pt x="687" y="1095"/>
                      </a:lnTo>
                      <a:lnTo>
                        <a:pt x="684" y="1083"/>
                      </a:lnTo>
                      <a:lnTo>
                        <a:pt x="678" y="1070"/>
                      </a:lnTo>
                      <a:lnTo>
                        <a:pt x="665" y="1061"/>
                      </a:lnTo>
                      <a:lnTo>
                        <a:pt x="653" y="1061"/>
                      </a:lnTo>
                      <a:lnTo>
                        <a:pt x="650" y="1055"/>
                      </a:lnTo>
                      <a:lnTo>
                        <a:pt x="650" y="1045"/>
                      </a:lnTo>
                      <a:lnTo>
                        <a:pt x="653" y="1033"/>
                      </a:lnTo>
                      <a:lnTo>
                        <a:pt x="665" y="1030"/>
                      </a:lnTo>
                      <a:lnTo>
                        <a:pt x="678" y="1014"/>
                      </a:lnTo>
                      <a:lnTo>
                        <a:pt x="678" y="999"/>
                      </a:lnTo>
                      <a:lnTo>
                        <a:pt x="678" y="989"/>
                      </a:lnTo>
                      <a:lnTo>
                        <a:pt x="678" y="970"/>
                      </a:lnTo>
                      <a:lnTo>
                        <a:pt x="665" y="955"/>
                      </a:lnTo>
                      <a:lnTo>
                        <a:pt x="662" y="936"/>
                      </a:lnTo>
                      <a:lnTo>
                        <a:pt x="653" y="911"/>
                      </a:lnTo>
                      <a:lnTo>
                        <a:pt x="659" y="895"/>
                      </a:lnTo>
                      <a:lnTo>
                        <a:pt x="665" y="883"/>
                      </a:lnTo>
                      <a:lnTo>
                        <a:pt x="675" y="871"/>
                      </a:lnTo>
                      <a:lnTo>
                        <a:pt x="672" y="842"/>
                      </a:lnTo>
                      <a:lnTo>
                        <a:pt x="678" y="805"/>
                      </a:lnTo>
                      <a:lnTo>
                        <a:pt x="678" y="786"/>
                      </a:lnTo>
                      <a:lnTo>
                        <a:pt x="687" y="774"/>
                      </a:lnTo>
                      <a:lnTo>
                        <a:pt x="687" y="755"/>
                      </a:lnTo>
                      <a:lnTo>
                        <a:pt x="693" y="743"/>
                      </a:lnTo>
                      <a:lnTo>
                        <a:pt x="709" y="733"/>
                      </a:lnTo>
                      <a:lnTo>
                        <a:pt x="725" y="718"/>
                      </a:lnTo>
                      <a:lnTo>
                        <a:pt x="728" y="705"/>
                      </a:lnTo>
                      <a:lnTo>
                        <a:pt x="734" y="686"/>
                      </a:lnTo>
                      <a:lnTo>
                        <a:pt x="740" y="668"/>
                      </a:lnTo>
                      <a:lnTo>
                        <a:pt x="765" y="652"/>
                      </a:lnTo>
                      <a:lnTo>
                        <a:pt x="787" y="627"/>
                      </a:lnTo>
                      <a:lnTo>
                        <a:pt x="812" y="605"/>
                      </a:lnTo>
                      <a:lnTo>
                        <a:pt x="821" y="593"/>
                      </a:lnTo>
                      <a:lnTo>
                        <a:pt x="849" y="568"/>
                      </a:lnTo>
                      <a:lnTo>
                        <a:pt x="865" y="540"/>
                      </a:lnTo>
                      <a:lnTo>
                        <a:pt x="899" y="521"/>
                      </a:lnTo>
                      <a:lnTo>
                        <a:pt x="943" y="493"/>
                      </a:lnTo>
                      <a:lnTo>
                        <a:pt x="977" y="458"/>
                      </a:lnTo>
                      <a:lnTo>
                        <a:pt x="1002" y="430"/>
                      </a:lnTo>
                      <a:lnTo>
                        <a:pt x="1006" y="427"/>
                      </a:lnTo>
                      <a:lnTo>
                        <a:pt x="1018" y="418"/>
                      </a:lnTo>
                      <a:lnTo>
                        <a:pt x="1027" y="412"/>
                      </a:lnTo>
                      <a:lnTo>
                        <a:pt x="1037" y="409"/>
                      </a:lnTo>
                      <a:lnTo>
                        <a:pt x="1049" y="409"/>
                      </a:lnTo>
                      <a:lnTo>
                        <a:pt x="1065" y="409"/>
                      </a:lnTo>
                      <a:lnTo>
                        <a:pt x="1090" y="412"/>
                      </a:lnTo>
                      <a:lnTo>
                        <a:pt x="1099" y="412"/>
                      </a:lnTo>
                      <a:lnTo>
                        <a:pt x="1105" y="409"/>
                      </a:lnTo>
                      <a:lnTo>
                        <a:pt x="1112" y="402"/>
                      </a:lnTo>
                      <a:lnTo>
                        <a:pt x="1118" y="390"/>
                      </a:lnTo>
                      <a:lnTo>
                        <a:pt x="1124" y="349"/>
                      </a:lnTo>
                      <a:lnTo>
                        <a:pt x="1134" y="296"/>
                      </a:lnTo>
                      <a:lnTo>
                        <a:pt x="1146" y="246"/>
                      </a:lnTo>
                      <a:lnTo>
                        <a:pt x="1159" y="196"/>
                      </a:lnTo>
                      <a:lnTo>
                        <a:pt x="1171" y="124"/>
                      </a:lnTo>
                      <a:lnTo>
                        <a:pt x="1183" y="59"/>
                      </a:lnTo>
                      <a:lnTo>
                        <a:pt x="1180" y="56"/>
                      </a:lnTo>
                      <a:lnTo>
                        <a:pt x="1171" y="46"/>
                      </a:lnTo>
                      <a:lnTo>
                        <a:pt x="1149" y="34"/>
                      </a:lnTo>
                      <a:lnTo>
                        <a:pt x="1134" y="31"/>
                      </a:lnTo>
                      <a:lnTo>
                        <a:pt x="1109" y="25"/>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4" name="Freeform 25"/>
                <p:cNvSpPr>
                  <a:spLocks/>
                </p:cNvSpPr>
                <p:nvPr/>
              </p:nvSpPr>
              <p:spPr bwMode="auto">
                <a:xfrm>
                  <a:off x="1840" y="2716"/>
                  <a:ext cx="1651" cy="1486"/>
                </a:xfrm>
                <a:custGeom>
                  <a:avLst/>
                  <a:gdLst>
                    <a:gd name="T0" fmla="*/ 1520 w 1651"/>
                    <a:gd name="T1" fmla="*/ 933 h 1486"/>
                    <a:gd name="T2" fmla="*/ 1510 w 1651"/>
                    <a:gd name="T3" fmla="*/ 902 h 1486"/>
                    <a:gd name="T4" fmla="*/ 1473 w 1651"/>
                    <a:gd name="T5" fmla="*/ 818 h 1486"/>
                    <a:gd name="T6" fmla="*/ 1423 w 1651"/>
                    <a:gd name="T7" fmla="*/ 802 h 1486"/>
                    <a:gd name="T8" fmla="*/ 1401 w 1651"/>
                    <a:gd name="T9" fmla="*/ 699 h 1486"/>
                    <a:gd name="T10" fmla="*/ 1417 w 1651"/>
                    <a:gd name="T11" fmla="*/ 568 h 1486"/>
                    <a:gd name="T12" fmla="*/ 1398 w 1651"/>
                    <a:gd name="T13" fmla="*/ 502 h 1486"/>
                    <a:gd name="T14" fmla="*/ 1351 w 1651"/>
                    <a:gd name="T15" fmla="*/ 412 h 1486"/>
                    <a:gd name="T16" fmla="*/ 1282 w 1651"/>
                    <a:gd name="T17" fmla="*/ 346 h 1486"/>
                    <a:gd name="T18" fmla="*/ 1292 w 1651"/>
                    <a:gd name="T19" fmla="*/ 100 h 1486"/>
                    <a:gd name="T20" fmla="*/ 1295 w 1651"/>
                    <a:gd name="T21" fmla="*/ 47 h 1486"/>
                    <a:gd name="T22" fmla="*/ 599 w 1651"/>
                    <a:gd name="T23" fmla="*/ 37 h 1486"/>
                    <a:gd name="T24" fmla="*/ 487 w 1651"/>
                    <a:gd name="T25" fmla="*/ 112 h 1486"/>
                    <a:gd name="T26" fmla="*/ 465 w 1651"/>
                    <a:gd name="T27" fmla="*/ 215 h 1486"/>
                    <a:gd name="T28" fmla="*/ 405 w 1651"/>
                    <a:gd name="T29" fmla="*/ 218 h 1486"/>
                    <a:gd name="T30" fmla="*/ 337 w 1651"/>
                    <a:gd name="T31" fmla="*/ 265 h 1486"/>
                    <a:gd name="T32" fmla="*/ 174 w 1651"/>
                    <a:gd name="T33" fmla="*/ 406 h 1486"/>
                    <a:gd name="T34" fmla="*/ 78 w 1651"/>
                    <a:gd name="T35" fmla="*/ 531 h 1486"/>
                    <a:gd name="T36" fmla="*/ 31 w 1651"/>
                    <a:gd name="T37" fmla="*/ 599 h 1486"/>
                    <a:gd name="T38" fmla="*/ 6 w 1651"/>
                    <a:gd name="T39" fmla="*/ 724 h 1486"/>
                    <a:gd name="T40" fmla="*/ 6 w 1651"/>
                    <a:gd name="T41" fmla="*/ 846 h 1486"/>
                    <a:gd name="T42" fmla="*/ 40 w 1651"/>
                    <a:gd name="T43" fmla="*/ 908 h 1486"/>
                    <a:gd name="T44" fmla="*/ 71 w 1651"/>
                    <a:gd name="T45" fmla="*/ 924 h 1486"/>
                    <a:gd name="T46" fmla="*/ 68 w 1651"/>
                    <a:gd name="T47" fmla="*/ 999 h 1486"/>
                    <a:gd name="T48" fmla="*/ 43 w 1651"/>
                    <a:gd name="T49" fmla="*/ 1164 h 1486"/>
                    <a:gd name="T50" fmla="*/ 112 w 1651"/>
                    <a:gd name="T51" fmla="*/ 1167 h 1486"/>
                    <a:gd name="T52" fmla="*/ 96 w 1651"/>
                    <a:gd name="T53" fmla="*/ 1233 h 1486"/>
                    <a:gd name="T54" fmla="*/ 131 w 1651"/>
                    <a:gd name="T55" fmla="*/ 1377 h 1486"/>
                    <a:gd name="T56" fmla="*/ 178 w 1651"/>
                    <a:gd name="T57" fmla="*/ 1420 h 1486"/>
                    <a:gd name="T58" fmla="*/ 231 w 1651"/>
                    <a:gd name="T59" fmla="*/ 1445 h 1486"/>
                    <a:gd name="T60" fmla="*/ 309 w 1651"/>
                    <a:gd name="T61" fmla="*/ 1486 h 1486"/>
                    <a:gd name="T62" fmla="*/ 318 w 1651"/>
                    <a:gd name="T63" fmla="*/ 1467 h 1486"/>
                    <a:gd name="T64" fmla="*/ 477 w 1651"/>
                    <a:gd name="T65" fmla="*/ 1461 h 1486"/>
                    <a:gd name="T66" fmla="*/ 496 w 1651"/>
                    <a:gd name="T67" fmla="*/ 1414 h 1486"/>
                    <a:gd name="T68" fmla="*/ 527 w 1651"/>
                    <a:gd name="T69" fmla="*/ 1352 h 1486"/>
                    <a:gd name="T70" fmla="*/ 552 w 1651"/>
                    <a:gd name="T71" fmla="*/ 1305 h 1486"/>
                    <a:gd name="T72" fmla="*/ 608 w 1651"/>
                    <a:gd name="T73" fmla="*/ 1264 h 1486"/>
                    <a:gd name="T74" fmla="*/ 605 w 1651"/>
                    <a:gd name="T75" fmla="*/ 1224 h 1486"/>
                    <a:gd name="T76" fmla="*/ 636 w 1651"/>
                    <a:gd name="T77" fmla="*/ 1195 h 1486"/>
                    <a:gd name="T78" fmla="*/ 661 w 1651"/>
                    <a:gd name="T79" fmla="*/ 1208 h 1486"/>
                    <a:gd name="T80" fmla="*/ 718 w 1651"/>
                    <a:gd name="T81" fmla="*/ 1224 h 1486"/>
                    <a:gd name="T82" fmla="*/ 761 w 1651"/>
                    <a:gd name="T83" fmla="*/ 1217 h 1486"/>
                    <a:gd name="T84" fmla="*/ 799 w 1651"/>
                    <a:gd name="T85" fmla="*/ 1230 h 1486"/>
                    <a:gd name="T86" fmla="*/ 855 w 1651"/>
                    <a:gd name="T87" fmla="*/ 1230 h 1486"/>
                    <a:gd name="T88" fmla="*/ 992 w 1651"/>
                    <a:gd name="T89" fmla="*/ 1239 h 1486"/>
                    <a:gd name="T90" fmla="*/ 1036 w 1651"/>
                    <a:gd name="T91" fmla="*/ 1186 h 1486"/>
                    <a:gd name="T92" fmla="*/ 1070 w 1651"/>
                    <a:gd name="T93" fmla="*/ 1146 h 1486"/>
                    <a:gd name="T94" fmla="*/ 1105 w 1651"/>
                    <a:gd name="T95" fmla="*/ 1127 h 1486"/>
                    <a:gd name="T96" fmla="*/ 1155 w 1651"/>
                    <a:gd name="T97" fmla="*/ 1146 h 1486"/>
                    <a:gd name="T98" fmla="*/ 1176 w 1651"/>
                    <a:gd name="T99" fmla="*/ 1130 h 1486"/>
                    <a:gd name="T100" fmla="*/ 1208 w 1651"/>
                    <a:gd name="T101" fmla="*/ 1186 h 1486"/>
                    <a:gd name="T102" fmla="*/ 1264 w 1651"/>
                    <a:gd name="T103" fmla="*/ 1195 h 1486"/>
                    <a:gd name="T104" fmla="*/ 1376 w 1651"/>
                    <a:gd name="T105" fmla="*/ 1217 h 1486"/>
                    <a:gd name="T106" fmla="*/ 1432 w 1651"/>
                    <a:gd name="T107" fmla="*/ 1202 h 1486"/>
                    <a:gd name="T108" fmla="*/ 1513 w 1651"/>
                    <a:gd name="T109" fmla="*/ 1199 h 1486"/>
                    <a:gd name="T110" fmla="*/ 1526 w 1651"/>
                    <a:gd name="T111" fmla="*/ 1152 h 1486"/>
                    <a:gd name="T112" fmla="*/ 1610 w 1651"/>
                    <a:gd name="T113" fmla="*/ 1130 h 1486"/>
                    <a:gd name="T114" fmla="*/ 1638 w 1651"/>
                    <a:gd name="T115" fmla="*/ 1036 h 1486"/>
                    <a:gd name="T116" fmla="*/ 1623 w 1651"/>
                    <a:gd name="T117" fmla="*/ 977 h 1486"/>
                    <a:gd name="T118" fmla="*/ 1570 w 1651"/>
                    <a:gd name="T119" fmla="*/ 949 h 148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651" h="1486">
                      <a:moveTo>
                        <a:pt x="1570" y="949"/>
                      </a:moveTo>
                      <a:lnTo>
                        <a:pt x="1570" y="949"/>
                      </a:lnTo>
                      <a:lnTo>
                        <a:pt x="1548" y="946"/>
                      </a:lnTo>
                      <a:lnTo>
                        <a:pt x="1529" y="939"/>
                      </a:lnTo>
                      <a:lnTo>
                        <a:pt x="1520" y="933"/>
                      </a:lnTo>
                      <a:lnTo>
                        <a:pt x="1513" y="924"/>
                      </a:lnTo>
                      <a:lnTo>
                        <a:pt x="1510" y="915"/>
                      </a:lnTo>
                      <a:lnTo>
                        <a:pt x="1510" y="908"/>
                      </a:lnTo>
                      <a:lnTo>
                        <a:pt x="1510" y="902"/>
                      </a:lnTo>
                      <a:lnTo>
                        <a:pt x="1510" y="890"/>
                      </a:lnTo>
                      <a:lnTo>
                        <a:pt x="1504" y="861"/>
                      </a:lnTo>
                      <a:lnTo>
                        <a:pt x="1498" y="846"/>
                      </a:lnTo>
                      <a:lnTo>
                        <a:pt x="1485" y="830"/>
                      </a:lnTo>
                      <a:lnTo>
                        <a:pt x="1473" y="818"/>
                      </a:lnTo>
                      <a:lnTo>
                        <a:pt x="1464" y="815"/>
                      </a:lnTo>
                      <a:lnTo>
                        <a:pt x="1454" y="812"/>
                      </a:lnTo>
                      <a:lnTo>
                        <a:pt x="1435" y="808"/>
                      </a:lnTo>
                      <a:lnTo>
                        <a:pt x="1423" y="802"/>
                      </a:lnTo>
                      <a:lnTo>
                        <a:pt x="1410" y="796"/>
                      </a:lnTo>
                      <a:lnTo>
                        <a:pt x="1404" y="790"/>
                      </a:lnTo>
                      <a:lnTo>
                        <a:pt x="1401" y="777"/>
                      </a:lnTo>
                      <a:lnTo>
                        <a:pt x="1398" y="774"/>
                      </a:lnTo>
                      <a:lnTo>
                        <a:pt x="1401" y="699"/>
                      </a:lnTo>
                      <a:lnTo>
                        <a:pt x="1414" y="630"/>
                      </a:lnTo>
                      <a:lnTo>
                        <a:pt x="1420" y="609"/>
                      </a:lnTo>
                      <a:lnTo>
                        <a:pt x="1420" y="587"/>
                      </a:lnTo>
                      <a:lnTo>
                        <a:pt x="1417" y="568"/>
                      </a:lnTo>
                      <a:lnTo>
                        <a:pt x="1414" y="552"/>
                      </a:lnTo>
                      <a:lnTo>
                        <a:pt x="1404" y="534"/>
                      </a:lnTo>
                      <a:lnTo>
                        <a:pt x="1398" y="527"/>
                      </a:lnTo>
                      <a:lnTo>
                        <a:pt x="1398" y="502"/>
                      </a:lnTo>
                      <a:lnTo>
                        <a:pt x="1395" y="481"/>
                      </a:lnTo>
                      <a:lnTo>
                        <a:pt x="1385" y="462"/>
                      </a:lnTo>
                      <a:lnTo>
                        <a:pt x="1376" y="443"/>
                      </a:lnTo>
                      <a:lnTo>
                        <a:pt x="1364" y="428"/>
                      </a:lnTo>
                      <a:lnTo>
                        <a:pt x="1351" y="412"/>
                      </a:lnTo>
                      <a:lnTo>
                        <a:pt x="1317" y="387"/>
                      </a:lnTo>
                      <a:lnTo>
                        <a:pt x="1301" y="374"/>
                      </a:lnTo>
                      <a:lnTo>
                        <a:pt x="1289" y="359"/>
                      </a:lnTo>
                      <a:lnTo>
                        <a:pt x="1282" y="346"/>
                      </a:lnTo>
                      <a:lnTo>
                        <a:pt x="1279" y="331"/>
                      </a:lnTo>
                      <a:lnTo>
                        <a:pt x="1279" y="312"/>
                      </a:lnTo>
                      <a:lnTo>
                        <a:pt x="1282" y="303"/>
                      </a:lnTo>
                      <a:lnTo>
                        <a:pt x="1292" y="100"/>
                      </a:lnTo>
                      <a:lnTo>
                        <a:pt x="1286" y="87"/>
                      </a:lnTo>
                      <a:lnTo>
                        <a:pt x="1286" y="78"/>
                      </a:lnTo>
                      <a:lnTo>
                        <a:pt x="1286" y="62"/>
                      </a:lnTo>
                      <a:lnTo>
                        <a:pt x="1292" y="50"/>
                      </a:lnTo>
                      <a:lnTo>
                        <a:pt x="1295" y="47"/>
                      </a:lnTo>
                      <a:lnTo>
                        <a:pt x="908" y="47"/>
                      </a:lnTo>
                      <a:lnTo>
                        <a:pt x="624" y="37"/>
                      </a:lnTo>
                      <a:lnTo>
                        <a:pt x="599" y="37"/>
                      </a:lnTo>
                      <a:lnTo>
                        <a:pt x="580" y="31"/>
                      </a:lnTo>
                      <a:lnTo>
                        <a:pt x="543" y="19"/>
                      </a:lnTo>
                      <a:lnTo>
                        <a:pt x="521" y="6"/>
                      </a:lnTo>
                      <a:lnTo>
                        <a:pt x="512" y="0"/>
                      </a:lnTo>
                      <a:lnTo>
                        <a:pt x="487" y="112"/>
                      </a:lnTo>
                      <a:lnTo>
                        <a:pt x="474" y="178"/>
                      </a:lnTo>
                      <a:lnTo>
                        <a:pt x="474" y="187"/>
                      </a:lnTo>
                      <a:lnTo>
                        <a:pt x="471" y="206"/>
                      </a:lnTo>
                      <a:lnTo>
                        <a:pt x="465" y="215"/>
                      </a:lnTo>
                      <a:lnTo>
                        <a:pt x="455" y="222"/>
                      </a:lnTo>
                      <a:lnTo>
                        <a:pt x="443" y="225"/>
                      </a:lnTo>
                      <a:lnTo>
                        <a:pt x="424" y="222"/>
                      </a:lnTo>
                      <a:lnTo>
                        <a:pt x="405" y="218"/>
                      </a:lnTo>
                      <a:lnTo>
                        <a:pt x="390" y="225"/>
                      </a:lnTo>
                      <a:lnTo>
                        <a:pt x="374" y="231"/>
                      </a:lnTo>
                      <a:lnTo>
                        <a:pt x="362" y="240"/>
                      </a:lnTo>
                      <a:lnTo>
                        <a:pt x="343" y="259"/>
                      </a:lnTo>
                      <a:lnTo>
                        <a:pt x="337" y="265"/>
                      </a:lnTo>
                      <a:lnTo>
                        <a:pt x="296" y="306"/>
                      </a:lnTo>
                      <a:lnTo>
                        <a:pt x="243" y="337"/>
                      </a:lnTo>
                      <a:lnTo>
                        <a:pt x="218" y="353"/>
                      </a:lnTo>
                      <a:lnTo>
                        <a:pt x="202" y="381"/>
                      </a:lnTo>
                      <a:lnTo>
                        <a:pt x="174" y="406"/>
                      </a:lnTo>
                      <a:lnTo>
                        <a:pt x="109" y="471"/>
                      </a:lnTo>
                      <a:lnTo>
                        <a:pt x="93" y="481"/>
                      </a:lnTo>
                      <a:lnTo>
                        <a:pt x="87" y="499"/>
                      </a:lnTo>
                      <a:lnTo>
                        <a:pt x="84" y="512"/>
                      </a:lnTo>
                      <a:lnTo>
                        <a:pt x="78" y="531"/>
                      </a:lnTo>
                      <a:lnTo>
                        <a:pt x="56" y="552"/>
                      </a:lnTo>
                      <a:lnTo>
                        <a:pt x="46" y="556"/>
                      </a:lnTo>
                      <a:lnTo>
                        <a:pt x="40" y="568"/>
                      </a:lnTo>
                      <a:lnTo>
                        <a:pt x="40" y="587"/>
                      </a:lnTo>
                      <a:lnTo>
                        <a:pt x="31" y="599"/>
                      </a:lnTo>
                      <a:lnTo>
                        <a:pt x="28" y="630"/>
                      </a:lnTo>
                      <a:lnTo>
                        <a:pt x="25" y="662"/>
                      </a:lnTo>
                      <a:lnTo>
                        <a:pt x="28" y="684"/>
                      </a:lnTo>
                      <a:lnTo>
                        <a:pt x="15" y="699"/>
                      </a:lnTo>
                      <a:lnTo>
                        <a:pt x="6" y="724"/>
                      </a:lnTo>
                      <a:lnTo>
                        <a:pt x="18" y="768"/>
                      </a:lnTo>
                      <a:lnTo>
                        <a:pt x="31" y="787"/>
                      </a:lnTo>
                      <a:lnTo>
                        <a:pt x="31" y="818"/>
                      </a:lnTo>
                      <a:lnTo>
                        <a:pt x="18" y="843"/>
                      </a:lnTo>
                      <a:lnTo>
                        <a:pt x="6" y="846"/>
                      </a:lnTo>
                      <a:lnTo>
                        <a:pt x="0" y="861"/>
                      </a:lnTo>
                      <a:lnTo>
                        <a:pt x="6" y="874"/>
                      </a:lnTo>
                      <a:lnTo>
                        <a:pt x="18" y="874"/>
                      </a:lnTo>
                      <a:lnTo>
                        <a:pt x="31" y="883"/>
                      </a:lnTo>
                      <a:lnTo>
                        <a:pt x="40" y="908"/>
                      </a:lnTo>
                      <a:lnTo>
                        <a:pt x="50" y="915"/>
                      </a:lnTo>
                      <a:lnTo>
                        <a:pt x="56" y="915"/>
                      </a:lnTo>
                      <a:lnTo>
                        <a:pt x="65" y="918"/>
                      </a:lnTo>
                      <a:lnTo>
                        <a:pt x="71" y="924"/>
                      </a:lnTo>
                      <a:lnTo>
                        <a:pt x="78" y="930"/>
                      </a:lnTo>
                      <a:lnTo>
                        <a:pt x="78" y="943"/>
                      </a:lnTo>
                      <a:lnTo>
                        <a:pt x="75" y="958"/>
                      </a:lnTo>
                      <a:lnTo>
                        <a:pt x="68" y="980"/>
                      </a:lnTo>
                      <a:lnTo>
                        <a:pt x="68" y="999"/>
                      </a:lnTo>
                      <a:lnTo>
                        <a:pt x="84" y="1036"/>
                      </a:lnTo>
                      <a:lnTo>
                        <a:pt x="84" y="1049"/>
                      </a:lnTo>
                      <a:lnTo>
                        <a:pt x="78" y="1067"/>
                      </a:lnTo>
                      <a:lnTo>
                        <a:pt x="46" y="1139"/>
                      </a:lnTo>
                      <a:lnTo>
                        <a:pt x="43" y="1164"/>
                      </a:lnTo>
                      <a:lnTo>
                        <a:pt x="43" y="1167"/>
                      </a:lnTo>
                      <a:lnTo>
                        <a:pt x="81" y="1164"/>
                      </a:lnTo>
                      <a:lnTo>
                        <a:pt x="99" y="1164"/>
                      </a:lnTo>
                      <a:lnTo>
                        <a:pt x="112" y="1167"/>
                      </a:lnTo>
                      <a:lnTo>
                        <a:pt x="115" y="1170"/>
                      </a:lnTo>
                      <a:lnTo>
                        <a:pt x="118" y="1177"/>
                      </a:lnTo>
                      <a:lnTo>
                        <a:pt x="112" y="1186"/>
                      </a:lnTo>
                      <a:lnTo>
                        <a:pt x="109" y="1192"/>
                      </a:lnTo>
                      <a:lnTo>
                        <a:pt x="96" y="1233"/>
                      </a:lnTo>
                      <a:lnTo>
                        <a:pt x="106" y="1258"/>
                      </a:lnTo>
                      <a:lnTo>
                        <a:pt x="112" y="1283"/>
                      </a:lnTo>
                      <a:lnTo>
                        <a:pt x="124" y="1330"/>
                      </a:lnTo>
                      <a:lnTo>
                        <a:pt x="131" y="1377"/>
                      </a:lnTo>
                      <a:lnTo>
                        <a:pt x="153" y="1405"/>
                      </a:lnTo>
                      <a:lnTo>
                        <a:pt x="159" y="1414"/>
                      </a:lnTo>
                      <a:lnTo>
                        <a:pt x="168" y="1420"/>
                      </a:lnTo>
                      <a:lnTo>
                        <a:pt x="178" y="1420"/>
                      </a:lnTo>
                      <a:lnTo>
                        <a:pt x="184" y="1420"/>
                      </a:lnTo>
                      <a:lnTo>
                        <a:pt x="193" y="1417"/>
                      </a:lnTo>
                      <a:lnTo>
                        <a:pt x="199" y="1417"/>
                      </a:lnTo>
                      <a:lnTo>
                        <a:pt x="231" y="1445"/>
                      </a:lnTo>
                      <a:lnTo>
                        <a:pt x="262" y="1467"/>
                      </a:lnTo>
                      <a:lnTo>
                        <a:pt x="290" y="1483"/>
                      </a:lnTo>
                      <a:lnTo>
                        <a:pt x="302" y="1486"/>
                      </a:lnTo>
                      <a:lnTo>
                        <a:pt x="309" y="1486"/>
                      </a:lnTo>
                      <a:lnTo>
                        <a:pt x="315" y="1483"/>
                      </a:lnTo>
                      <a:lnTo>
                        <a:pt x="318" y="1480"/>
                      </a:lnTo>
                      <a:lnTo>
                        <a:pt x="318" y="1470"/>
                      </a:lnTo>
                      <a:lnTo>
                        <a:pt x="318" y="1467"/>
                      </a:lnTo>
                      <a:lnTo>
                        <a:pt x="343" y="1473"/>
                      </a:lnTo>
                      <a:lnTo>
                        <a:pt x="371" y="1476"/>
                      </a:lnTo>
                      <a:lnTo>
                        <a:pt x="399" y="1473"/>
                      </a:lnTo>
                      <a:lnTo>
                        <a:pt x="427" y="1470"/>
                      </a:lnTo>
                      <a:lnTo>
                        <a:pt x="477" y="1461"/>
                      </a:lnTo>
                      <a:lnTo>
                        <a:pt x="496" y="1455"/>
                      </a:lnTo>
                      <a:lnTo>
                        <a:pt x="493" y="1448"/>
                      </a:lnTo>
                      <a:lnTo>
                        <a:pt x="493" y="1439"/>
                      </a:lnTo>
                      <a:lnTo>
                        <a:pt x="496" y="1414"/>
                      </a:lnTo>
                      <a:lnTo>
                        <a:pt x="505" y="1383"/>
                      </a:lnTo>
                      <a:lnTo>
                        <a:pt x="515" y="1377"/>
                      </a:lnTo>
                      <a:lnTo>
                        <a:pt x="524" y="1364"/>
                      </a:lnTo>
                      <a:lnTo>
                        <a:pt x="527" y="1352"/>
                      </a:lnTo>
                      <a:lnTo>
                        <a:pt x="533" y="1339"/>
                      </a:lnTo>
                      <a:lnTo>
                        <a:pt x="536" y="1317"/>
                      </a:lnTo>
                      <a:lnTo>
                        <a:pt x="536" y="1308"/>
                      </a:lnTo>
                      <a:lnTo>
                        <a:pt x="552" y="1305"/>
                      </a:lnTo>
                      <a:lnTo>
                        <a:pt x="568" y="1295"/>
                      </a:lnTo>
                      <a:lnTo>
                        <a:pt x="593" y="1283"/>
                      </a:lnTo>
                      <a:lnTo>
                        <a:pt x="602" y="1274"/>
                      </a:lnTo>
                      <a:lnTo>
                        <a:pt x="608" y="1264"/>
                      </a:lnTo>
                      <a:lnTo>
                        <a:pt x="611" y="1255"/>
                      </a:lnTo>
                      <a:lnTo>
                        <a:pt x="611" y="1249"/>
                      </a:lnTo>
                      <a:lnTo>
                        <a:pt x="608" y="1233"/>
                      </a:lnTo>
                      <a:lnTo>
                        <a:pt x="605" y="1224"/>
                      </a:lnTo>
                      <a:lnTo>
                        <a:pt x="608" y="1217"/>
                      </a:lnTo>
                      <a:lnTo>
                        <a:pt x="618" y="1208"/>
                      </a:lnTo>
                      <a:lnTo>
                        <a:pt x="627" y="1199"/>
                      </a:lnTo>
                      <a:lnTo>
                        <a:pt x="636" y="1195"/>
                      </a:lnTo>
                      <a:lnTo>
                        <a:pt x="639" y="1199"/>
                      </a:lnTo>
                      <a:lnTo>
                        <a:pt x="643" y="1202"/>
                      </a:lnTo>
                      <a:lnTo>
                        <a:pt x="646" y="1205"/>
                      </a:lnTo>
                      <a:lnTo>
                        <a:pt x="652" y="1208"/>
                      </a:lnTo>
                      <a:lnTo>
                        <a:pt x="661" y="1208"/>
                      </a:lnTo>
                      <a:lnTo>
                        <a:pt x="674" y="1214"/>
                      </a:lnTo>
                      <a:lnTo>
                        <a:pt x="689" y="1224"/>
                      </a:lnTo>
                      <a:lnTo>
                        <a:pt x="699" y="1224"/>
                      </a:lnTo>
                      <a:lnTo>
                        <a:pt x="708" y="1220"/>
                      </a:lnTo>
                      <a:lnTo>
                        <a:pt x="718" y="1224"/>
                      </a:lnTo>
                      <a:lnTo>
                        <a:pt x="736" y="1236"/>
                      </a:lnTo>
                      <a:lnTo>
                        <a:pt x="749" y="1239"/>
                      </a:lnTo>
                      <a:lnTo>
                        <a:pt x="758" y="1233"/>
                      </a:lnTo>
                      <a:lnTo>
                        <a:pt x="761" y="1217"/>
                      </a:lnTo>
                      <a:lnTo>
                        <a:pt x="767" y="1211"/>
                      </a:lnTo>
                      <a:lnTo>
                        <a:pt x="774" y="1211"/>
                      </a:lnTo>
                      <a:lnTo>
                        <a:pt x="780" y="1214"/>
                      </a:lnTo>
                      <a:lnTo>
                        <a:pt x="792" y="1224"/>
                      </a:lnTo>
                      <a:lnTo>
                        <a:pt x="799" y="1230"/>
                      </a:lnTo>
                      <a:lnTo>
                        <a:pt x="814" y="1220"/>
                      </a:lnTo>
                      <a:lnTo>
                        <a:pt x="830" y="1220"/>
                      </a:lnTo>
                      <a:lnTo>
                        <a:pt x="842" y="1224"/>
                      </a:lnTo>
                      <a:lnTo>
                        <a:pt x="855" y="1230"/>
                      </a:lnTo>
                      <a:lnTo>
                        <a:pt x="870" y="1249"/>
                      </a:lnTo>
                      <a:lnTo>
                        <a:pt x="880" y="1255"/>
                      </a:lnTo>
                      <a:lnTo>
                        <a:pt x="955" y="1252"/>
                      </a:lnTo>
                      <a:lnTo>
                        <a:pt x="980" y="1249"/>
                      </a:lnTo>
                      <a:lnTo>
                        <a:pt x="992" y="1239"/>
                      </a:lnTo>
                      <a:lnTo>
                        <a:pt x="992" y="1224"/>
                      </a:lnTo>
                      <a:lnTo>
                        <a:pt x="1002" y="1195"/>
                      </a:lnTo>
                      <a:lnTo>
                        <a:pt x="1023" y="1189"/>
                      </a:lnTo>
                      <a:lnTo>
                        <a:pt x="1036" y="1186"/>
                      </a:lnTo>
                      <a:lnTo>
                        <a:pt x="1048" y="1177"/>
                      </a:lnTo>
                      <a:lnTo>
                        <a:pt x="1058" y="1170"/>
                      </a:lnTo>
                      <a:lnTo>
                        <a:pt x="1067" y="1155"/>
                      </a:lnTo>
                      <a:lnTo>
                        <a:pt x="1070" y="1146"/>
                      </a:lnTo>
                      <a:lnTo>
                        <a:pt x="1073" y="1136"/>
                      </a:lnTo>
                      <a:lnTo>
                        <a:pt x="1083" y="1130"/>
                      </a:lnTo>
                      <a:lnTo>
                        <a:pt x="1086" y="1127"/>
                      </a:lnTo>
                      <a:lnTo>
                        <a:pt x="1095" y="1124"/>
                      </a:lnTo>
                      <a:lnTo>
                        <a:pt x="1105" y="1127"/>
                      </a:lnTo>
                      <a:lnTo>
                        <a:pt x="1114" y="1133"/>
                      </a:lnTo>
                      <a:lnTo>
                        <a:pt x="1133" y="1142"/>
                      </a:lnTo>
                      <a:lnTo>
                        <a:pt x="1145" y="1146"/>
                      </a:lnTo>
                      <a:lnTo>
                        <a:pt x="1155" y="1146"/>
                      </a:lnTo>
                      <a:lnTo>
                        <a:pt x="1158" y="1136"/>
                      </a:lnTo>
                      <a:lnTo>
                        <a:pt x="1164" y="1130"/>
                      </a:lnTo>
                      <a:lnTo>
                        <a:pt x="1170" y="1130"/>
                      </a:lnTo>
                      <a:lnTo>
                        <a:pt x="1176" y="1130"/>
                      </a:lnTo>
                      <a:lnTo>
                        <a:pt x="1186" y="1136"/>
                      </a:lnTo>
                      <a:lnTo>
                        <a:pt x="1192" y="1139"/>
                      </a:lnTo>
                      <a:lnTo>
                        <a:pt x="1198" y="1167"/>
                      </a:lnTo>
                      <a:lnTo>
                        <a:pt x="1208" y="1186"/>
                      </a:lnTo>
                      <a:lnTo>
                        <a:pt x="1220" y="1195"/>
                      </a:lnTo>
                      <a:lnTo>
                        <a:pt x="1233" y="1202"/>
                      </a:lnTo>
                      <a:lnTo>
                        <a:pt x="1245" y="1202"/>
                      </a:lnTo>
                      <a:lnTo>
                        <a:pt x="1254" y="1199"/>
                      </a:lnTo>
                      <a:lnTo>
                        <a:pt x="1264" y="1195"/>
                      </a:lnTo>
                      <a:lnTo>
                        <a:pt x="1298" y="1211"/>
                      </a:lnTo>
                      <a:lnTo>
                        <a:pt x="1326" y="1217"/>
                      </a:lnTo>
                      <a:lnTo>
                        <a:pt x="1354" y="1220"/>
                      </a:lnTo>
                      <a:lnTo>
                        <a:pt x="1376" y="1217"/>
                      </a:lnTo>
                      <a:lnTo>
                        <a:pt x="1395" y="1211"/>
                      </a:lnTo>
                      <a:lnTo>
                        <a:pt x="1407" y="1205"/>
                      </a:lnTo>
                      <a:lnTo>
                        <a:pt x="1420" y="1199"/>
                      </a:lnTo>
                      <a:lnTo>
                        <a:pt x="1432" y="1202"/>
                      </a:lnTo>
                      <a:lnTo>
                        <a:pt x="1454" y="1205"/>
                      </a:lnTo>
                      <a:lnTo>
                        <a:pt x="1485" y="1205"/>
                      </a:lnTo>
                      <a:lnTo>
                        <a:pt x="1504" y="1202"/>
                      </a:lnTo>
                      <a:lnTo>
                        <a:pt x="1513" y="1199"/>
                      </a:lnTo>
                      <a:lnTo>
                        <a:pt x="1523" y="1192"/>
                      </a:lnTo>
                      <a:lnTo>
                        <a:pt x="1526" y="1186"/>
                      </a:lnTo>
                      <a:lnTo>
                        <a:pt x="1526" y="1174"/>
                      </a:lnTo>
                      <a:lnTo>
                        <a:pt x="1526" y="1167"/>
                      </a:lnTo>
                      <a:lnTo>
                        <a:pt x="1526" y="1152"/>
                      </a:lnTo>
                      <a:lnTo>
                        <a:pt x="1554" y="1149"/>
                      </a:lnTo>
                      <a:lnTo>
                        <a:pt x="1576" y="1146"/>
                      </a:lnTo>
                      <a:lnTo>
                        <a:pt x="1595" y="1139"/>
                      </a:lnTo>
                      <a:lnTo>
                        <a:pt x="1610" y="1130"/>
                      </a:lnTo>
                      <a:lnTo>
                        <a:pt x="1626" y="1117"/>
                      </a:lnTo>
                      <a:lnTo>
                        <a:pt x="1632" y="1111"/>
                      </a:lnTo>
                      <a:lnTo>
                        <a:pt x="1651" y="1102"/>
                      </a:lnTo>
                      <a:lnTo>
                        <a:pt x="1638" y="1036"/>
                      </a:lnTo>
                      <a:lnTo>
                        <a:pt x="1635" y="1024"/>
                      </a:lnTo>
                      <a:lnTo>
                        <a:pt x="1635" y="1008"/>
                      </a:lnTo>
                      <a:lnTo>
                        <a:pt x="1632" y="993"/>
                      </a:lnTo>
                      <a:lnTo>
                        <a:pt x="1623" y="977"/>
                      </a:lnTo>
                      <a:lnTo>
                        <a:pt x="1610" y="964"/>
                      </a:lnTo>
                      <a:lnTo>
                        <a:pt x="1595" y="955"/>
                      </a:lnTo>
                      <a:lnTo>
                        <a:pt x="1582" y="952"/>
                      </a:lnTo>
                      <a:lnTo>
                        <a:pt x="1570" y="949"/>
                      </a:lnTo>
                      <a:close/>
                    </a:path>
                  </a:pathLst>
                </a:custGeom>
                <a:solidFill>
                  <a:srgbClr val="FFFCD1"/>
                </a:solidFill>
                <a:ln w="19050">
                  <a:solidFill>
                    <a:srgbClr val="C00000"/>
                  </a:solidFill>
                  <a:prstDash val="solid"/>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5" name="Freeform 26"/>
                <p:cNvSpPr>
                  <a:spLocks/>
                </p:cNvSpPr>
                <p:nvPr/>
              </p:nvSpPr>
              <p:spPr bwMode="auto">
                <a:xfrm>
                  <a:off x="3887" y="1492"/>
                  <a:ext cx="66" cy="69"/>
                </a:xfrm>
                <a:custGeom>
                  <a:avLst/>
                  <a:gdLst>
                    <a:gd name="T0" fmla="*/ 66 w 66"/>
                    <a:gd name="T1" fmla="*/ 35 h 69"/>
                    <a:gd name="T2" fmla="*/ 66 w 66"/>
                    <a:gd name="T3" fmla="*/ 35 h 69"/>
                    <a:gd name="T4" fmla="*/ 66 w 66"/>
                    <a:gd name="T5" fmla="*/ 47 h 69"/>
                    <a:gd name="T6" fmla="*/ 60 w 66"/>
                    <a:gd name="T7" fmla="*/ 56 h 69"/>
                    <a:gd name="T8" fmla="*/ 47 w 66"/>
                    <a:gd name="T9" fmla="*/ 66 h 69"/>
                    <a:gd name="T10" fmla="*/ 35 w 66"/>
                    <a:gd name="T11" fmla="*/ 69 h 69"/>
                    <a:gd name="T12" fmla="*/ 35 w 66"/>
                    <a:gd name="T13" fmla="*/ 69 h 69"/>
                    <a:gd name="T14" fmla="*/ 22 w 66"/>
                    <a:gd name="T15" fmla="*/ 66 h 69"/>
                    <a:gd name="T16" fmla="*/ 13 w 66"/>
                    <a:gd name="T17" fmla="*/ 59 h 69"/>
                    <a:gd name="T18" fmla="*/ 3 w 66"/>
                    <a:gd name="T19" fmla="*/ 50 h 69"/>
                    <a:gd name="T20" fmla="*/ 0 w 66"/>
                    <a:gd name="T21" fmla="*/ 35 h 69"/>
                    <a:gd name="T22" fmla="*/ 0 w 66"/>
                    <a:gd name="T23" fmla="*/ 35 h 69"/>
                    <a:gd name="T24" fmla="*/ 3 w 66"/>
                    <a:gd name="T25" fmla="*/ 22 h 69"/>
                    <a:gd name="T26" fmla="*/ 10 w 66"/>
                    <a:gd name="T27" fmla="*/ 13 h 69"/>
                    <a:gd name="T28" fmla="*/ 19 w 66"/>
                    <a:gd name="T29" fmla="*/ 3 h 69"/>
                    <a:gd name="T30" fmla="*/ 31 w 66"/>
                    <a:gd name="T31" fmla="*/ 0 h 69"/>
                    <a:gd name="T32" fmla="*/ 31 w 66"/>
                    <a:gd name="T33" fmla="*/ 0 h 69"/>
                    <a:gd name="T34" fmla="*/ 47 w 66"/>
                    <a:gd name="T35" fmla="*/ 3 h 69"/>
                    <a:gd name="T36" fmla="*/ 56 w 66"/>
                    <a:gd name="T37" fmla="*/ 10 h 69"/>
                    <a:gd name="T38" fmla="*/ 63 w 66"/>
                    <a:gd name="T39" fmla="*/ 22 h 69"/>
                    <a:gd name="T40" fmla="*/ 66 w 66"/>
                    <a:gd name="T41" fmla="*/ 35 h 69"/>
                    <a:gd name="T42" fmla="*/ 66 w 66"/>
                    <a:gd name="T43" fmla="*/ 35 h 6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6" h="69">
                      <a:moveTo>
                        <a:pt x="66" y="35"/>
                      </a:moveTo>
                      <a:lnTo>
                        <a:pt x="66" y="35"/>
                      </a:lnTo>
                      <a:lnTo>
                        <a:pt x="66" y="47"/>
                      </a:lnTo>
                      <a:lnTo>
                        <a:pt x="60" y="56"/>
                      </a:lnTo>
                      <a:lnTo>
                        <a:pt x="47" y="66"/>
                      </a:lnTo>
                      <a:lnTo>
                        <a:pt x="35" y="69"/>
                      </a:lnTo>
                      <a:lnTo>
                        <a:pt x="22" y="66"/>
                      </a:lnTo>
                      <a:lnTo>
                        <a:pt x="13" y="59"/>
                      </a:lnTo>
                      <a:lnTo>
                        <a:pt x="3" y="50"/>
                      </a:lnTo>
                      <a:lnTo>
                        <a:pt x="0" y="35"/>
                      </a:lnTo>
                      <a:lnTo>
                        <a:pt x="3" y="22"/>
                      </a:lnTo>
                      <a:lnTo>
                        <a:pt x="10" y="13"/>
                      </a:lnTo>
                      <a:lnTo>
                        <a:pt x="19" y="3"/>
                      </a:lnTo>
                      <a:lnTo>
                        <a:pt x="31" y="0"/>
                      </a:lnTo>
                      <a:lnTo>
                        <a:pt x="47" y="3"/>
                      </a:lnTo>
                      <a:lnTo>
                        <a:pt x="56" y="10"/>
                      </a:lnTo>
                      <a:lnTo>
                        <a:pt x="63" y="22"/>
                      </a:lnTo>
                      <a:lnTo>
                        <a:pt x="66" y="35"/>
                      </a:lnTo>
                      <a:close/>
                    </a:path>
                  </a:pathLst>
                </a:custGeom>
                <a:noFill/>
                <a:ln w="19050">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6" name="Freeform 27"/>
                <p:cNvSpPr>
                  <a:spLocks/>
                </p:cNvSpPr>
                <p:nvPr/>
              </p:nvSpPr>
              <p:spPr bwMode="auto">
                <a:xfrm>
                  <a:off x="3906" y="1511"/>
                  <a:ext cx="31" cy="31"/>
                </a:xfrm>
                <a:custGeom>
                  <a:avLst/>
                  <a:gdLst>
                    <a:gd name="T0" fmla="*/ 31 w 31"/>
                    <a:gd name="T1" fmla="*/ 16 h 31"/>
                    <a:gd name="T2" fmla="*/ 31 w 31"/>
                    <a:gd name="T3" fmla="*/ 16 h 31"/>
                    <a:gd name="T4" fmla="*/ 28 w 31"/>
                    <a:gd name="T5" fmla="*/ 22 h 31"/>
                    <a:gd name="T6" fmla="*/ 25 w 31"/>
                    <a:gd name="T7" fmla="*/ 25 h 31"/>
                    <a:gd name="T8" fmla="*/ 22 w 31"/>
                    <a:gd name="T9" fmla="*/ 28 h 31"/>
                    <a:gd name="T10" fmla="*/ 16 w 31"/>
                    <a:gd name="T11" fmla="*/ 31 h 31"/>
                    <a:gd name="T12" fmla="*/ 16 w 31"/>
                    <a:gd name="T13" fmla="*/ 31 h 31"/>
                    <a:gd name="T14" fmla="*/ 9 w 31"/>
                    <a:gd name="T15" fmla="*/ 28 h 31"/>
                    <a:gd name="T16" fmla="*/ 6 w 31"/>
                    <a:gd name="T17" fmla="*/ 25 h 31"/>
                    <a:gd name="T18" fmla="*/ 3 w 31"/>
                    <a:gd name="T19" fmla="*/ 22 h 31"/>
                    <a:gd name="T20" fmla="*/ 0 w 31"/>
                    <a:gd name="T21" fmla="*/ 16 h 31"/>
                    <a:gd name="T22" fmla="*/ 0 w 31"/>
                    <a:gd name="T23" fmla="*/ 16 h 31"/>
                    <a:gd name="T24" fmla="*/ 3 w 31"/>
                    <a:gd name="T25" fmla="*/ 9 h 31"/>
                    <a:gd name="T26" fmla="*/ 3 w 31"/>
                    <a:gd name="T27" fmla="*/ 6 h 31"/>
                    <a:gd name="T28" fmla="*/ 9 w 31"/>
                    <a:gd name="T29" fmla="*/ 3 h 31"/>
                    <a:gd name="T30" fmla="*/ 16 w 31"/>
                    <a:gd name="T31" fmla="*/ 0 h 31"/>
                    <a:gd name="T32" fmla="*/ 16 w 31"/>
                    <a:gd name="T33" fmla="*/ 0 h 31"/>
                    <a:gd name="T34" fmla="*/ 22 w 31"/>
                    <a:gd name="T35" fmla="*/ 3 h 31"/>
                    <a:gd name="T36" fmla="*/ 25 w 31"/>
                    <a:gd name="T37" fmla="*/ 6 h 31"/>
                    <a:gd name="T38" fmla="*/ 28 w 31"/>
                    <a:gd name="T39" fmla="*/ 9 h 31"/>
                    <a:gd name="T40" fmla="*/ 31 w 31"/>
                    <a:gd name="T41" fmla="*/ 16 h 31"/>
                    <a:gd name="T42" fmla="*/ 31 w 31"/>
                    <a:gd name="T43" fmla="*/ 16 h 3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1" h="31">
                      <a:moveTo>
                        <a:pt x="31" y="16"/>
                      </a:moveTo>
                      <a:lnTo>
                        <a:pt x="31" y="16"/>
                      </a:lnTo>
                      <a:lnTo>
                        <a:pt x="28" y="22"/>
                      </a:lnTo>
                      <a:lnTo>
                        <a:pt x="25" y="25"/>
                      </a:lnTo>
                      <a:lnTo>
                        <a:pt x="22" y="28"/>
                      </a:lnTo>
                      <a:lnTo>
                        <a:pt x="16" y="31"/>
                      </a:lnTo>
                      <a:lnTo>
                        <a:pt x="9" y="28"/>
                      </a:lnTo>
                      <a:lnTo>
                        <a:pt x="6" y="25"/>
                      </a:lnTo>
                      <a:lnTo>
                        <a:pt x="3" y="22"/>
                      </a:lnTo>
                      <a:lnTo>
                        <a:pt x="0" y="16"/>
                      </a:lnTo>
                      <a:lnTo>
                        <a:pt x="3" y="9"/>
                      </a:lnTo>
                      <a:lnTo>
                        <a:pt x="3" y="6"/>
                      </a:lnTo>
                      <a:lnTo>
                        <a:pt x="9" y="3"/>
                      </a:lnTo>
                      <a:lnTo>
                        <a:pt x="16" y="0"/>
                      </a:lnTo>
                      <a:lnTo>
                        <a:pt x="22" y="3"/>
                      </a:lnTo>
                      <a:lnTo>
                        <a:pt x="25" y="6"/>
                      </a:lnTo>
                      <a:lnTo>
                        <a:pt x="28" y="9"/>
                      </a:lnTo>
                      <a:lnTo>
                        <a:pt x="31" y="16"/>
                      </a:lnTo>
                      <a:close/>
                    </a:path>
                  </a:pathLst>
                </a:custGeom>
                <a:noFill/>
                <a:ln w="19050">
                  <a:solidFill>
                    <a:srgbClr val="C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327" name="Freeform 28"/>
                <p:cNvSpPr>
                  <a:spLocks noEditPoints="1"/>
                </p:cNvSpPr>
                <p:nvPr/>
              </p:nvSpPr>
              <p:spPr bwMode="auto">
                <a:xfrm>
                  <a:off x="3550" y="2775"/>
                  <a:ext cx="69" cy="69"/>
                </a:xfrm>
                <a:custGeom>
                  <a:avLst/>
                  <a:gdLst>
                    <a:gd name="T0" fmla="*/ 69 w 69"/>
                    <a:gd name="T1" fmla="*/ 53 h 69"/>
                    <a:gd name="T2" fmla="*/ 69 w 69"/>
                    <a:gd name="T3" fmla="*/ 53 h 69"/>
                    <a:gd name="T4" fmla="*/ 56 w 69"/>
                    <a:gd name="T5" fmla="*/ 50 h 69"/>
                    <a:gd name="T6" fmla="*/ 56 w 69"/>
                    <a:gd name="T7" fmla="*/ 50 h 69"/>
                    <a:gd name="T8" fmla="*/ 56 w 69"/>
                    <a:gd name="T9" fmla="*/ 50 h 69"/>
                    <a:gd name="T10" fmla="*/ 56 w 69"/>
                    <a:gd name="T11" fmla="*/ 50 h 69"/>
                    <a:gd name="T12" fmla="*/ 53 w 69"/>
                    <a:gd name="T13" fmla="*/ 56 h 69"/>
                    <a:gd name="T14" fmla="*/ 47 w 69"/>
                    <a:gd name="T15" fmla="*/ 59 h 69"/>
                    <a:gd name="T16" fmla="*/ 13 w 69"/>
                    <a:gd name="T17" fmla="*/ 59 h 69"/>
                    <a:gd name="T18" fmla="*/ 13 w 69"/>
                    <a:gd name="T19" fmla="*/ 59 h 69"/>
                    <a:gd name="T20" fmla="*/ 9 w 69"/>
                    <a:gd name="T21" fmla="*/ 59 h 69"/>
                    <a:gd name="T22" fmla="*/ 9 w 69"/>
                    <a:gd name="T23" fmla="*/ 56 h 69"/>
                    <a:gd name="T24" fmla="*/ 9 w 69"/>
                    <a:gd name="T25" fmla="*/ 38 h 69"/>
                    <a:gd name="T26" fmla="*/ 59 w 69"/>
                    <a:gd name="T27" fmla="*/ 38 h 69"/>
                    <a:gd name="T28" fmla="*/ 59 w 69"/>
                    <a:gd name="T29" fmla="*/ 0 h 69"/>
                    <a:gd name="T30" fmla="*/ 0 w 69"/>
                    <a:gd name="T31" fmla="*/ 0 h 69"/>
                    <a:gd name="T32" fmla="*/ 0 w 69"/>
                    <a:gd name="T33" fmla="*/ 63 h 69"/>
                    <a:gd name="T34" fmla="*/ 0 w 69"/>
                    <a:gd name="T35" fmla="*/ 63 h 69"/>
                    <a:gd name="T36" fmla="*/ 0 w 69"/>
                    <a:gd name="T37" fmla="*/ 69 h 69"/>
                    <a:gd name="T38" fmla="*/ 9 w 69"/>
                    <a:gd name="T39" fmla="*/ 69 h 69"/>
                    <a:gd name="T40" fmla="*/ 53 w 69"/>
                    <a:gd name="T41" fmla="*/ 69 h 69"/>
                    <a:gd name="T42" fmla="*/ 53 w 69"/>
                    <a:gd name="T43" fmla="*/ 69 h 69"/>
                    <a:gd name="T44" fmla="*/ 59 w 69"/>
                    <a:gd name="T45" fmla="*/ 69 h 69"/>
                    <a:gd name="T46" fmla="*/ 66 w 69"/>
                    <a:gd name="T47" fmla="*/ 66 h 69"/>
                    <a:gd name="T48" fmla="*/ 66 w 69"/>
                    <a:gd name="T49" fmla="*/ 59 h 69"/>
                    <a:gd name="T50" fmla="*/ 69 w 69"/>
                    <a:gd name="T51" fmla="*/ 53 h 69"/>
                    <a:gd name="T52" fmla="*/ 69 w 69"/>
                    <a:gd name="T53" fmla="*/ 53 h 69"/>
                    <a:gd name="T54" fmla="*/ 69 w 69"/>
                    <a:gd name="T55" fmla="*/ 53 h 69"/>
                    <a:gd name="T56" fmla="*/ 9 w 69"/>
                    <a:gd name="T57" fmla="*/ 10 h 69"/>
                    <a:gd name="T58" fmla="*/ 25 w 69"/>
                    <a:gd name="T59" fmla="*/ 10 h 69"/>
                    <a:gd name="T60" fmla="*/ 25 w 69"/>
                    <a:gd name="T61" fmla="*/ 25 h 69"/>
                    <a:gd name="T62" fmla="*/ 9 w 69"/>
                    <a:gd name="T63" fmla="*/ 25 h 69"/>
                    <a:gd name="T64" fmla="*/ 9 w 69"/>
                    <a:gd name="T65" fmla="*/ 10 h 69"/>
                    <a:gd name="T66" fmla="*/ 9 w 69"/>
                    <a:gd name="T67" fmla="*/ 10 h 69"/>
                    <a:gd name="T68" fmla="*/ 34 w 69"/>
                    <a:gd name="T69" fmla="*/ 25 h 69"/>
                    <a:gd name="T70" fmla="*/ 34 w 69"/>
                    <a:gd name="T71" fmla="*/ 10 h 69"/>
                    <a:gd name="T72" fmla="*/ 47 w 69"/>
                    <a:gd name="T73" fmla="*/ 10 h 69"/>
                    <a:gd name="T74" fmla="*/ 47 w 69"/>
                    <a:gd name="T75" fmla="*/ 25 h 69"/>
                    <a:gd name="T76" fmla="*/ 34 w 69"/>
                    <a:gd name="T77" fmla="*/ 25 h 69"/>
                    <a:gd name="T78" fmla="*/ 34 w 69"/>
                    <a:gd name="T79" fmla="*/ 25 h 6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9" h="69">
                      <a:moveTo>
                        <a:pt x="69" y="53"/>
                      </a:moveTo>
                      <a:lnTo>
                        <a:pt x="69" y="53"/>
                      </a:lnTo>
                      <a:lnTo>
                        <a:pt x="56" y="50"/>
                      </a:lnTo>
                      <a:lnTo>
                        <a:pt x="53" y="56"/>
                      </a:lnTo>
                      <a:lnTo>
                        <a:pt x="47" y="59"/>
                      </a:lnTo>
                      <a:lnTo>
                        <a:pt x="13" y="59"/>
                      </a:lnTo>
                      <a:lnTo>
                        <a:pt x="9" y="59"/>
                      </a:lnTo>
                      <a:lnTo>
                        <a:pt x="9" y="56"/>
                      </a:lnTo>
                      <a:lnTo>
                        <a:pt x="9" y="38"/>
                      </a:lnTo>
                      <a:lnTo>
                        <a:pt x="59" y="38"/>
                      </a:lnTo>
                      <a:lnTo>
                        <a:pt x="59" y="0"/>
                      </a:lnTo>
                      <a:lnTo>
                        <a:pt x="0" y="0"/>
                      </a:lnTo>
                      <a:lnTo>
                        <a:pt x="0" y="63"/>
                      </a:lnTo>
                      <a:lnTo>
                        <a:pt x="0" y="69"/>
                      </a:lnTo>
                      <a:lnTo>
                        <a:pt x="9" y="69"/>
                      </a:lnTo>
                      <a:lnTo>
                        <a:pt x="53" y="69"/>
                      </a:lnTo>
                      <a:lnTo>
                        <a:pt x="59" y="69"/>
                      </a:lnTo>
                      <a:lnTo>
                        <a:pt x="66" y="66"/>
                      </a:lnTo>
                      <a:lnTo>
                        <a:pt x="66" y="59"/>
                      </a:lnTo>
                      <a:lnTo>
                        <a:pt x="69" y="53"/>
                      </a:lnTo>
                      <a:close/>
                      <a:moveTo>
                        <a:pt x="9" y="10"/>
                      </a:moveTo>
                      <a:lnTo>
                        <a:pt x="25" y="10"/>
                      </a:lnTo>
                      <a:lnTo>
                        <a:pt x="25" y="25"/>
                      </a:lnTo>
                      <a:lnTo>
                        <a:pt x="9" y="25"/>
                      </a:lnTo>
                      <a:lnTo>
                        <a:pt x="9" y="10"/>
                      </a:lnTo>
                      <a:close/>
                      <a:moveTo>
                        <a:pt x="34" y="25"/>
                      </a:moveTo>
                      <a:lnTo>
                        <a:pt x="34" y="10"/>
                      </a:lnTo>
                      <a:lnTo>
                        <a:pt x="47" y="10"/>
                      </a:lnTo>
                      <a:lnTo>
                        <a:pt x="47" y="25"/>
                      </a:lnTo>
                      <a:lnTo>
                        <a:pt x="34" y="25"/>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8" name="Freeform 29"/>
                <p:cNvSpPr>
                  <a:spLocks noEditPoints="1"/>
                </p:cNvSpPr>
                <p:nvPr/>
              </p:nvSpPr>
              <p:spPr bwMode="auto">
                <a:xfrm>
                  <a:off x="3678" y="2769"/>
                  <a:ext cx="78" cy="81"/>
                </a:xfrm>
                <a:custGeom>
                  <a:avLst/>
                  <a:gdLst>
                    <a:gd name="T0" fmla="*/ 44 w 78"/>
                    <a:gd name="T1" fmla="*/ 6 h 81"/>
                    <a:gd name="T2" fmla="*/ 44 w 78"/>
                    <a:gd name="T3" fmla="*/ 0 h 81"/>
                    <a:gd name="T4" fmla="*/ 31 w 78"/>
                    <a:gd name="T5" fmla="*/ 0 h 81"/>
                    <a:gd name="T6" fmla="*/ 31 w 78"/>
                    <a:gd name="T7" fmla="*/ 6 h 81"/>
                    <a:gd name="T8" fmla="*/ 3 w 78"/>
                    <a:gd name="T9" fmla="*/ 9 h 81"/>
                    <a:gd name="T10" fmla="*/ 25 w 78"/>
                    <a:gd name="T11" fmla="*/ 19 h 81"/>
                    <a:gd name="T12" fmla="*/ 22 w 78"/>
                    <a:gd name="T13" fmla="*/ 19 h 81"/>
                    <a:gd name="T14" fmla="*/ 16 w 78"/>
                    <a:gd name="T15" fmla="*/ 22 h 81"/>
                    <a:gd name="T16" fmla="*/ 19 w 78"/>
                    <a:gd name="T17" fmla="*/ 25 h 81"/>
                    <a:gd name="T18" fmla="*/ 22 w 78"/>
                    <a:gd name="T19" fmla="*/ 28 h 81"/>
                    <a:gd name="T20" fmla="*/ 0 w 78"/>
                    <a:gd name="T21" fmla="*/ 37 h 81"/>
                    <a:gd name="T22" fmla="*/ 78 w 78"/>
                    <a:gd name="T23" fmla="*/ 28 h 81"/>
                    <a:gd name="T24" fmla="*/ 53 w 78"/>
                    <a:gd name="T25" fmla="*/ 28 h 81"/>
                    <a:gd name="T26" fmla="*/ 59 w 78"/>
                    <a:gd name="T27" fmla="*/ 22 h 81"/>
                    <a:gd name="T28" fmla="*/ 56 w 78"/>
                    <a:gd name="T29" fmla="*/ 22 h 81"/>
                    <a:gd name="T30" fmla="*/ 72 w 78"/>
                    <a:gd name="T31" fmla="*/ 19 h 81"/>
                    <a:gd name="T32" fmla="*/ 44 w 78"/>
                    <a:gd name="T33" fmla="*/ 9 h 81"/>
                    <a:gd name="T34" fmla="*/ 44 w 78"/>
                    <a:gd name="T35" fmla="*/ 6 h 81"/>
                    <a:gd name="T36" fmla="*/ 44 w 78"/>
                    <a:gd name="T37" fmla="*/ 6 h 81"/>
                    <a:gd name="T38" fmla="*/ 34 w 78"/>
                    <a:gd name="T39" fmla="*/ 28 h 81"/>
                    <a:gd name="T40" fmla="*/ 31 w 78"/>
                    <a:gd name="T41" fmla="*/ 22 h 81"/>
                    <a:gd name="T42" fmla="*/ 28 w 78"/>
                    <a:gd name="T43" fmla="*/ 19 h 81"/>
                    <a:gd name="T44" fmla="*/ 47 w 78"/>
                    <a:gd name="T45" fmla="*/ 19 h 81"/>
                    <a:gd name="T46" fmla="*/ 44 w 78"/>
                    <a:gd name="T47" fmla="*/ 28 h 81"/>
                    <a:gd name="T48" fmla="*/ 50 w 78"/>
                    <a:gd name="T49" fmla="*/ 78 h 81"/>
                    <a:gd name="T50" fmla="*/ 62 w 78"/>
                    <a:gd name="T51" fmla="*/ 41 h 81"/>
                    <a:gd name="T52" fmla="*/ 13 w 78"/>
                    <a:gd name="T53" fmla="*/ 81 h 81"/>
                    <a:gd name="T54" fmla="*/ 25 w 78"/>
                    <a:gd name="T55" fmla="*/ 75 h 81"/>
                    <a:gd name="T56" fmla="*/ 50 w 78"/>
                    <a:gd name="T57" fmla="*/ 78 h 81"/>
                    <a:gd name="T58" fmla="*/ 50 w 78"/>
                    <a:gd name="T59" fmla="*/ 50 h 81"/>
                    <a:gd name="T60" fmla="*/ 25 w 78"/>
                    <a:gd name="T61" fmla="*/ 56 h 81"/>
                    <a:gd name="T62" fmla="*/ 50 w 78"/>
                    <a:gd name="T63" fmla="*/ 50 h 81"/>
                    <a:gd name="T64" fmla="*/ 50 w 78"/>
                    <a:gd name="T65" fmla="*/ 62 h 81"/>
                    <a:gd name="T66" fmla="*/ 25 w 78"/>
                    <a:gd name="T67" fmla="*/ 69 h 81"/>
                    <a:gd name="T68" fmla="*/ 50 w 78"/>
                    <a:gd name="T69" fmla="*/ 62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81">
                      <a:moveTo>
                        <a:pt x="44" y="6"/>
                      </a:moveTo>
                      <a:lnTo>
                        <a:pt x="44" y="6"/>
                      </a:lnTo>
                      <a:lnTo>
                        <a:pt x="44" y="0"/>
                      </a:lnTo>
                      <a:lnTo>
                        <a:pt x="31" y="0"/>
                      </a:lnTo>
                      <a:lnTo>
                        <a:pt x="31" y="6"/>
                      </a:lnTo>
                      <a:lnTo>
                        <a:pt x="31" y="9"/>
                      </a:lnTo>
                      <a:lnTo>
                        <a:pt x="3" y="9"/>
                      </a:lnTo>
                      <a:lnTo>
                        <a:pt x="3" y="19"/>
                      </a:lnTo>
                      <a:lnTo>
                        <a:pt x="25" y="19"/>
                      </a:lnTo>
                      <a:lnTo>
                        <a:pt x="22" y="19"/>
                      </a:lnTo>
                      <a:lnTo>
                        <a:pt x="16" y="22"/>
                      </a:lnTo>
                      <a:lnTo>
                        <a:pt x="19" y="25"/>
                      </a:lnTo>
                      <a:lnTo>
                        <a:pt x="22" y="28"/>
                      </a:lnTo>
                      <a:lnTo>
                        <a:pt x="0" y="28"/>
                      </a:lnTo>
                      <a:lnTo>
                        <a:pt x="0" y="37"/>
                      </a:lnTo>
                      <a:lnTo>
                        <a:pt x="78" y="37"/>
                      </a:lnTo>
                      <a:lnTo>
                        <a:pt x="78" y="28"/>
                      </a:lnTo>
                      <a:lnTo>
                        <a:pt x="53" y="28"/>
                      </a:lnTo>
                      <a:lnTo>
                        <a:pt x="59" y="22"/>
                      </a:lnTo>
                      <a:lnTo>
                        <a:pt x="56" y="22"/>
                      </a:lnTo>
                      <a:lnTo>
                        <a:pt x="50" y="19"/>
                      </a:lnTo>
                      <a:lnTo>
                        <a:pt x="72" y="19"/>
                      </a:lnTo>
                      <a:lnTo>
                        <a:pt x="72" y="9"/>
                      </a:lnTo>
                      <a:lnTo>
                        <a:pt x="44" y="9"/>
                      </a:lnTo>
                      <a:lnTo>
                        <a:pt x="44" y="6"/>
                      </a:lnTo>
                      <a:close/>
                      <a:moveTo>
                        <a:pt x="44" y="28"/>
                      </a:moveTo>
                      <a:lnTo>
                        <a:pt x="34" y="28"/>
                      </a:lnTo>
                      <a:lnTo>
                        <a:pt x="31" y="22"/>
                      </a:lnTo>
                      <a:lnTo>
                        <a:pt x="28" y="19"/>
                      </a:lnTo>
                      <a:lnTo>
                        <a:pt x="47" y="19"/>
                      </a:lnTo>
                      <a:lnTo>
                        <a:pt x="44" y="28"/>
                      </a:lnTo>
                      <a:close/>
                      <a:moveTo>
                        <a:pt x="50" y="78"/>
                      </a:moveTo>
                      <a:lnTo>
                        <a:pt x="62" y="78"/>
                      </a:lnTo>
                      <a:lnTo>
                        <a:pt x="62" y="41"/>
                      </a:lnTo>
                      <a:lnTo>
                        <a:pt x="13" y="41"/>
                      </a:lnTo>
                      <a:lnTo>
                        <a:pt x="13" y="81"/>
                      </a:lnTo>
                      <a:lnTo>
                        <a:pt x="25" y="81"/>
                      </a:lnTo>
                      <a:lnTo>
                        <a:pt x="25" y="75"/>
                      </a:lnTo>
                      <a:lnTo>
                        <a:pt x="50" y="75"/>
                      </a:lnTo>
                      <a:lnTo>
                        <a:pt x="50" y="78"/>
                      </a:lnTo>
                      <a:close/>
                      <a:moveTo>
                        <a:pt x="50" y="50"/>
                      </a:moveTo>
                      <a:lnTo>
                        <a:pt x="50" y="56"/>
                      </a:lnTo>
                      <a:lnTo>
                        <a:pt x="25" y="56"/>
                      </a:lnTo>
                      <a:lnTo>
                        <a:pt x="25" y="50"/>
                      </a:lnTo>
                      <a:lnTo>
                        <a:pt x="50" y="50"/>
                      </a:lnTo>
                      <a:close/>
                      <a:moveTo>
                        <a:pt x="50" y="62"/>
                      </a:moveTo>
                      <a:lnTo>
                        <a:pt x="50" y="69"/>
                      </a:lnTo>
                      <a:lnTo>
                        <a:pt x="25" y="69"/>
                      </a:lnTo>
                      <a:lnTo>
                        <a:pt x="25" y="62"/>
                      </a:lnTo>
                      <a:lnTo>
                        <a:pt x="50" y="62"/>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29" name="Freeform 30"/>
                <p:cNvSpPr>
                  <a:spLocks noEditPoints="1"/>
                </p:cNvSpPr>
                <p:nvPr/>
              </p:nvSpPr>
              <p:spPr bwMode="auto">
                <a:xfrm>
                  <a:off x="3812" y="2769"/>
                  <a:ext cx="78" cy="78"/>
                </a:xfrm>
                <a:custGeom>
                  <a:avLst/>
                  <a:gdLst>
                    <a:gd name="T0" fmla="*/ 47 w 78"/>
                    <a:gd name="T1" fmla="*/ 6 h 78"/>
                    <a:gd name="T2" fmla="*/ 32 w 78"/>
                    <a:gd name="T3" fmla="*/ 6 h 78"/>
                    <a:gd name="T4" fmla="*/ 32 w 78"/>
                    <a:gd name="T5" fmla="*/ 0 h 78"/>
                    <a:gd name="T6" fmla="*/ 25 w 78"/>
                    <a:gd name="T7" fmla="*/ 0 h 78"/>
                    <a:gd name="T8" fmla="*/ 19 w 78"/>
                    <a:gd name="T9" fmla="*/ 3 h 78"/>
                    <a:gd name="T10" fmla="*/ 3 w 78"/>
                    <a:gd name="T11" fmla="*/ 6 h 78"/>
                    <a:gd name="T12" fmla="*/ 47 w 78"/>
                    <a:gd name="T13" fmla="*/ 16 h 78"/>
                    <a:gd name="T14" fmla="*/ 60 w 78"/>
                    <a:gd name="T15" fmla="*/ 78 h 78"/>
                    <a:gd name="T16" fmla="*/ 60 w 78"/>
                    <a:gd name="T17" fmla="*/ 59 h 78"/>
                    <a:gd name="T18" fmla="*/ 63 w 78"/>
                    <a:gd name="T19" fmla="*/ 69 h 78"/>
                    <a:gd name="T20" fmla="*/ 78 w 78"/>
                    <a:gd name="T21" fmla="*/ 59 h 78"/>
                    <a:gd name="T22" fmla="*/ 72 w 78"/>
                    <a:gd name="T23" fmla="*/ 34 h 78"/>
                    <a:gd name="T24" fmla="*/ 78 w 78"/>
                    <a:gd name="T25" fmla="*/ 3 h 78"/>
                    <a:gd name="T26" fmla="*/ 50 w 78"/>
                    <a:gd name="T27" fmla="*/ 78 h 78"/>
                    <a:gd name="T28" fmla="*/ 60 w 78"/>
                    <a:gd name="T29" fmla="*/ 78 h 78"/>
                    <a:gd name="T30" fmla="*/ 63 w 78"/>
                    <a:gd name="T31" fmla="*/ 28 h 78"/>
                    <a:gd name="T32" fmla="*/ 63 w 78"/>
                    <a:gd name="T33" fmla="*/ 34 h 78"/>
                    <a:gd name="T34" fmla="*/ 69 w 78"/>
                    <a:gd name="T35" fmla="*/ 53 h 78"/>
                    <a:gd name="T36" fmla="*/ 60 w 78"/>
                    <a:gd name="T37" fmla="*/ 56 h 78"/>
                    <a:gd name="T38" fmla="*/ 66 w 78"/>
                    <a:gd name="T39" fmla="*/ 12 h 78"/>
                    <a:gd name="T40" fmla="*/ 63 w 78"/>
                    <a:gd name="T41" fmla="*/ 28 h 78"/>
                    <a:gd name="T42" fmla="*/ 63 w 78"/>
                    <a:gd name="T43" fmla="*/ 28 h 78"/>
                    <a:gd name="T44" fmla="*/ 44 w 78"/>
                    <a:gd name="T45" fmla="*/ 37 h 78"/>
                    <a:gd name="T46" fmla="*/ 7 w 78"/>
                    <a:gd name="T47" fmla="*/ 19 h 78"/>
                    <a:gd name="T48" fmla="*/ 7 w 78"/>
                    <a:gd name="T49" fmla="*/ 37 h 78"/>
                    <a:gd name="T50" fmla="*/ 16 w 78"/>
                    <a:gd name="T51" fmla="*/ 25 h 78"/>
                    <a:gd name="T52" fmla="*/ 35 w 78"/>
                    <a:gd name="T53" fmla="*/ 28 h 78"/>
                    <a:gd name="T54" fmla="*/ 16 w 78"/>
                    <a:gd name="T55" fmla="*/ 28 h 78"/>
                    <a:gd name="T56" fmla="*/ 22 w 78"/>
                    <a:gd name="T57" fmla="*/ 56 h 78"/>
                    <a:gd name="T58" fmla="*/ 3 w 78"/>
                    <a:gd name="T59" fmla="*/ 65 h 78"/>
                    <a:gd name="T60" fmla="*/ 22 w 78"/>
                    <a:gd name="T61" fmla="*/ 65 h 78"/>
                    <a:gd name="T62" fmla="*/ 19 w 78"/>
                    <a:gd name="T63" fmla="*/ 69 h 78"/>
                    <a:gd name="T64" fmla="*/ 13 w 78"/>
                    <a:gd name="T65" fmla="*/ 69 h 78"/>
                    <a:gd name="T66" fmla="*/ 16 w 78"/>
                    <a:gd name="T67" fmla="*/ 78 h 78"/>
                    <a:gd name="T68" fmla="*/ 32 w 78"/>
                    <a:gd name="T69" fmla="*/ 75 h 78"/>
                    <a:gd name="T70" fmla="*/ 32 w 78"/>
                    <a:gd name="T71" fmla="*/ 62 h 78"/>
                    <a:gd name="T72" fmla="*/ 44 w 78"/>
                    <a:gd name="T73" fmla="*/ 62 h 78"/>
                    <a:gd name="T74" fmla="*/ 44 w 78"/>
                    <a:gd name="T75" fmla="*/ 53 h 78"/>
                    <a:gd name="T76" fmla="*/ 32 w 78"/>
                    <a:gd name="T77" fmla="*/ 53 h 78"/>
                    <a:gd name="T78" fmla="*/ 44 w 78"/>
                    <a:gd name="T79" fmla="*/ 41 h 78"/>
                    <a:gd name="T80" fmla="*/ 7 w 78"/>
                    <a:gd name="T81" fmla="*/ 41 h 78"/>
                    <a:gd name="T82" fmla="*/ 25 w 78"/>
                    <a:gd name="T83" fmla="*/ 47 h 78"/>
                    <a:gd name="T84" fmla="*/ 22 w 78"/>
                    <a:gd name="T85" fmla="*/ 50 h 78"/>
                    <a:gd name="T86" fmla="*/ 22 w 78"/>
                    <a:gd name="T87" fmla="*/ 50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8" h="78">
                      <a:moveTo>
                        <a:pt x="47" y="16"/>
                      </a:moveTo>
                      <a:lnTo>
                        <a:pt x="47" y="6"/>
                      </a:lnTo>
                      <a:lnTo>
                        <a:pt x="32" y="6"/>
                      </a:lnTo>
                      <a:lnTo>
                        <a:pt x="32" y="0"/>
                      </a:lnTo>
                      <a:lnTo>
                        <a:pt x="25" y="0"/>
                      </a:lnTo>
                      <a:lnTo>
                        <a:pt x="19" y="3"/>
                      </a:lnTo>
                      <a:lnTo>
                        <a:pt x="19" y="6"/>
                      </a:lnTo>
                      <a:lnTo>
                        <a:pt x="3" y="6"/>
                      </a:lnTo>
                      <a:lnTo>
                        <a:pt x="3" y="16"/>
                      </a:lnTo>
                      <a:lnTo>
                        <a:pt x="47" y="16"/>
                      </a:lnTo>
                      <a:close/>
                      <a:moveTo>
                        <a:pt x="60" y="78"/>
                      </a:moveTo>
                      <a:lnTo>
                        <a:pt x="60" y="59"/>
                      </a:lnTo>
                      <a:lnTo>
                        <a:pt x="63" y="69"/>
                      </a:lnTo>
                      <a:lnTo>
                        <a:pt x="72" y="65"/>
                      </a:lnTo>
                      <a:lnTo>
                        <a:pt x="78" y="59"/>
                      </a:lnTo>
                      <a:lnTo>
                        <a:pt x="78" y="50"/>
                      </a:lnTo>
                      <a:lnTo>
                        <a:pt x="72" y="34"/>
                      </a:lnTo>
                      <a:lnTo>
                        <a:pt x="78" y="3"/>
                      </a:lnTo>
                      <a:lnTo>
                        <a:pt x="50" y="3"/>
                      </a:lnTo>
                      <a:lnTo>
                        <a:pt x="50" y="78"/>
                      </a:lnTo>
                      <a:lnTo>
                        <a:pt x="60" y="78"/>
                      </a:lnTo>
                      <a:close/>
                      <a:moveTo>
                        <a:pt x="63" y="28"/>
                      </a:moveTo>
                      <a:lnTo>
                        <a:pt x="63" y="28"/>
                      </a:lnTo>
                      <a:lnTo>
                        <a:pt x="63" y="34"/>
                      </a:lnTo>
                      <a:lnTo>
                        <a:pt x="66" y="47"/>
                      </a:lnTo>
                      <a:lnTo>
                        <a:pt x="69" y="53"/>
                      </a:lnTo>
                      <a:lnTo>
                        <a:pt x="66" y="56"/>
                      </a:lnTo>
                      <a:lnTo>
                        <a:pt x="60" y="56"/>
                      </a:lnTo>
                      <a:lnTo>
                        <a:pt x="60" y="12"/>
                      </a:lnTo>
                      <a:lnTo>
                        <a:pt x="66" y="12"/>
                      </a:lnTo>
                      <a:lnTo>
                        <a:pt x="63" y="28"/>
                      </a:lnTo>
                      <a:close/>
                      <a:moveTo>
                        <a:pt x="7" y="37"/>
                      </a:moveTo>
                      <a:lnTo>
                        <a:pt x="44" y="37"/>
                      </a:lnTo>
                      <a:lnTo>
                        <a:pt x="44" y="19"/>
                      </a:lnTo>
                      <a:lnTo>
                        <a:pt x="7" y="19"/>
                      </a:lnTo>
                      <a:lnTo>
                        <a:pt x="7" y="37"/>
                      </a:lnTo>
                      <a:close/>
                      <a:moveTo>
                        <a:pt x="16" y="28"/>
                      </a:moveTo>
                      <a:lnTo>
                        <a:pt x="16" y="25"/>
                      </a:lnTo>
                      <a:lnTo>
                        <a:pt x="35" y="25"/>
                      </a:lnTo>
                      <a:lnTo>
                        <a:pt x="35" y="28"/>
                      </a:lnTo>
                      <a:lnTo>
                        <a:pt x="16" y="28"/>
                      </a:lnTo>
                      <a:close/>
                      <a:moveTo>
                        <a:pt x="22" y="50"/>
                      </a:moveTo>
                      <a:lnTo>
                        <a:pt x="22" y="56"/>
                      </a:lnTo>
                      <a:lnTo>
                        <a:pt x="0" y="56"/>
                      </a:lnTo>
                      <a:lnTo>
                        <a:pt x="3" y="65"/>
                      </a:lnTo>
                      <a:lnTo>
                        <a:pt x="22" y="62"/>
                      </a:lnTo>
                      <a:lnTo>
                        <a:pt x="22" y="65"/>
                      </a:lnTo>
                      <a:lnTo>
                        <a:pt x="19" y="69"/>
                      </a:lnTo>
                      <a:lnTo>
                        <a:pt x="13" y="69"/>
                      </a:lnTo>
                      <a:lnTo>
                        <a:pt x="16" y="78"/>
                      </a:lnTo>
                      <a:lnTo>
                        <a:pt x="28" y="78"/>
                      </a:lnTo>
                      <a:lnTo>
                        <a:pt x="32" y="75"/>
                      </a:lnTo>
                      <a:lnTo>
                        <a:pt x="32" y="72"/>
                      </a:lnTo>
                      <a:lnTo>
                        <a:pt x="32" y="62"/>
                      </a:lnTo>
                      <a:lnTo>
                        <a:pt x="44" y="62"/>
                      </a:lnTo>
                      <a:lnTo>
                        <a:pt x="44" y="53"/>
                      </a:lnTo>
                      <a:lnTo>
                        <a:pt x="32" y="53"/>
                      </a:lnTo>
                      <a:lnTo>
                        <a:pt x="44" y="41"/>
                      </a:lnTo>
                      <a:lnTo>
                        <a:pt x="7" y="41"/>
                      </a:lnTo>
                      <a:lnTo>
                        <a:pt x="7" y="47"/>
                      </a:lnTo>
                      <a:lnTo>
                        <a:pt x="25" y="47"/>
                      </a:lnTo>
                      <a:lnTo>
                        <a:pt x="22" y="5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0" name="Freeform 31"/>
                <p:cNvSpPr>
                  <a:spLocks noEditPoints="1"/>
                </p:cNvSpPr>
                <p:nvPr/>
              </p:nvSpPr>
              <p:spPr bwMode="auto">
                <a:xfrm>
                  <a:off x="3947" y="2769"/>
                  <a:ext cx="81" cy="78"/>
                </a:xfrm>
                <a:custGeom>
                  <a:avLst/>
                  <a:gdLst>
                    <a:gd name="T0" fmla="*/ 0 w 81"/>
                    <a:gd name="T1" fmla="*/ 53 h 78"/>
                    <a:gd name="T2" fmla="*/ 6 w 81"/>
                    <a:gd name="T3" fmla="*/ 59 h 78"/>
                    <a:gd name="T4" fmla="*/ 12 w 81"/>
                    <a:gd name="T5" fmla="*/ 78 h 78"/>
                    <a:gd name="T6" fmla="*/ 21 w 81"/>
                    <a:gd name="T7" fmla="*/ 41 h 78"/>
                    <a:gd name="T8" fmla="*/ 28 w 81"/>
                    <a:gd name="T9" fmla="*/ 53 h 78"/>
                    <a:gd name="T10" fmla="*/ 34 w 81"/>
                    <a:gd name="T11" fmla="*/ 47 h 78"/>
                    <a:gd name="T12" fmla="*/ 43 w 81"/>
                    <a:gd name="T13" fmla="*/ 47 h 78"/>
                    <a:gd name="T14" fmla="*/ 37 w 81"/>
                    <a:gd name="T15" fmla="*/ 62 h 78"/>
                    <a:gd name="T16" fmla="*/ 21 w 81"/>
                    <a:gd name="T17" fmla="*/ 72 h 78"/>
                    <a:gd name="T18" fmla="*/ 31 w 81"/>
                    <a:gd name="T19" fmla="*/ 78 h 78"/>
                    <a:gd name="T20" fmla="*/ 43 w 81"/>
                    <a:gd name="T21" fmla="*/ 72 h 78"/>
                    <a:gd name="T22" fmla="*/ 62 w 81"/>
                    <a:gd name="T23" fmla="*/ 59 h 78"/>
                    <a:gd name="T24" fmla="*/ 62 w 81"/>
                    <a:gd name="T25" fmla="*/ 62 h 78"/>
                    <a:gd name="T26" fmla="*/ 62 w 81"/>
                    <a:gd name="T27" fmla="*/ 69 h 78"/>
                    <a:gd name="T28" fmla="*/ 56 w 81"/>
                    <a:gd name="T29" fmla="*/ 69 h 78"/>
                    <a:gd name="T30" fmla="*/ 53 w 81"/>
                    <a:gd name="T31" fmla="*/ 69 h 78"/>
                    <a:gd name="T32" fmla="*/ 53 w 81"/>
                    <a:gd name="T33" fmla="*/ 72 h 78"/>
                    <a:gd name="T34" fmla="*/ 56 w 81"/>
                    <a:gd name="T35" fmla="*/ 75 h 78"/>
                    <a:gd name="T36" fmla="*/ 56 w 81"/>
                    <a:gd name="T37" fmla="*/ 78 h 78"/>
                    <a:gd name="T38" fmla="*/ 56 w 81"/>
                    <a:gd name="T39" fmla="*/ 78 h 78"/>
                    <a:gd name="T40" fmla="*/ 71 w 81"/>
                    <a:gd name="T41" fmla="*/ 75 h 78"/>
                    <a:gd name="T42" fmla="*/ 74 w 81"/>
                    <a:gd name="T43" fmla="*/ 65 h 78"/>
                    <a:gd name="T44" fmla="*/ 74 w 81"/>
                    <a:gd name="T45" fmla="*/ 50 h 78"/>
                    <a:gd name="T46" fmla="*/ 53 w 81"/>
                    <a:gd name="T47" fmla="*/ 50 h 78"/>
                    <a:gd name="T48" fmla="*/ 81 w 81"/>
                    <a:gd name="T49" fmla="*/ 47 h 78"/>
                    <a:gd name="T50" fmla="*/ 59 w 81"/>
                    <a:gd name="T51" fmla="*/ 37 h 78"/>
                    <a:gd name="T52" fmla="*/ 59 w 81"/>
                    <a:gd name="T53" fmla="*/ 31 h 78"/>
                    <a:gd name="T54" fmla="*/ 49 w 81"/>
                    <a:gd name="T55" fmla="*/ 31 h 78"/>
                    <a:gd name="T56" fmla="*/ 46 w 81"/>
                    <a:gd name="T57" fmla="*/ 31 h 78"/>
                    <a:gd name="T58" fmla="*/ 46 w 81"/>
                    <a:gd name="T59" fmla="*/ 34 h 78"/>
                    <a:gd name="T60" fmla="*/ 31 w 81"/>
                    <a:gd name="T61" fmla="*/ 37 h 78"/>
                    <a:gd name="T62" fmla="*/ 28 w 81"/>
                    <a:gd name="T63" fmla="*/ 31 h 78"/>
                    <a:gd name="T64" fmla="*/ 28 w 81"/>
                    <a:gd name="T65" fmla="*/ 31 h 78"/>
                    <a:gd name="T66" fmla="*/ 21 w 81"/>
                    <a:gd name="T67" fmla="*/ 25 h 78"/>
                    <a:gd name="T68" fmla="*/ 31 w 81"/>
                    <a:gd name="T69" fmla="*/ 19 h 78"/>
                    <a:gd name="T70" fmla="*/ 21 w 81"/>
                    <a:gd name="T71" fmla="*/ 6 h 78"/>
                    <a:gd name="T72" fmla="*/ 21 w 81"/>
                    <a:gd name="T73" fmla="*/ 3 h 78"/>
                    <a:gd name="T74" fmla="*/ 21 w 81"/>
                    <a:gd name="T75" fmla="*/ 0 h 78"/>
                    <a:gd name="T76" fmla="*/ 18 w 81"/>
                    <a:gd name="T77" fmla="*/ 0 h 78"/>
                    <a:gd name="T78" fmla="*/ 12 w 81"/>
                    <a:gd name="T79" fmla="*/ 16 h 78"/>
                    <a:gd name="T80" fmla="*/ 3 w 81"/>
                    <a:gd name="T81" fmla="*/ 25 h 78"/>
                    <a:gd name="T82" fmla="*/ 9 w 81"/>
                    <a:gd name="T83" fmla="*/ 25 h 78"/>
                    <a:gd name="T84" fmla="*/ 9 w 81"/>
                    <a:gd name="T85" fmla="*/ 25 h 78"/>
                    <a:gd name="T86" fmla="*/ 0 w 81"/>
                    <a:gd name="T87" fmla="*/ 53 h 78"/>
                    <a:gd name="T88" fmla="*/ 0 w 81"/>
                    <a:gd name="T89" fmla="*/ 53 h 78"/>
                    <a:gd name="T90" fmla="*/ 43 w 81"/>
                    <a:gd name="T91" fmla="*/ 22 h 78"/>
                    <a:gd name="T92" fmla="*/ 40 w 81"/>
                    <a:gd name="T93" fmla="*/ 12 h 78"/>
                    <a:gd name="T94" fmla="*/ 43 w 81"/>
                    <a:gd name="T95" fmla="*/ 12 h 78"/>
                    <a:gd name="T96" fmla="*/ 53 w 81"/>
                    <a:gd name="T97" fmla="*/ 22 h 78"/>
                    <a:gd name="T98" fmla="*/ 56 w 81"/>
                    <a:gd name="T99" fmla="*/ 12 h 78"/>
                    <a:gd name="T100" fmla="*/ 56 w 81"/>
                    <a:gd name="T101" fmla="*/ 22 h 78"/>
                    <a:gd name="T102" fmla="*/ 65 w 81"/>
                    <a:gd name="T103" fmla="*/ 22 h 78"/>
                    <a:gd name="T104" fmla="*/ 62 w 81"/>
                    <a:gd name="T105" fmla="*/ 12 h 78"/>
                    <a:gd name="T106" fmla="*/ 65 w 81"/>
                    <a:gd name="T107" fmla="*/ 12 h 78"/>
                    <a:gd name="T108" fmla="*/ 78 w 81"/>
                    <a:gd name="T109" fmla="*/ 3 h 78"/>
                    <a:gd name="T110" fmla="*/ 31 w 81"/>
                    <a:gd name="T111" fmla="*/ 31 h 78"/>
                    <a:gd name="T112" fmla="*/ 78 w 81"/>
                    <a:gd name="T113" fmla="*/ 31 h 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1" h="78">
                      <a:moveTo>
                        <a:pt x="0" y="53"/>
                      </a:moveTo>
                      <a:lnTo>
                        <a:pt x="0" y="53"/>
                      </a:lnTo>
                      <a:lnTo>
                        <a:pt x="6" y="59"/>
                      </a:lnTo>
                      <a:lnTo>
                        <a:pt x="12" y="50"/>
                      </a:lnTo>
                      <a:lnTo>
                        <a:pt x="12" y="78"/>
                      </a:lnTo>
                      <a:lnTo>
                        <a:pt x="21" y="78"/>
                      </a:lnTo>
                      <a:lnTo>
                        <a:pt x="21" y="41"/>
                      </a:lnTo>
                      <a:lnTo>
                        <a:pt x="28" y="53"/>
                      </a:lnTo>
                      <a:lnTo>
                        <a:pt x="34" y="47"/>
                      </a:lnTo>
                      <a:lnTo>
                        <a:pt x="43" y="47"/>
                      </a:lnTo>
                      <a:lnTo>
                        <a:pt x="40" y="56"/>
                      </a:lnTo>
                      <a:lnTo>
                        <a:pt x="37" y="62"/>
                      </a:lnTo>
                      <a:lnTo>
                        <a:pt x="31" y="69"/>
                      </a:lnTo>
                      <a:lnTo>
                        <a:pt x="21" y="72"/>
                      </a:lnTo>
                      <a:lnTo>
                        <a:pt x="31" y="78"/>
                      </a:lnTo>
                      <a:lnTo>
                        <a:pt x="43" y="72"/>
                      </a:lnTo>
                      <a:lnTo>
                        <a:pt x="49" y="59"/>
                      </a:lnTo>
                      <a:lnTo>
                        <a:pt x="62" y="59"/>
                      </a:lnTo>
                      <a:lnTo>
                        <a:pt x="62" y="62"/>
                      </a:lnTo>
                      <a:lnTo>
                        <a:pt x="62" y="69"/>
                      </a:lnTo>
                      <a:lnTo>
                        <a:pt x="56" y="69"/>
                      </a:lnTo>
                      <a:lnTo>
                        <a:pt x="53" y="69"/>
                      </a:lnTo>
                      <a:lnTo>
                        <a:pt x="53" y="72"/>
                      </a:lnTo>
                      <a:lnTo>
                        <a:pt x="56" y="75"/>
                      </a:lnTo>
                      <a:lnTo>
                        <a:pt x="56" y="78"/>
                      </a:lnTo>
                      <a:lnTo>
                        <a:pt x="71" y="75"/>
                      </a:lnTo>
                      <a:lnTo>
                        <a:pt x="74" y="72"/>
                      </a:lnTo>
                      <a:lnTo>
                        <a:pt x="74" y="65"/>
                      </a:lnTo>
                      <a:lnTo>
                        <a:pt x="74" y="50"/>
                      </a:lnTo>
                      <a:lnTo>
                        <a:pt x="53" y="50"/>
                      </a:lnTo>
                      <a:lnTo>
                        <a:pt x="53" y="47"/>
                      </a:lnTo>
                      <a:lnTo>
                        <a:pt x="81" y="47"/>
                      </a:lnTo>
                      <a:lnTo>
                        <a:pt x="81" y="37"/>
                      </a:lnTo>
                      <a:lnTo>
                        <a:pt x="59" y="37"/>
                      </a:lnTo>
                      <a:lnTo>
                        <a:pt x="59" y="31"/>
                      </a:lnTo>
                      <a:lnTo>
                        <a:pt x="49" y="31"/>
                      </a:lnTo>
                      <a:lnTo>
                        <a:pt x="46" y="31"/>
                      </a:lnTo>
                      <a:lnTo>
                        <a:pt x="46" y="34"/>
                      </a:lnTo>
                      <a:lnTo>
                        <a:pt x="46" y="37"/>
                      </a:lnTo>
                      <a:lnTo>
                        <a:pt x="31" y="37"/>
                      </a:lnTo>
                      <a:lnTo>
                        <a:pt x="28" y="31"/>
                      </a:lnTo>
                      <a:lnTo>
                        <a:pt x="21" y="34"/>
                      </a:lnTo>
                      <a:lnTo>
                        <a:pt x="21" y="25"/>
                      </a:lnTo>
                      <a:lnTo>
                        <a:pt x="31" y="25"/>
                      </a:lnTo>
                      <a:lnTo>
                        <a:pt x="31" y="19"/>
                      </a:lnTo>
                      <a:lnTo>
                        <a:pt x="21" y="19"/>
                      </a:lnTo>
                      <a:lnTo>
                        <a:pt x="21" y="6"/>
                      </a:lnTo>
                      <a:lnTo>
                        <a:pt x="21" y="3"/>
                      </a:lnTo>
                      <a:lnTo>
                        <a:pt x="21" y="0"/>
                      </a:lnTo>
                      <a:lnTo>
                        <a:pt x="18" y="0"/>
                      </a:lnTo>
                      <a:lnTo>
                        <a:pt x="12" y="0"/>
                      </a:lnTo>
                      <a:lnTo>
                        <a:pt x="12" y="16"/>
                      </a:lnTo>
                      <a:lnTo>
                        <a:pt x="3" y="16"/>
                      </a:lnTo>
                      <a:lnTo>
                        <a:pt x="3" y="25"/>
                      </a:lnTo>
                      <a:lnTo>
                        <a:pt x="9" y="25"/>
                      </a:lnTo>
                      <a:lnTo>
                        <a:pt x="6" y="41"/>
                      </a:lnTo>
                      <a:lnTo>
                        <a:pt x="0" y="53"/>
                      </a:lnTo>
                      <a:close/>
                      <a:moveTo>
                        <a:pt x="43" y="12"/>
                      </a:moveTo>
                      <a:lnTo>
                        <a:pt x="43" y="22"/>
                      </a:lnTo>
                      <a:lnTo>
                        <a:pt x="40" y="22"/>
                      </a:lnTo>
                      <a:lnTo>
                        <a:pt x="40" y="12"/>
                      </a:lnTo>
                      <a:lnTo>
                        <a:pt x="43" y="12"/>
                      </a:lnTo>
                      <a:close/>
                      <a:moveTo>
                        <a:pt x="56" y="22"/>
                      </a:moveTo>
                      <a:lnTo>
                        <a:pt x="53" y="22"/>
                      </a:lnTo>
                      <a:lnTo>
                        <a:pt x="53" y="12"/>
                      </a:lnTo>
                      <a:lnTo>
                        <a:pt x="56" y="12"/>
                      </a:lnTo>
                      <a:lnTo>
                        <a:pt x="56" y="22"/>
                      </a:lnTo>
                      <a:close/>
                      <a:moveTo>
                        <a:pt x="65" y="12"/>
                      </a:moveTo>
                      <a:lnTo>
                        <a:pt x="65" y="22"/>
                      </a:lnTo>
                      <a:lnTo>
                        <a:pt x="62" y="22"/>
                      </a:lnTo>
                      <a:lnTo>
                        <a:pt x="62" y="12"/>
                      </a:lnTo>
                      <a:lnTo>
                        <a:pt x="65" y="12"/>
                      </a:lnTo>
                      <a:close/>
                      <a:moveTo>
                        <a:pt x="78" y="31"/>
                      </a:moveTo>
                      <a:lnTo>
                        <a:pt x="78" y="3"/>
                      </a:lnTo>
                      <a:lnTo>
                        <a:pt x="31" y="3"/>
                      </a:lnTo>
                      <a:lnTo>
                        <a:pt x="31" y="31"/>
                      </a:lnTo>
                      <a:lnTo>
                        <a:pt x="78" y="31"/>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1" name="Freeform 32"/>
                <p:cNvSpPr>
                  <a:spLocks noEditPoints="1"/>
                </p:cNvSpPr>
                <p:nvPr/>
              </p:nvSpPr>
              <p:spPr bwMode="auto">
                <a:xfrm>
                  <a:off x="4084" y="2769"/>
                  <a:ext cx="81" cy="81"/>
                </a:xfrm>
                <a:custGeom>
                  <a:avLst/>
                  <a:gdLst>
                    <a:gd name="T0" fmla="*/ 22 w 81"/>
                    <a:gd name="T1" fmla="*/ 16 h 81"/>
                    <a:gd name="T2" fmla="*/ 12 w 81"/>
                    <a:gd name="T3" fmla="*/ 31 h 81"/>
                    <a:gd name="T4" fmla="*/ 65 w 81"/>
                    <a:gd name="T5" fmla="*/ 31 h 81"/>
                    <a:gd name="T6" fmla="*/ 56 w 81"/>
                    <a:gd name="T7" fmla="*/ 16 h 81"/>
                    <a:gd name="T8" fmla="*/ 78 w 81"/>
                    <a:gd name="T9" fmla="*/ 6 h 81"/>
                    <a:gd name="T10" fmla="*/ 56 w 81"/>
                    <a:gd name="T11" fmla="*/ 3 h 81"/>
                    <a:gd name="T12" fmla="*/ 56 w 81"/>
                    <a:gd name="T13" fmla="*/ 0 h 81"/>
                    <a:gd name="T14" fmla="*/ 47 w 81"/>
                    <a:gd name="T15" fmla="*/ 0 h 81"/>
                    <a:gd name="T16" fmla="*/ 34 w 81"/>
                    <a:gd name="T17" fmla="*/ 6 h 81"/>
                    <a:gd name="T18" fmla="*/ 34 w 81"/>
                    <a:gd name="T19" fmla="*/ 3 h 81"/>
                    <a:gd name="T20" fmla="*/ 34 w 81"/>
                    <a:gd name="T21" fmla="*/ 0 h 81"/>
                    <a:gd name="T22" fmla="*/ 25 w 81"/>
                    <a:gd name="T23" fmla="*/ 0 h 81"/>
                    <a:gd name="T24" fmla="*/ 3 w 81"/>
                    <a:gd name="T25" fmla="*/ 6 h 81"/>
                    <a:gd name="T26" fmla="*/ 3 w 81"/>
                    <a:gd name="T27" fmla="*/ 12 h 81"/>
                    <a:gd name="T28" fmla="*/ 47 w 81"/>
                    <a:gd name="T29" fmla="*/ 12 h 81"/>
                    <a:gd name="T30" fmla="*/ 34 w 81"/>
                    <a:gd name="T31" fmla="*/ 16 h 81"/>
                    <a:gd name="T32" fmla="*/ 62 w 81"/>
                    <a:gd name="T33" fmla="*/ 25 h 81"/>
                    <a:gd name="T34" fmla="*/ 15 w 81"/>
                    <a:gd name="T35" fmla="*/ 31 h 81"/>
                    <a:gd name="T36" fmla="*/ 9 w 81"/>
                    <a:gd name="T37" fmla="*/ 56 h 81"/>
                    <a:gd name="T38" fmla="*/ 31 w 81"/>
                    <a:gd name="T39" fmla="*/ 47 h 81"/>
                    <a:gd name="T40" fmla="*/ 34 w 81"/>
                    <a:gd name="T41" fmla="*/ 50 h 81"/>
                    <a:gd name="T42" fmla="*/ 3 w 81"/>
                    <a:gd name="T43" fmla="*/ 59 h 81"/>
                    <a:gd name="T44" fmla="*/ 6 w 81"/>
                    <a:gd name="T45" fmla="*/ 65 h 81"/>
                    <a:gd name="T46" fmla="*/ 37 w 81"/>
                    <a:gd name="T47" fmla="*/ 53 h 81"/>
                    <a:gd name="T48" fmla="*/ 22 w 81"/>
                    <a:gd name="T49" fmla="*/ 65 h 81"/>
                    <a:gd name="T50" fmla="*/ 6 w 81"/>
                    <a:gd name="T51" fmla="*/ 78 h 81"/>
                    <a:gd name="T52" fmla="*/ 40 w 81"/>
                    <a:gd name="T53" fmla="*/ 62 h 81"/>
                    <a:gd name="T54" fmla="*/ 40 w 81"/>
                    <a:gd name="T55" fmla="*/ 69 h 81"/>
                    <a:gd name="T56" fmla="*/ 34 w 81"/>
                    <a:gd name="T57" fmla="*/ 81 h 81"/>
                    <a:gd name="T58" fmla="*/ 50 w 81"/>
                    <a:gd name="T59" fmla="*/ 75 h 81"/>
                    <a:gd name="T60" fmla="*/ 53 w 81"/>
                    <a:gd name="T61" fmla="*/ 56 h 81"/>
                    <a:gd name="T62" fmla="*/ 72 w 81"/>
                    <a:gd name="T63" fmla="*/ 78 h 81"/>
                    <a:gd name="T64" fmla="*/ 81 w 81"/>
                    <a:gd name="T65" fmla="*/ 69 h 81"/>
                    <a:gd name="T66" fmla="*/ 59 w 81"/>
                    <a:gd name="T67" fmla="*/ 53 h 81"/>
                    <a:gd name="T68" fmla="*/ 69 w 81"/>
                    <a:gd name="T69" fmla="*/ 53 h 81"/>
                    <a:gd name="T70" fmla="*/ 72 w 81"/>
                    <a:gd name="T71" fmla="*/ 50 h 81"/>
                    <a:gd name="T72" fmla="*/ 62 w 81"/>
                    <a:gd name="T73" fmla="*/ 41 h 81"/>
                    <a:gd name="T74" fmla="*/ 3 w 81"/>
                    <a:gd name="T75" fmla="*/ 34 h 81"/>
                    <a:gd name="T76" fmla="*/ 28 w 81"/>
                    <a:gd name="T77" fmla="*/ 41 h 81"/>
                    <a:gd name="T78" fmla="*/ 3 w 81"/>
                    <a:gd name="T79" fmla="*/ 47 h 81"/>
                    <a:gd name="T80" fmla="*/ 50 w 81"/>
                    <a:gd name="T81" fmla="*/ 50 h 81"/>
                    <a:gd name="T82" fmla="*/ 59 w 81"/>
                    <a:gd name="T83" fmla="*/ 41 h 81"/>
                    <a:gd name="T84" fmla="*/ 50 w 81"/>
                    <a:gd name="T85" fmla="*/ 50 h 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81">
                      <a:moveTo>
                        <a:pt x="3" y="12"/>
                      </a:moveTo>
                      <a:lnTo>
                        <a:pt x="22" y="12"/>
                      </a:lnTo>
                      <a:lnTo>
                        <a:pt x="22" y="16"/>
                      </a:lnTo>
                      <a:lnTo>
                        <a:pt x="3" y="16"/>
                      </a:lnTo>
                      <a:lnTo>
                        <a:pt x="3" y="31"/>
                      </a:lnTo>
                      <a:lnTo>
                        <a:pt x="12" y="31"/>
                      </a:lnTo>
                      <a:lnTo>
                        <a:pt x="12" y="22"/>
                      </a:lnTo>
                      <a:lnTo>
                        <a:pt x="65" y="22"/>
                      </a:lnTo>
                      <a:lnTo>
                        <a:pt x="65" y="31"/>
                      </a:lnTo>
                      <a:lnTo>
                        <a:pt x="75" y="31"/>
                      </a:lnTo>
                      <a:lnTo>
                        <a:pt x="75" y="16"/>
                      </a:lnTo>
                      <a:lnTo>
                        <a:pt x="56" y="16"/>
                      </a:lnTo>
                      <a:lnTo>
                        <a:pt x="56" y="12"/>
                      </a:lnTo>
                      <a:lnTo>
                        <a:pt x="78" y="12"/>
                      </a:lnTo>
                      <a:lnTo>
                        <a:pt x="78" y="6"/>
                      </a:lnTo>
                      <a:lnTo>
                        <a:pt x="56" y="6"/>
                      </a:lnTo>
                      <a:lnTo>
                        <a:pt x="56" y="3"/>
                      </a:lnTo>
                      <a:lnTo>
                        <a:pt x="56" y="0"/>
                      </a:lnTo>
                      <a:lnTo>
                        <a:pt x="47" y="0"/>
                      </a:lnTo>
                      <a:lnTo>
                        <a:pt x="47" y="6"/>
                      </a:lnTo>
                      <a:lnTo>
                        <a:pt x="34" y="6"/>
                      </a:lnTo>
                      <a:lnTo>
                        <a:pt x="34" y="3"/>
                      </a:lnTo>
                      <a:lnTo>
                        <a:pt x="34" y="0"/>
                      </a:lnTo>
                      <a:lnTo>
                        <a:pt x="31" y="0"/>
                      </a:lnTo>
                      <a:lnTo>
                        <a:pt x="25" y="0"/>
                      </a:lnTo>
                      <a:lnTo>
                        <a:pt x="22" y="0"/>
                      </a:lnTo>
                      <a:lnTo>
                        <a:pt x="22" y="6"/>
                      </a:lnTo>
                      <a:lnTo>
                        <a:pt x="3" y="6"/>
                      </a:lnTo>
                      <a:lnTo>
                        <a:pt x="3" y="12"/>
                      </a:lnTo>
                      <a:close/>
                      <a:moveTo>
                        <a:pt x="34" y="16"/>
                      </a:moveTo>
                      <a:lnTo>
                        <a:pt x="34" y="12"/>
                      </a:lnTo>
                      <a:lnTo>
                        <a:pt x="47" y="12"/>
                      </a:lnTo>
                      <a:lnTo>
                        <a:pt x="47" y="16"/>
                      </a:lnTo>
                      <a:lnTo>
                        <a:pt x="34" y="16"/>
                      </a:lnTo>
                      <a:close/>
                      <a:moveTo>
                        <a:pt x="15" y="31"/>
                      </a:moveTo>
                      <a:lnTo>
                        <a:pt x="62" y="31"/>
                      </a:lnTo>
                      <a:lnTo>
                        <a:pt x="62" y="25"/>
                      </a:lnTo>
                      <a:lnTo>
                        <a:pt x="15" y="25"/>
                      </a:lnTo>
                      <a:lnTo>
                        <a:pt x="15" y="31"/>
                      </a:lnTo>
                      <a:close/>
                      <a:moveTo>
                        <a:pt x="3" y="47"/>
                      </a:moveTo>
                      <a:lnTo>
                        <a:pt x="3" y="47"/>
                      </a:lnTo>
                      <a:lnTo>
                        <a:pt x="9" y="56"/>
                      </a:lnTo>
                      <a:lnTo>
                        <a:pt x="31" y="47"/>
                      </a:lnTo>
                      <a:lnTo>
                        <a:pt x="34" y="50"/>
                      </a:lnTo>
                      <a:lnTo>
                        <a:pt x="15" y="56"/>
                      </a:lnTo>
                      <a:lnTo>
                        <a:pt x="3" y="59"/>
                      </a:lnTo>
                      <a:lnTo>
                        <a:pt x="6" y="65"/>
                      </a:lnTo>
                      <a:lnTo>
                        <a:pt x="25" y="62"/>
                      </a:lnTo>
                      <a:lnTo>
                        <a:pt x="37" y="53"/>
                      </a:lnTo>
                      <a:lnTo>
                        <a:pt x="37" y="56"/>
                      </a:lnTo>
                      <a:lnTo>
                        <a:pt x="22" y="65"/>
                      </a:lnTo>
                      <a:lnTo>
                        <a:pt x="0" y="72"/>
                      </a:lnTo>
                      <a:lnTo>
                        <a:pt x="6" y="78"/>
                      </a:lnTo>
                      <a:lnTo>
                        <a:pt x="25" y="72"/>
                      </a:lnTo>
                      <a:lnTo>
                        <a:pt x="40" y="62"/>
                      </a:lnTo>
                      <a:lnTo>
                        <a:pt x="40" y="65"/>
                      </a:lnTo>
                      <a:lnTo>
                        <a:pt x="40" y="69"/>
                      </a:lnTo>
                      <a:lnTo>
                        <a:pt x="31" y="72"/>
                      </a:lnTo>
                      <a:lnTo>
                        <a:pt x="34" y="81"/>
                      </a:lnTo>
                      <a:lnTo>
                        <a:pt x="44" y="78"/>
                      </a:lnTo>
                      <a:lnTo>
                        <a:pt x="50" y="75"/>
                      </a:lnTo>
                      <a:lnTo>
                        <a:pt x="53" y="69"/>
                      </a:lnTo>
                      <a:lnTo>
                        <a:pt x="50" y="56"/>
                      </a:lnTo>
                      <a:lnTo>
                        <a:pt x="53" y="56"/>
                      </a:lnTo>
                      <a:lnTo>
                        <a:pt x="62" y="69"/>
                      </a:lnTo>
                      <a:lnTo>
                        <a:pt x="72" y="78"/>
                      </a:lnTo>
                      <a:lnTo>
                        <a:pt x="81" y="69"/>
                      </a:lnTo>
                      <a:lnTo>
                        <a:pt x="69" y="62"/>
                      </a:lnTo>
                      <a:lnTo>
                        <a:pt x="59" y="53"/>
                      </a:lnTo>
                      <a:lnTo>
                        <a:pt x="65" y="53"/>
                      </a:lnTo>
                      <a:lnTo>
                        <a:pt x="69" y="53"/>
                      </a:lnTo>
                      <a:lnTo>
                        <a:pt x="72" y="50"/>
                      </a:lnTo>
                      <a:lnTo>
                        <a:pt x="69" y="47"/>
                      </a:lnTo>
                      <a:lnTo>
                        <a:pt x="62" y="41"/>
                      </a:lnTo>
                      <a:lnTo>
                        <a:pt x="78" y="41"/>
                      </a:lnTo>
                      <a:lnTo>
                        <a:pt x="78" y="34"/>
                      </a:lnTo>
                      <a:lnTo>
                        <a:pt x="3" y="34"/>
                      </a:lnTo>
                      <a:lnTo>
                        <a:pt x="3" y="41"/>
                      </a:lnTo>
                      <a:lnTo>
                        <a:pt x="28" y="41"/>
                      </a:lnTo>
                      <a:lnTo>
                        <a:pt x="19" y="47"/>
                      </a:lnTo>
                      <a:lnTo>
                        <a:pt x="3" y="47"/>
                      </a:lnTo>
                      <a:close/>
                      <a:moveTo>
                        <a:pt x="50" y="50"/>
                      </a:moveTo>
                      <a:lnTo>
                        <a:pt x="50" y="50"/>
                      </a:lnTo>
                      <a:lnTo>
                        <a:pt x="44" y="44"/>
                      </a:lnTo>
                      <a:lnTo>
                        <a:pt x="47" y="41"/>
                      </a:lnTo>
                      <a:lnTo>
                        <a:pt x="59" y="41"/>
                      </a:lnTo>
                      <a:lnTo>
                        <a:pt x="50" y="5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2" name="Freeform 33"/>
                <p:cNvSpPr>
                  <a:spLocks noEditPoints="1"/>
                </p:cNvSpPr>
                <p:nvPr/>
              </p:nvSpPr>
              <p:spPr bwMode="auto">
                <a:xfrm>
                  <a:off x="4221" y="2769"/>
                  <a:ext cx="78" cy="78"/>
                </a:xfrm>
                <a:custGeom>
                  <a:avLst/>
                  <a:gdLst>
                    <a:gd name="T0" fmla="*/ 0 w 78"/>
                    <a:gd name="T1" fmla="*/ 25 h 78"/>
                    <a:gd name="T2" fmla="*/ 31 w 78"/>
                    <a:gd name="T3" fmla="*/ 25 h 78"/>
                    <a:gd name="T4" fmla="*/ 31 w 78"/>
                    <a:gd name="T5" fmla="*/ 37 h 78"/>
                    <a:gd name="T6" fmla="*/ 13 w 78"/>
                    <a:gd name="T7" fmla="*/ 37 h 78"/>
                    <a:gd name="T8" fmla="*/ 13 w 78"/>
                    <a:gd name="T9" fmla="*/ 78 h 78"/>
                    <a:gd name="T10" fmla="*/ 25 w 78"/>
                    <a:gd name="T11" fmla="*/ 78 h 78"/>
                    <a:gd name="T12" fmla="*/ 25 w 78"/>
                    <a:gd name="T13" fmla="*/ 72 h 78"/>
                    <a:gd name="T14" fmla="*/ 53 w 78"/>
                    <a:gd name="T15" fmla="*/ 72 h 78"/>
                    <a:gd name="T16" fmla="*/ 53 w 78"/>
                    <a:gd name="T17" fmla="*/ 78 h 78"/>
                    <a:gd name="T18" fmla="*/ 66 w 78"/>
                    <a:gd name="T19" fmla="*/ 78 h 78"/>
                    <a:gd name="T20" fmla="*/ 66 w 78"/>
                    <a:gd name="T21" fmla="*/ 37 h 78"/>
                    <a:gd name="T22" fmla="*/ 44 w 78"/>
                    <a:gd name="T23" fmla="*/ 37 h 78"/>
                    <a:gd name="T24" fmla="*/ 44 w 78"/>
                    <a:gd name="T25" fmla="*/ 25 h 78"/>
                    <a:gd name="T26" fmla="*/ 78 w 78"/>
                    <a:gd name="T27" fmla="*/ 25 h 78"/>
                    <a:gd name="T28" fmla="*/ 78 w 78"/>
                    <a:gd name="T29" fmla="*/ 16 h 78"/>
                    <a:gd name="T30" fmla="*/ 44 w 78"/>
                    <a:gd name="T31" fmla="*/ 16 h 78"/>
                    <a:gd name="T32" fmla="*/ 44 w 78"/>
                    <a:gd name="T33" fmla="*/ 6 h 78"/>
                    <a:gd name="T34" fmla="*/ 44 w 78"/>
                    <a:gd name="T35" fmla="*/ 6 h 78"/>
                    <a:gd name="T36" fmla="*/ 44 w 78"/>
                    <a:gd name="T37" fmla="*/ 3 h 78"/>
                    <a:gd name="T38" fmla="*/ 44 w 78"/>
                    <a:gd name="T39" fmla="*/ 3 h 78"/>
                    <a:gd name="T40" fmla="*/ 44 w 78"/>
                    <a:gd name="T41" fmla="*/ 0 h 78"/>
                    <a:gd name="T42" fmla="*/ 44 w 78"/>
                    <a:gd name="T43" fmla="*/ 0 h 78"/>
                    <a:gd name="T44" fmla="*/ 38 w 78"/>
                    <a:gd name="T45" fmla="*/ 0 h 78"/>
                    <a:gd name="T46" fmla="*/ 38 w 78"/>
                    <a:gd name="T47" fmla="*/ 0 h 78"/>
                    <a:gd name="T48" fmla="*/ 31 w 78"/>
                    <a:gd name="T49" fmla="*/ 0 h 78"/>
                    <a:gd name="T50" fmla="*/ 31 w 78"/>
                    <a:gd name="T51" fmla="*/ 16 h 78"/>
                    <a:gd name="T52" fmla="*/ 0 w 78"/>
                    <a:gd name="T53" fmla="*/ 16 h 78"/>
                    <a:gd name="T54" fmla="*/ 0 w 78"/>
                    <a:gd name="T55" fmla="*/ 25 h 78"/>
                    <a:gd name="T56" fmla="*/ 0 w 78"/>
                    <a:gd name="T57" fmla="*/ 25 h 78"/>
                    <a:gd name="T58" fmla="*/ 25 w 78"/>
                    <a:gd name="T59" fmla="*/ 47 h 78"/>
                    <a:gd name="T60" fmla="*/ 53 w 78"/>
                    <a:gd name="T61" fmla="*/ 47 h 78"/>
                    <a:gd name="T62" fmla="*/ 53 w 78"/>
                    <a:gd name="T63" fmla="*/ 62 h 78"/>
                    <a:gd name="T64" fmla="*/ 25 w 78"/>
                    <a:gd name="T65" fmla="*/ 62 h 78"/>
                    <a:gd name="T66" fmla="*/ 25 w 78"/>
                    <a:gd name="T67" fmla="*/ 47 h 78"/>
                    <a:gd name="T68" fmla="*/ 25 w 78"/>
                    <a:gd name="T69" fmla="*/ 47 h 7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78">
                      <a:moveTo>
                        <a:pt x="0" y="25"/>
                      </a:moveTo>
                      <a:lnTo>
                        <a:pt x="31" y="25"/>
                      </a:lnTo>
                      <a:lnTo>
                        <a:pt x="31" y="37"/>
                      </a:lnTo>
                      <a:lnTo>
                        <a:pt x="13" y="37"/>
                      </a:lnTo>
                      <a:lnTo>
                        <a:pt x="13" y="78"/>
                      </a:lnTo>
                      <a:lnTo>
                        <a:pt x="25" y="78"/>
                      </a:lnTo>
                      <a:lnTo>
                        <a:pt x="25" y="72"/>
                      </a:lnTo>
                      <a:lnTo>
                        <a:pt x="53" y="72"/>
                      </a:lnTo>
                      <a:lnTo>
                        <a:pt x="53" y="78"/>
                      </a:lnTo>
                      <a:lnTo>
                        <a:pt x="66" y="78"/>
                      </a:lnTo>
                      <a:lnTo>
                        <a:pt x="66" y="37"/>
                      </a:lnTo>
                      <a:lnTo>
                        <a:pt x="44" y="37"/>
                      </a:lnTo>
                      <a:lnTo>
                        <a:pt x="44" y="25"/>
                      </a:lnTo>
                      <a:lnTo>
                        <a:pt x="78" y="25"/>
                      </a:lnTo>
                      <a:lnTo>
                        <a:pt x="78" y="16"/>
                      </a:lnTo>
                      <a:lnTo>
                        <a:pt x="44" y="16"/>
                      </a:lnTo>
                      <a:lnTo>
                        <a:pt x="44" y="6"/>
                      </a:lnTo>
                      <a:lnTo>
                        <a:pt x="44" y="3"/>
                      </a:lnTo>
                      <a:lnTo>
                        <a:pt x="44" y="0"/>
                      </a:lnTo>
                      <a:lnTo>
                        <a:pt x="38" y="0"/>
                      </a:lnTo>
                      <a:lnTo>
                        <a:pt x="31" y="0"/>
                      </a:lnTo>
                      <a:lnTo>
                        <a:pt x="31" y="16"/>
                      </a:lnTo>
                      <a:lnTo>
                        <a:pt x="0" y="16"/>
                      </a:lnTo>
                      <a:lnTo>
                        <a:pt x="0" y="25"/>
                      </a:lnTo>
                      <a:close/>
                      <a:moveTo>
                        <a:pt x="25" y="47"/>
                      </a:moveTo>
                      <a:lnTo>
                        <a:pt x="53" y="47"/>
                      </a:lnTo>
                      <a:lnTo>
                        <a:pt x="53" y="62"/>
                      </a:lnTo>
                      <a:lnTo>
                        <a:pt x="25" y="62"/>
                      </a:lnTo>
                      <a:lnTo>
                        <a:pt x="25" y="4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3" name="Freeform 34"/>
                <p:cNvSpPr>
                  <a:spLocks noEditPoints="1"/>
                </p:cNvSpPr>
                <p:nvPr/>
              </p:nvSpPr>
              <p:spPr bwMode="auto">
                <a:xfrm>
                  <a:off x="4368" y="2769"/>
                  <a:ext cx="56" cy="78"/>
                </a:xfrm>
                <a:custGeom>
                  <a:avLst/>
                  <a:gdLst>
                    <a:gd name="T0" fmla="*/ 9 w 56"/>
                    <a:gd name="T1" fmla="*/ 78 h 78"/>
                    <a:gd name="T2" fmla="*/ 9 w 56"/>
                    <a:gd name="T3" fmla="*/ 75 h 78"/>
                    <a:gd name="T4" fmla="*/ 44 w 56"/>
                    <a:gd name="T5" fmla="*/ 75 h 78"/>
                    <a:gd name="T6" fmla="*/ 44 w 56"/>
                    <a:gd name="T7" fmla="*/ 78 h 78"/>
                    <a:gd name="T8" fmla="*/ 56 w 56"/>
                    <a:gd name="T9" fmla="*/ 78 h 78"/>
                    <a:gd name="T10" fmla="*/ 56 w 56"/>
                    <a:gd name="T11" fmla="*/ 12 h 78"/>
                    <a:gd name="T12" fmla="*/ 28 w 56"/>
                    <a:gd name="T13" fmla="*/ 12 h 78"/>
                    <a:gd name="T14" fmla="*/ 28 w 56"/>
                    <a:gd name="T15" fmla="*/ 12 h 78"/>
                    <a:gd name="T16" fmla="*/ 31 w 56"/>
                    <a:gd name="T17" fmla="*/ 6 h 78"/>
                    <a:gd name="T18" fmla="*/ 31 w 56"/>
                    <a:gd name="T19" fmla="*/ 6 h 78"/>
                    <a:gd name="T20" fmla="*/ 31 w 56"/>
                    <a:gd name="T21" fmla="*/ 6 h 78"/>
                    <a:gd name="T22" fmla="*/ 31 w 56"/>
                    <a:gd name="T23" fmla="*/ 3 h 78"/>
                    <a:gd name="T24" fmla="*/ 31 w 56"/>
                    <a:gd name="T25" fmla="*/ 3 h 78"/>
                    <a:gd name="T26" fmla="*/ 19 w 56"/>
                    <a:gd name="T27" fmla="*/ 0 h 78"/>
                    <a:gd name="T28" fmla="*/ 19 w 56"/>
                    <a:gd name="T29" fmla="*/ 0 h 78"/>
                    <a:gd name="T30" fmla="*/ 19 w 56"/>
                    <a:gd name="T31" fmla="*/ 3 h 78"/>
                    <a:gd name="T32" fmla="*/ 19 w 56"/>
                    <a:gd name="T33" fmla="*/ 3 h 78"/>
                    <a:gd name="T34" fmla="*/ 15 w 56"/>
                    <a:gd name="T35" fmla="*/ 12 h 78"/>
                    <a:gd name="T36" fmla="*/ 0 w 56"/>
                    <a:gd name="T37" fmla="*/ 12 h 78"/>
                    <a:gd name="T38" fmla="*/ 0 w 56"/>
                    <a:gd name="T39" fmla="*/ 78 h 78"/>
                    <a:gd name="T40" fmla="*/ 0 w 56"/>
                    <a:gd name="T41" fmla="*/ 78 h 78"/>
                    <a:gd name="T42" fmla="*/ 9 w 56"/>
                    <a:gd name="T43" fmla="*/ 78 h 78"/>
                    <a:gd name="T44" fmla="*/ 9 w 56"/>
                    <a:gd name="T45" fmla="*/ 78 h 78"/>
                    <a:gd name="T46" fmla="*/ 44 w 56"/>
                    <a:gd name="T47" fmla="*/ 22 h 78"/>
                    <a:gd name="T48" fmla="*/ 44 w 56"/>
                    <a:gd name="T49" fmla="*/ 31 h 78"/>
                    <a:gd name="T50" fmla="*/ 9 w 56"/>
                    <a:gd name="T51" fmla="*/ 31 h 78"/>
                    <a:gd name="T52" fmla="*/ 9 w 56"/>
                    <a:gd name="T53" fmla="*/ 22 h 78"/>
                    <a:gd name="T54" fmla="*/ 44 w 56"/>
                    <a:gd name="T55" fmla="*/ 22 h 78"/>
                    <a:gd name="T56" fmla="*/ 44 w 56"/>
                    <a:gd name="T57" fmla="*/ 22 h 78"/>
                    <a:gd name="T58" fmla="*/ 44 w 56"/>
                    <a:gd name="T59" fmla="*/ 47 h 78"/>
                    <a:gd name="T60" fmla="*/ 9 w 56"/>
                    <a:gd name="T61" fmla="*/ 47 h 78"/>
                    <a:gd name="T62" fmla="*/ 9 w 56"/>
                    <a:gd name="T63" fmla="*/ 37 h 78"/>
                    <a:gd name="T64" fmla="*/ 44 w 56"/>
                    <a:gd name="T65" fmla="*/ 37 h 78"/>
                    <a:gd name="T66" fmla="*/ 44 w 56"/>
                    <a:gd name="T67" fmla="*/ 47 h 78"/>
                    <a:gd name="T68" fmla="*/ 44 w 56"/>
                    <a:gd name="T69" fmla="*/ 47 h 78"/>
                    <a:gd name="T70" fmla="*/ 44 w 56"/>
                    <a:gd name="T71" fmla="*/ 56 h 78"/>
                    <a:gd name="T72" fmla="*/ 44 w 56"/>
                    <a:gd name="T73" fmla="*/ 65 h 78"/>
                    <a:gd name="T74" fmla="*/ 9 w 56"/>
                    <a:gd name="T75" fmla="*/ 65 h 78"/>
                    <a:gd name="T76" fmla="*/ 9 w 56"/>
                    <a:gd name="T77" fmla="*/ 56 h 78"/>
                    <a:gd name="T78" fmla="*/ 44 w 56"/>
                    <a:gd name="T79" fmla="*/ 56 h 78"/>
                    <a:gd name="T80" fmla="*/ 44 w 56"/>
                    <a:gd name="T81" fmla="*/ 56 h 7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 h="78">
                      <a:moveTo>
                        <a:pt x="9" y="78"/>
                      </a:moveTo>
                      <a:lnTo>
                        <a:pt x="9" y="75"/>
                      </a:lnTo>
                      <a:lnTo>
                        <a:pt x="44" y="75"/>
                      </a:lnTo>
                      <a:lnTo>
                        <a:pt x="44" y="78"/>
                      </a:lnTo>
                      <a:lnTo>
                        <a:pt x="56" y="78"/>
                      </a:lnTo>
                      <a:lnTo>
                        <a:pt x="56" y="12"/>
                      </a:lnTo>
                      <a:lnTo>
                        <a:pt x="28" y="12"/>
                      </a:lnTo>
                      <a:lnTo>
                        <a:pt x="31" y="6"/>
                      </a:lnTo>
                      <a:lnTo>
                        <a:pt x="31" y="3"/>
                      </a:lnTo>
                      <a:lnTo>
                        <a:pt x="19" y="0"/>
                      </a:lnTo>
                      <a:lnTo>
                        <a:pt x="19" y="3"/>
                      </a:lnTo>
                      <a:lnTo>
                        <a:pt x="15" y="12"/>
                      </a:lnTo>
                      <a:lnTo>
                        <a:pt x="0" y="12"/>
                      </a:lnTo>
                      <a:lnTo>
                        <a:pt x="0" y="78"/>
                      </a:lnTo>
                      <a:lnTo>
                        <a:pt x="9" y="78"/>
                      </a:lnTo>
                      <a:close/>
                      <a:moveTo>
                        <a:pt x="44" y="22"/>
                      </a:moveTo>
                      <a:lnTo>
                        <a:pt x="44" y="31"/>
                      </a:lnTo>
                      <a:lnTo>
                        <a:pt x="9" y="31"/>
                      </a:lnTo>
                      <a:lnTo>
                        <a:pt x="9" y="22"/>
                      </a:lnTo>
                      <a:lnTo>
                        <a:pt x="44" y="22"/>
                      </a:lnTo>
                      <a:close/>
                      <a:moveTo>
                        <a:pt x="44" y="47"/>
                      </a:moveTo>
                      <a:lnTo>
                        <a:pt x="9" y="47"/>
                      </a:lnTo>
                      <a:lnTo>
                        <a:pt x="9" y="37"/>
                      </a:lnTo>
                      <a:lnTo>
                        <a:pt x="44" y="37"/>
                      </a:lnTo>
                      <a:lnTo>
                        <a:pt x="44" y="47"/>
                      </a:lnTo>
                      <a:close/>
                      <a:moveTo>
                        <a:pt x="44" y="56"/>
                      </a:moveTo>
                      <a:lnTo>
                        <a:pt x="44" y="65"/>
                      </a:lnTo>
                      <a:lnTo>
                        <a:pt x="9" y="65"/>
                      </a:lnTo>
                      <a:lnTo>
                        <a:pt x="9" y="56"/>
                      </a:lnTo>
                      <a:lnTo>
                        <a:pt x="44" y="5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4" name="Freeform 35"/>
                <p:cNvSpPr>
                  <a:spLocks noEditPoints="1"/>
                </p:cNvSpPr>
                <p:nvPr/>
              </p:nvSpPr>
              <p:spPr bwMode="auto">
                <a:xfrm>
                  <a:off x="4493" y="2769"/>
                  <a:ext cx="78" cy="78"/>
                </a:xfrm>
                <a:custGeom>
                  <a:avLst/>
                  <a:gdLst>
                    <a:gd name="T0" fmla="*/ 56 w 78"/>
                    <a:gd name="T1" fmla="*/ 6 h 78"/>
                    <a:gd name="T2" fmla="*/ 56 w 78"/>
                    <a:gd name="T3" fmla="*/ 3 h 78"/>
                    <a:gd name="T4" fmla="*/ 43 w 78"/>
                    <a:gd name="T5" fmla="*/ 0 h 78"/>
                    <a:gd name="T6" fmla="*/ 37 w 78"/>
                    <a:gd name="T7" fmla="*/ 12 h 78"/>
                    <a:gd name="T8" fmla="*/ 25 w 78"/>
                    <a:gd name="T9" fmla="*/ 28 h 78"/>
                    <a:gd name="T10" fmla="*/ 28 w 78"/>
                    <a:gd name="T11" fmla="*/ 37 h 78"/>
                    <a:gd name="T12" fmla="*/ 65 w 78"/>
                    <a:gd name="T13" fmla="*/ 34 h 78"/>
                    <a:gd name="T14" fmla="*/ 68 w 78"/>
                    <a:gd name="T15" fmla="*/ 41 h 78"/>
                    <a:gd name="T16" fmla="*/ 75 w 78"/>
                    <a:gd name="T17" fmla="*/ 37 h 78"/>
                    <a:gd name="T18" fmla="*/ 78 w 78"/>
                    <a:gd name="T19" fmla="*/ 34 h 78"/>
                    <a:gd name="T20" fmla="*/ 65 w 78"/>
                    <a:gd name="T21" fmla="*/ 12 h 78"/>
                    <a:gd name="T22" fmla="*/ 53 w 78"/>
                    <a:gd name="T23" fmla="*/ 16 h 78"/>
                    <a:gd name="T24" fmla="*/ 43 w 78"/>
                    <a:gd name="T25" fmla="*/ 25 h 78"/>
                    <a:gd name="T26" fmla="*/ 56 w 78"/>
                    <a:gd name="T27" fmla="*/ 6 h 78"/>
                    <a:gd name="T28" fmla="*/ 56 w 78"/>
                    <a:gd name="T29" fmla="*/ 6 h 78"/>
                    <a:gd name="T30" fmla="*/ 28 w 78"/>
                    <a:gd name="T31" fmla="*/ 12 h 78"/>
                    <a:gd name="T32" fmla="*/ 15 w 78"/>
                    <a:gd name="T33" fmla="*/ 0 h 78"/>
                    <a:gd name="T34" fmla="*/ 6 w 78"/>
                    <a:gd name="T35" fmla="*/ 9 h 78"/>
                    <a:gd name="T36" fmla="*/ 9 w 78"/>
                    <a:gd name="T37" fmla="*/ 12 h 78"/>
                    <a:gd name="T38" fmla="*/ 22 w 78"/>
                    <a:gd name="T39" fmla="*/ 22 h 78"/>
                    <a:gd name="T40" fmla="*/ 28 w 78"/>
                    <a:gd name="T41" fmla="*/ 12 h 78"/>
                    <a:gd name="T42" fmla="*/ 18 w 78"/>
                    <a:gd name="T43" fmla="*/ 28 h 78"/>
                    <a:gd name="T44" fmla="*/ 6 w 78"/>
                    <a:gd name="T45" fmla="*/ 19 h 78"/>
                    <a:gd name="T46" fmla="*/ 0 w 78"/>
                    <a:gd name="T47" fmla="*/ 28 h 78"/>
                    <a:gd name="T48" fmla="*/ 12 w 78"/>
                    <a:gd name="T49" fmla="*/ 37 h 78"/>
                    <a:gd name="T50" fmla="*/ 18 w 78"/>
                    <a:gd name="T51" fmla="*/ 28 h 78"/>
                    <a:gd name="T52" fmla="*/ 18 w 78"/>
                    <a:gd name="T53" fmla="*/ 28 h 78"/>
                    <a:gd name="T54" fmla="*/ 9 w 78"/>
                    <a:gd name="T55" fmla="*/ 75 h 78"/>
                    <a:gd name="T56" fmla="*/ 12 w 78"/>
                    <a:gd name="T57" fmla="*/ 78 h 78"/>
                    <a:gd name="T58" fmla="*/ 22 w 78"/>
                    <a:gd name="T59" fmla="*/ 47 h 78"/>
                    <a:gd name="T60" fmla="*/ 18 w 78"/>
                    <a:gd name="T61" fmla="*/ 44 h 78"/>
                    <a:gd name="T62" fmla="*/ 12 w 78"/>
                    <a:gd name="T63" fmla="*/ 41 h 78"/>
                    <a:gd name="T64" fmla="*/ 0 w 78"/>
                    <a:gd name="T65" fmla="*/ 72 h 78"/>
                    <a:gd name="T66" fmla="*/ 9 w 78"/>
                    <a:gd name="T67" fmla="*/ 75 h 78"/>
                    <a:gd name="T68" fmla="*/ 9 w 78"/>
                    <a:gd name="T69" fmla="*/ 75 h 78"/>
                    <a:gd name="T70" fmla="*/ 59 w 78"/>
                    <a:gd name="T71" fmla="*/ 72 h 78"/>
                    <a:gd name="T72" fmla="*/ 72 w 78"/>
                    <a:gd name="T73" fmla="*/ 78 h 78"/>
                    <a:gd name="T74" fmla="*/ 28 w 78"/>
                    <a:gd name="T75" fmla="*/ 41 h 78"/>
                    <a:gd name="T76" fmla="*/ 40 w 78"/>
                    <a:gd name="T77" fmla="*/ 78 h 78"/>
                    <a:gd name="T78" fmla="*/ 40 w 78"/>
                    <a:gd name="T79" fmla="*/ 72 h 78"/>
                    <a:gd name="T80" fmla="*/ 59 w 78"/>
                    <a:gd name="T81" fmla="*/ 65 h 78"/>
                    <a:gd name="T82" fmla="*/ 40 w 78"/>
                    <a:gd name="T83" fmla="*/ 50 h 78"/>
                    <a:gd name="T84" fmla="*/ 59 w 78"/>
                    <a:gd name="T85" fmla="*/ 50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8" h="78">
                      <a:moveTo>
                        <a:pt x="56" y="6"/>
                      </a:moveTo>
                      <a:lnTo>
                        <a:pt x="56" y="6"/>
                      </a:lnTo>
                      <a:lnTo>
                        <a:pt x="56" y="3"/>
                      </a:lnTo>
                      <a:lnTo>
                        <a:pt x="43" y="0"/>
                      </a:lnTo>
                      <a:lnTo>
                        <a:pt x="37" y="12"/>
                      </a:lnTo>
                      <a:lnTo>
                        <a:pt x="31" y="25"/>
                      </a:lnTo>
                      <a:lnTo>
                        <a:pt x="25" y="28"/>
                      </a:lnTo>
                      <a:lnTo>
                        <a:pt x="28" y="37"/>
                      </a:lnTo>
                      <a:lnTo>
                        <a:pt x="53" y="34"/>
                      </a:lnTo>
                      <a:lnTo>
                        <a:pt x="65" y="34"/>
                      </a:lnTo>
                      <a:lnTo>
                        <a:pt x="68" y="41"/>
                      </a:lnTo>
                      <a:lnTo>
                        <a:pt x="75" y="37"/>
                      </a:lnTo>
                      <a:lnTo>
                        <a:pt x="78" y="34"/>
                      </a:lnTo>
                      <a:lnTo>
                        <a:pt x="65" y="12"/>
                      </a:lnTo>
                      <a:lnTo>
                        <a:pt x="53" y="16"/>
                      </a:lnTo>
                      <a:lnTo>
                        <a:pt x="59" y="25"/>
                      </a:lnTo>
                      <a:lnTo>
                        <a:pt x="43" y="25"/>
                      </a:lnTo>
                      <a:lnTo>
                        <a:pt x="56" y="6"/>
                      </a:lnTo>
                      <a:close/>
                      <a:moveTo>
                        <a:pt x="28" y="12"/>
                      </a:moveTo>
                      <a:lnTo>
                        <a:pt x="28" y="12"/>
                      </a:lnTo>
                      <a:lnTo>
                        <a:pt x="15" y="0"/>
                      </a:lnTo>
                      <a:lnTo>
                        <a:pt x="6" y="9"/>
                      </a:lnTo>
                      <a:lnTo>
                        <a:pt x="9" y="12"/>
                      </a:lnTo>
                      <a:lnTo>
                        <a:pt x="22" y="22"/>
                      </a:lnTo>
                      <a:lnTo>
                        <a:pt x="28" y="12"/>
                      </a:lnTo>
                      <a:close/>
                      <a:moveTo>
                        <a:pt x="18" y="28"/>
                      </a:moveTo>
                      <a:lnTo>
                        <a:pt x="18" y="28"/>
                      </a:lnTo>
                      <a:lnTo>
                        <a:pt x="6" y="19"/>
                      </a:lnTo>
                      <a:lnTo>
                        <a:pt x="0" y="28"/>
                      </a:lnTo>
                      <a:lnTo>
                        <a:pt x="12" y="37"/>
                      </a:lnTo>
                      <a:lnTo>
                        <a:pt x="18" y="28"/>
                      </a:lnTo>
                      <a:close/>
                      <a:moveTo>
                        <a:pt x="9" y="75"/>
                      </a:moveTo>
                      <a:lnTo>
                        <a:pt x="9" y="75"/>
                      </a:lnTo>
                      <a:lnTo>
                        <a:pt x="12" y="78"/>
                      </a:lnTo>
                      <a:lnTo>
                        <a:pt x="22" y="47"/>
                      </a:lnTo>
                      <a:lnTo>
                        <a:pt x="18" y="44"/>
                      </a:lnTo>
                      <a:lnTo>
                        <a:pt x="12" y="41"/>
                      </a:lnTo>
                      <a:lnTo>
                        <a:pt x="6" y="56"/>
                      </a:lnTo>
                      <a:lnTo>
                        <a:pt x="0" y="72"/>
                      </a:lnTo>
                      <a:lnTo>
                        <a:pt x="9" y="75"/>
                      </a:lnTo>
                      <a:close/>
                      <a:moveTo>
                        <a:pt x="40" y="72"/>
                      </a:moveTo>
                      <a:lnTo>
                        <a:pt x="59" y="72"/>
                      </a:lnTo>
                      <a:lnTo>
                        <a:pt x="59" y="78"/>
                      </a:lnTo>
                      <a:lnTo>
                        <a:pt x="72" y="78"/>
                      </a:lnTo>
                      <a:lnTo>
                        <a:pt x="72" y="41"/>
                      </a:lnTo>
                      <a:lnTo>
                        <a:pt x="28" y="41"/>
                      </a:lnTo>
                      <a:lnTo>
                        <a:pt x="28" y="78"/>
                      </a:lnTo>
                      <a:lnTo>
                        <a:pt x="40" y="78"/>
                      </a:lnTo>
                      <a:lnTo>
                        <a:pt x="40" y="72"/>
                      </a:lnTo>
                      <a:close/>
                      <a:moveTo>
                        <a:pt x="59" y="50"/>
                      </a:moveTo>
                      <a:lnTo>
                        <a:pt x="59" y="65"/>
                      </a:lnTo>
                      <a:lnTo>
                        <a:pt x="40" y="65"/>
                      </a:lnTo>
                      <a:lnTo>
                        <a:pt x="40" y="50"/>
                      </a:lnTo>
                      <a:lnTo>
                        <a:pt x="59" y="5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5" name="Freeform 36"/>
                <p:cNvSpPr>
                  <a:spLocks noEditPoints="1"/>
                </p:cNvSpPr>
                <p:nvPr/>
              </p:nvSpPr>
              <p:spPr bwMode="auto">
                <a:xfrm>
                  <a:off x="4627" y="2769"/>
                  <a:ext cx="75" cy="78"/>
                </a:xfrm>
                <a:custGeom>
                  <a:avLst/>
                  <a:gdLst>
                    <a:gd name="T0" fmla="*/ 59 w 75"/>
                    <a:gd name="T1" fmla="*/ 22 h 78"/>
                    <a:gd name="T2" fmla="*/ 50 w 75"/>
                    <a:gd name="T3" fmla="*/ 12 h 78"/>
                    <a:gd name="T4" fmla="*/ 50 w 75"/>
                    <a:gd name="T5" fmla="*/ 6 h 78"/>
                    <a:gd name="T6" fmla="*/ 50 w 75"/>
                    <a:gd name="T7" fmla="*/ 6 h 78"/>
                    <a:gd name="T8" fmla="*/ 50 w 75"/>
                    <a:gd name="T9" fmla="*/ 6 h 78"/>
                    <a:gd name="T10" fmla="*/ 41 w 75"/>
                    <a:gd name="T11" fmla="*/ 6 h 78"/>
                    <a:gd name="T12" fmla="*/ 41 w 75"/>
                    <a:gd name="T13" fmla="*/ 41 h 78"/>
                    <a:gd name="T14" fmla="*/ 34 w 75"/>
                    <a:gd name="T15" fmla="*/ 22 h 78"/>
                    <a:gd name="T16" fmla="*/ 28 w 75"/>
                    <a:gd name="T17" fmla="*/ 9 h 78"/>
                    <a:gd name="T18" fmla="*/ 28 w 75"/>
                    <a:gd name="T19" fmla="*/ 3 h 78"/>
                    <a:gd name="T20" fmla="*/ 28 w 75"/>
                    <a:gd name="T21" fmla="*/ 3 h 78"/>
                    <a:gd name="T22" fmla="*/ 25 w 75"/>
                    <a:gd name="T23" fmla="*/ 3 h 78"/>
                    <a:gd name="T24" fmla="*/ 19 w 75"/>
                    <a:gd name="T25" fmla="*/ 3 h 78"/>
                    <a:gd name="T26" fmla="*/ 19 w 75"/>
                    <a:gd name="T27" fmla="*/ 44 h 78"/>
                    <a:gd name="T28" fmla="*/ 12 w 75"/>
                    <a:gd name="T29" fmla="*/ 62 h 78"/>
                    <a:gd name="T30" fmla="*/ 9 w 75"/>
                    <a:gd name="T31" fmla="*/ 69 h 78"/>
                    <a:gd name="T32" fmla="*/ 0 w 75"/>
                    <a:gd name="T33" fmla="*/ 72 h 78"/>
                    <a:gd name="T34" fmla="*/ 12 w 75"/>
                    <a:gd name="T35" fmla="*/ 78 h 78"/>
                    <a:gd name="T36" fmla="*/ 25 w 75"/>
                    <a:gd name="T37" fmla="*/ 62 h 78"/>
                    <a:gd name="T38" fmla="*/ 28 w 75"/>
                    <a:gd name="T39" fmla="*/ 44 h 78"/>
                    <a:gd name="T40" fmla="*/ 28 w 75"/>
                    <a:gd name="T41" fmla="*/ 28 h 78"/>
                    <a:gd name="T42" fmla="*/ 31 w 75"/>
                    <a:gd name="T43" fmla="*/ 50 h 78"/>
                    <a:gd name="T44" fmla="*/ 37 w 75"/>
                    <a:gd name="T45" fmla="*/ 47 h 78"/>
                    <a:gd name="T46" fmla="*/ 41 w 75"/>
                    <a:gd name="T47" fmla="*/ 75 h 78"/>
                    <a:gd name="T48" fmla="*/ 50 w 75"/>
                    <a:gd name="T49" fmla="*/ 25 h 78"/>
                    <a:gd name="T50" fmla="*/ 53 w 75"/>
                    <a:gd name="T51" fmla="*/ 50 h 78"/>
                    <a:gd name="T52" fmla="*/ 62 w 75"/>
                    <a:gd name="T53" fmla="*/ 47 h 78"/>
                    <a:gd name="T54" fmla="*/ 75 w 75"/>
                    <a:gd name="T55" fmla="*/ 78 h 78"/>
                    <a:gd name="T56" fmla="*/ 75 w 75"/>
                    <a:gd name="T57" fmla="*/ 6 h 78"/>
                    <a:gd name="T58" fmla="*/ 75 w 75"/>
                    <a:gd name="T59" fmla="*/ 3 h 78"/>
                    <a:gd name="T60" fmla="*/ 75 w 75"/>
                    <a:gd name="T61" fmla="*/ 3 h 78"/>
                    <a:gd name="T62" fmla="*/ 72 w 75"/>
                    <a:gd name="T63" fmla="*/ 0 h 78"/>
                    <a:gd name="T64" fmla="*/ 62 w 75"/>
                    <a:gd name="T65" fmla="*/ 41 h 78"/>
                    <a:gd name="T66" fmla="*/ 59 w 75"/>
                    <a:gd name="T67" fmla="*/ 22 h 78"/>
                    <a:gd name="T68" fmla="*/ 59 w 75"/>
                    <a:gd name="T69" fmla="*/ 22 h 78"/>
                    <a:gd name="T70" fmla="*/ 12 w 75"/>
                    <a:gd name="T71" fmla="*/ 37 h 78"/>
                    <a:gd name="T72" fmla="*/ 16 w 75"/>
                    <a:gd name="T73" fmla="*/ 22 h 78"/>
                    <a:gd name="T74" fmla="*/ 6 w 75"/>
                    <a:gd name="T75" fmla="*/ 22 h 78"/>
                    <a:gd name="T76" fmla="*/ 6 w 75"/>
                    <a:gd name="T77" fmla="*/ 25 h 78"/>
                    <a:gd name="T78" fmla="*/ 3 w 75"/>
                    <a:gd name="T79" fmla="*/ 47 h 78"/>
                    <a:gd name="T80" fmla="*/ 12 w 75"/>
                    <a:gd name="T81" fmla="*/ 50 h 78"/>
                    <a:gd name="T82" fmla="*/ 12 w 75"/>
                    <a:gd name="T83" fmla="*/ 37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78">
                      <a:moveTo>
                        <a:pt x="59" y="22"/>
                      </a:moveTo>
                      <a:lnTo>
                        <a:pt x="59" y="22"/>
                      </a:lnTo>
                      <a:lnTo>
                        <a:pt x="50" y="22"/>
                      </a:lnTo>
                      <a:lnTo>
                        <a:pt x="50" y="12"/>
                      </a:lnTo>
                      <a:lnTo>
                        <a:pt x="50" y="6"/>
                      </a:lnTo>
                      <a:lnTo>
                        <a:pt x="41" y="6"/>
                      </a:lnTo>
                      <a:lnTo>
                        <a:pt x="41" y="41"/>
                      </a:lnTo>
                      <a:lnTo>
                        <a:pt x="34" y="22"/>
                      </a:lnTo>
                      <a:lnTo>
                        <a:pt x="28" y="22"/>
                      </a:lnTo>
                      <a:lnTo>
                        <a:pt x="28" y="9"/>
                      </a:lnTo>
                      <a:lnTo>
                        <a:pt x="28" y="3"/>
                      </a:lnTo>
                      <a:lnTo>
                        <a:pt x="25" y="3"/>
                      </a:lnTo>
                      <a:lnTo>
                        <a:pt x="19" y="3"/>
                      </a:lnTo>
                      <a:lnTo>
                        <a:pt x="19" y="44"/>
                      </a:lnTo>
                      <a:lnTo>
                        <a:pt x="16" y="53"/>
                      </a:lnTo>
                      <a:lnTo>
                        <a:pt x="12" y="62"/>
                      </a:lnTo>
                      <a:lnTo>
                        <a:pt x="9" y="69"/>
                      </a:lnTo>
                      <a:lnTo>
                        <a:pt x="0" y="72"/>
                      </a:lnTo>
                      <a:lnTo>
                        <a:pt x="12" y="78"/>
                      </a:lnTo>
                      <a:lnTo>
                        <a:pt x="22" y="69"/>
                      </a:lnTo>
                      <a:lnTo>
                        <a:pt x="25" y="62"/>
                      </a:lnTo>
                      <a:lnTo>
                        <a:pt x="28" y="44"/>
                      </a:lnTo>
                      <a:lnTo>
                        <a:pt x="28" y="28"/>
                      </a:lnTo>
                      <a:lnTo>
                        <a:pt x="31" y="50"/>
                      </a:lnTo>
                      <a:lnTo>
                        <a:pt x="37" y="47"/>
                      </a:lnTo>
                      <a:lnTo>
                        <a:pt x="41" y="47"/>
                      </a:lnTo>
                      <a:lnTo>
                        <a:pt x="41" y="75"/>
                      </a:lnTo>
                      <a:lnTo>
                        <a:pt x="50" y="75"/>
                      </a:lnTo>
                      <a:lnTo>
                        <a:pt x="50" y="25"/>
                      </a:lnTo>
                      <a:lnTo>
                        <a:pt x="53" y="50"/>
                      </a:lnTo>
                      <a:lnTo>
                        <a:pt x="62" y="47"/>
                      </a:lnTo>
                      <a:lnTo>
                        <a:pt x="62" y="78"/>
                      </a:lnTo>
                      <a:lnTo>
                        <a:pt x="75" y="78"/>
                      </a:lnTo>
                      <a:lnTo>
                        <a:pt x="75" y="6"/>
                      </a:lnTo>
                      <a:lnTo>
                        <a:pt x="75" y="3"/>
                      </a:lnTo>
                      <a:lnTo>
                        <a:pt x="72" y="0"/>
                      </a:lnTo>
                      <a:lnTo>
                        <a:pt x="62" y="0"/>
                      </a:lnTo>
                      <a:lnTo>
                        <a:pt x="62" y="41"/>
                      </a:lnTo>
                      <a:lnTo>
                        <a:pt x="59" y="22"/>
                      </a:lnTo>
                      <a:close/>
                      <a:moveTo>
                        <a:pt x="12" y="37"/>
                      </a:moveTo>
                      <a:lnTo>
                        <a:pt x="12" y="37"/>
                      </a:lnTo>
                      <a:lnTo>
                        <a:pt x="16" y="22"/>
                      </a:lnTo>
                      <a:lnTo>
                        <a:pt x="6" y="22"/>
                      </a:lnTo>
                      <a:lnTo>
                        <a:pt x="6" y="25"/>
                      </a:lnTo>
                      <a:lnTo>
                        <a:pt x="3" y="47"/>
                      </a:lnTo>
                      <a:lnTo>
                        <a:pt x="12" y="50"/>
                      </a:lnTo>
                      <a:lnTo>
                        <a:pt x="12" y="3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6" name="Freeform 37"/>
                <p:cNvSpPr>
                  <a:spLocks noEditPoints="1"/>
                </p:cNvSpPr>
                <p:nvPr/>
              </p:nvSpPr>
              <p:spPr bwMode="auto">
                <a:xfrm>
                  <a:off x="2323" y="3187"/>
                  <a:ext cx="78" cy="78"/>
                </a:xfrm>
                <a:custGeom>
                  <a:avLst/>
                  <a:gdLst>
                    <a:gd name="T0" fmla="*/ 41 w 78"/>
                    <a:gd name="T1" fmla="*/ 10 h 78"/>
                    <a:gd name="T2" fmla="*/ 41 w 78"/>
                    <a:gd name="T3" fmla="*/ 10 h 78"/>
                    <a:gd name="T4" fmla="*/ 44 w 78"/>
                    <a:gd name="T5" fmla="*/ 10 h 78"/>
                    <a:gd name="T6" fmla="*/ 44 w 78"/>
                    <a:gd name="T7" fmla="*/ 10 h 78"/>
                    <a:gd name="T8" fmla="*/ 38 w 78"/>
                    <a:gd name="T9" fmla="*/ 0 h 78"/>
                    <a:gd name="T10" fmla="*/ 38 w 78"/>
                    <a:gd name="T11" fmla="*/ 0 h 78"/>
                    <a:gd name="T12" fmla="*/ 38 w 78"/>
                    <a:gd name="T13" fmla="*/ 0 h 78"/>
                    <a:gd name="T14" fmla="*/ 4 w 78"/>
                    <a:gd name="T15" fmla="*/ 3 h 78"/>
                    <a:gd name="T16" fmla="*/ 4 w 78"/>
                    <a:gd name="T17" fmla="*/ 3 h 78"/>
                    <a:gd name="T18" fmla="*/ 7 w 78"/>
                    <a:gd name="T19" fmla="*/ 13 h 78"/>
                    <a:gd name="T20" fmla="*/ 7 w 78"/>
                    <a:gd name="T21" fmla="*/ 13 h 78"/>
                    <a:gd name="T22" fmla="*/ 13 w 78"/>
                    <a:gd name="T23" fmla="*/ 13 h 78"/>
                    <a:gd name="T24" fmla="*/ 13 w 78"/>
                    <a:gd name="T25" fmla="*/ 13 h 78"/>
                    <a:gd name="T26" fmla="*/ 19 w 78"/>
                    <a:gd name="T27" fmla="*/ 13 h 78"/>
                    <a:gd name="T28" fmla="*/ 19 w 78"/>
                    <a:gd name="T29" fmla="*/ 22 h 78"/>
                    <a:gd name="T30" fmla="*/ 4 w 78"/>
                    <a:gd name="T31" fmla="*/ 22 h 78"/>
                    <a:gd name="T32" fmla="*/ 4 w 78"/>
                    <a:gd name="T33" fmla="*/ 31 h 78"/>
                    <a:gd name="T34" fmla="*/ 19 w 78"/>
                    <a:gd name="T35" fmla="*/ 31 h 78"/>
                    <a:gd name="T36" fmla="*/ 19 w 78"/>
                    <a:gd name="T37" fmla="*/ 31 h 78"/>
                    <a:gd name="T38" fmla="*/ 13 w 78"/>
                    <a:gd name="T39" fmla="*/ 44 h 78"/>
                    <a:gd name="T40" fmla="*/ 0 w 78"/>
                    <a:gd name="T41" fmla="*/ 56 h 78"/>
                    <a:gd name="T42" fmla="*/ 0 w 78"/>
                    <a:gd name="T43" fmla="*/ 56 h 78"/>
                    <a:gd name="T44" fmla="*/ 0 w 78"/>
                    <a:gd name="T45" fmla="*/ 56 h 78"/>
                    <a:gd name="T46" fmla="*/ 10 w 78"/>
                    <a:gd name="T47" fmla="*/ 63 h 78"/>
                    <a:gd name="T48" fmla="*/ 10 w 78"/>
                    <a:gd name="T49" fmla="*/ 63 h 78"/>
                    <a:gd name="T50" fmla="*/ 19 w 78"/>
                    <a:gd name="T51" fmla="*/ 50 h 78"/>
                    <a:gd name="T52" fmla="*/ 19 w 78"/>
                    <a:gd name="T53" fmla="*/ 78 h 78"/>
                    <a:gd name="T54" fmla="*/ 32 w 78"/>
                    <a:gd name="T55" fmla="*/ 78 h 78"/>
                    <a:gd name="T56" fmla="*/ 32 w 78"/>
                    <a:gd name="T57" fmla="*/ 47 h 78"/>
                    <a:gd name="T58" fmla="*/ 32 w 78"/>
                    <a:gd name="T59" fmla="*/ 47 h 78"/>
                    <a:gd name="T60" fmla="*/ 38 w 78"/>
                    <a:gd name="T61" fmla="*/ 56 h 78"/>
                    <a:gd name="T62" fmla="*/ 44 w 78"/>
                    <a:gd name="T63" fmla="*/ 50 h 78"/>
                    <a:gd name="T64" fmla="*/ 44 w 78"/>
                    <a:gd name="T65" fmla="*/ 50 h 78"/>
                    <a:gd name="T66" fmla="*/ 35 w 78"/>
                    <a:gd name="T67" fmla="*/ 35 h 78"/>
                    <a:gd name="T68" fmla="*/ 32 w 78"/>
                    <a:gd name="T69" fmla="*/ 41 h 78"/>
                    <a:gd name="T70" fmla="*/ 32 w 78"/>
                    <a:gd name="T71" fmla="*/ 31 h 78"/>
                    <a:gd name="T72" fmla="*/ 44 w 78"/>
                    <a:gd name="T73" fmla="*/ 31 h 78"/>
                    <a:gd name="T74" fmla="*/ 44 w 78"/>
                    <a:gd name="T75" fmla="*/ 22 h 78"/>
                    <a:gd name="T76" fmla="*/ 32 w 78"/>
                    <a:gd name="T77" fmla="*/ 22 h 78"/>
                    <a:gd name="T78" fmla="*/ 32 w 78"/>
                    <a:gd name="T79" fmla="*/ 10 h 78"/>
                    <a:gd name="T80" fmla="*/ 32 w 78"/>
                    <a:gd name="T81" fmla="*/ 10 h 78"/>
                    <a:gd name="T82" fmla="*/ 32 w 78"/>
                    <a:gd name="T83" fmla="*/ 10 h 78"/>
                    <a:gd name="T84" fmla="*/ 32 w 78"/>
                    <a:gd name="T85" fmla="*/ 10 h 78"/>
                    <a:gd name="T86" fmla="*/ 41 w 78"/>
                    <a:gd name="T87" fmla="*/ 10 h 78"/>
                    <a:gd name="T88" fmla="*/ 41 w 78"/>
                    <a:gd name="T89" fmla="*/ 10 h 78"/>
                    <a:gd name="T90" fmla="*/ 41 w 78"/>
                    <a:gd name="T91" fmla="*/ 10 h 78"/>
                    <a:gd name="T92" fmla="*/ 66 w 78"/>
                    <a:gd name="T93" fmla="*/ 53 h 78"/>
                    <a:gd name="T94" fmla="*/ 57 w 78"/>
                    <a:gd name="T95" fmla="*/ 53 h 78"/>
                    <a:gd name="T96" fmla="*/ 57 w 78"/>
                    <a:gd name="T97" fmla="*/ 19 h 78"/>
                    <a:gd name="T98" fmla="*/ 66 w 78"/>
                    <a:gd name="T99" fmla="*/ 19 h 78"/>
                    <a:gd name="T100" fmla="*/ 66 w 78"/>
                    <a:gd name="T101" fmla="*/ 53 h 78"/>
                    <a:gd name="T102" fmla="*/ 66 w 78"/>
                    <a:gd name="T103" fmla="*/ 53 h 78"/>
                    <a:gd name="T104" fmla="*/ 44 w 78"/>
                    <a:gd name="T105" fmla="*/ 69 h 78"/>
                    <a:gd name="T106" fmla="*/ 57 w 78"/>
                    <a:gd name="T107" fmla="*/ 69 h 78"/>
                    <a:gd name="T108" fmla="*/ 57 w 78"/>
                    <a:gd name="T109" fmla="*/ 63 h 78"/>
                    <a:gd name="T110" fmla="*/ 66 w 78"/>
                    <a:gd name="T111" fmla="*/ 63 h 78"/>
                    <a:gd name="T112" fmla="*/ 66 w 78"/>
                    <a:gd name="T113" fmla="*/ 69 h 78"/>
                    <a:gd name="T114" fmla="*/ 78 w 78"/>
                    <a:gd name="T115" fmla="*/ 69 h 78"/>
                    <a:gd name="T116" fmla="*/ 78 w 78"/>
                    <a:gd name="T117" fmla="*/ 10 h 78"/>
                    <a:gd name="T118" fmla="*/ 44 w 78"/>
                    <a:gd name="T119" fmla="*/ 10 h 78"/>
                    <a:gd name="T120" fmla="*/ 44 w 78"/>
                    <a:gd name="T121" fmla="*/ 69 h 78"/>
                    <a:gd name="T122" fmla="*/ 44 w 78"/>
                    <a:gd name="T123" fmla="*/ 69 h 7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8" h="78">
                      <a:moveTo>
                        <a:pt x="41" y="10"/>
                      </a:moveTo>
                      <a:lnTo>
                        <a:pt x="41" y="10"/>
                      </a:lnTo>
                      <a:lnTo>
                        <a:pt x="44" y="10"/>
                      </a:lnTo>
                      <a:lnTo>
                        <a:pt x="38" y="0"/>
                      </a:lnTo>
                      <a:lnTo>
                        <a:pt x="4" y="3"/>
                      </a:lnTo>
                      <a:lnTo>
                        <a:pt x="7" y="13"/>
                      </a:lnTo>
                      <a:lnTo>
                        <a:pt x="13" y="13"/>
                      </a:lnTo>
                      <a:lnTo>
                        <a:pt x="19" y="13"/>
                      </a:lnTo>
                      <a:lnTo>
                        <a:pt x="19" y="22"/>
                      </a:lnTo>
                      <a:lnTo>
                        <a:pt x="4" y="22"/>
                      </a:lnTo>
                      <a:lnTo>
                        <a:pt x="4" y="31"/>
                      </a:lnTo>
                      <a:lnTo>
                        <a:pt x="19" y="31"/>
                      </a:lnTo>
                      <a:lnTo>
                        <a:pt x="13" y="44"/>
                      </a:lnTo>
                      <a:lnTo>
                        <a:pt x="0" y="56"/>
                      </a:lnTo>
                      <a:lnTo>
                        <a:pt x="10" y="63"/>
                      </a:lnTo>
                      <a:lnTo>
                        <a:pt x="19" y="50"/>
                      </a:lnTo>
                      <a:lnTo>
                        <a:pt x="19" y="78"/>
                      </a:lnTo>
                      <a:lnTo>
                        <a:pt x="32" y="78"/>
                      </a:lnTo>
                      <a:lnTo>
                        <a:pt x="32" y="47"/>
                      </a:lnTo>
                      <a:lnTo>
                        <a:pt x="38" y="56"/>
                      </a:lnTo>
                      <a:lnTo>
                        <a:pt x="44" y="50"/>
                      </a:lnTo>
                      <a:lnTo>
                        <a:pt x="35" y="35"/>
                      </a:lnTo>
                      <a:lnTo>
                        <a:pt x="32" y="41"/>
                      </a:lnTo>
                      <a:lnTo>
                        <a:pt x="32" y="31"/>
                      </a:lnTo>
                      <a:lnTo>
                        <a:pt x="44" y="31"/>
                      </a:lnTo>
                      <a:lnTo>
                        <a:pt x="44" y="22"/>
                      </a:lnTo>
                      <a:lnTo>
                        <a:pt x="32" y="22"/>
                      </a:lnTo>
                      <a:lnTo>
                        <a:pt x="32" y="10"/>
                      </a:lnTo>
                      <a:lnTo>
                        <a:pt x="41" y="10"/>
                      </a:lnTo>
                      <a:close/>
                      <a:moveTo>
                        <a:pt x="66" y="53"/>
                      </a:moveTo>
                      <a:lnTo>
                        <a:pt x="57" y="53"/>
                      </a:lnTo>
                      <a:lnTo>
                        <a:pt x="57" y="19"/>
                      </a:lnTo>
                      <a:lnTo>
                        <a:pt x="66" y="19"/>
                      </a:lnTo>
                      <a:lnTo>
                        <a:pt x="66" y="53"/>
                      </a:lnTo>
                      <a:close/>
                      <a:moveTo>
                        <a:pt x="44" y="69"/>
                      </a:moveTo>
                      <a:lnTo>
                        <a:pt x="57" y="69"/>
                      </a:lnTo>
                      <a:lnTo>
                        <a:pt x="57" y="63"/>
                      </a:lnTo>
                      <a:lnTo>
                        <a:pt x="66" y="63"/>
                      </a:lnTo>
                      <a:lnTo>
                        <a:pt x="66" y="69"/>
                      </a:lnTo>
                      <a:lnTo>
                        <a:pt x="78" y="69"/>
                      </a:lnTo>
                      <a:lnTo>
                        <a:pt x="78" y="10"/>
                      </a:lnTo>
                      <a:lnTo>
                        <a:pt x="44" y="10"/>
                      </a:lnTo>
                      <a:lnTo>
                        <a:pt x="44" y="69"/>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7" name="Freeform 38"/>
                <p:cNvSpPr>
                  <a:spLocks noEditPoints="1"/>
                </p:cNvSpPr>
                <p:nvPr/>
              </p:nvSpPr>
              <p:spPr bwMode="auto">
                <a:xfrm>
                  <a:off x="2564" y="3193"/>
                  <a:ext cx="65" cy="66"/>
                </a:xfrm>
                <a:custGeom>
                  <a:avLst/>
                  <a:gdLst>
                    <a:gd name="T0" fmla="*/ 12 w 65"/>
                    <a:gd name="T1" fmla="*/ 63 h 66"/>
                    <a:gd name="T2" fmla="*/ 53 w 65"/>
                    <a:gd name="T3" fmla="*/ 63 h 66"/>
                    <a:gd name="T4" fmla="*/ 53 w 65"/>
                    <a:gd name="T5" fmla="*/ 66 h 66"/>
                    <a:gd name="T6" fmla="*/ 65 w 65"/>
                    <a:gd name="T7" fmla="*/ 66 h 66"/>
                    <a:gd name="T8" fmla="*/ 65 w 65"/>
                    <a:gd name="T9" fmla="*/ 0 h 66"/>
                    <a:gd name="T10" fmla="*/ 0 w 65"/>
                    <a:gd name="T11" fmla="*/ 0 h 66"/>
                    <a:gd name="T12" fmla="*/ 0 w 65"/>
                    <a:gd name="T13" fmla="*/ 66 h 66"/>
                    <a:gd name="T14" fmla="*/ 12 w 65"/>
                    <a:gd name="T15" fmla="*/ 66 h 66"/>
                    <a:gd name="T16" fmla="*/ 12 w 65"/>
                    <a:gd name="T17" fmla="*/ 63 h 66"/>
                    <a:gd name="T18" fmla="*/ 12 w 65"/>
                    <a:gd name="T19" fmla="*/ 63 h 66"/>
                    <a:gd name="T20" fmla="*/ 28 w 65"/>
                    <a:gd name="T21" fmla="*/ 10 h 66"/>
                    <a:gd name="T22" fmla="*/ 28 w 65"/>
                    <a:gd name="T23" fmla="*/ 25 h 66"/>
                    <a:gd name="T24" fmla="*/ 12 w 65"/>
                    <a:gd name="T25" fmla="*/ 25 h 66"/>
                    <a:gd name="T26" fmla="*/ 12 w 65"/>
                    <a:gd name="T27" fmla="*/ 10 h 66"/>
                    <a:gd name="T28" fmla="*/ 28 w 65"/>
                    <a:gd name="T29" fmla="*/ 10 h 66"/>
                    <a:gd name="T30" fmla="*/ 28 w 65"/>
                    <a:gd name="T31" fmla="*/ 10 h 66"/>
                    <a:gd name="T32" fmla="*/ 53 w 65"/>
                    <a:gd name="T33" fmla="*/ 25 h 66"/>
                    <a:gd name="T34" fmla="*/ 37 w 65"/>
                    <a:gd name="T35" fmla="*/ 25 h 66"/>
                    <a:gd name="T36" fmla="*/ 37 w 65"/>
                    <a:gd name="T37" fmla="*/ 10 h 66"/>
                    <a:gd name="T38" fmla="*/ 53 w 65"/>
                    <a:gd name="T39" fmla="*/ 10 h 66"/>
                    <a:gd name="T40" fmla="*/ 53 w 65"/>
                    <a:gd name="T41" fmla="*/ 25 h 66"/>
                    <a:gd name="T42" fmla="*/ 53 w 65"/>
                    <a:gd name="T43" fmla="*/ 25 h 66"/>
                    <a:gd name="T44" fmla="*/ 12 w 65"/>
                    <a:gd name="T45" fmla="*/ 54 h 66"/>
                    <a:gd name="T46" fmla="*/ 12 w 65"/>
                    <a:gd name="T47" fmla="*/ 35 h 66"/>
                    <a:gd name="T48" fmla="*/ 28 w 65"/>
                    <a:gd name="T49" fmla="*/ 35 h 66"/>
                    <a:gd name="T50" fmla="*/ 28 w 65"/>
                    <a:gd name="T51" fmla="*/ 54 h 66"/>
                    <a:gd name="T52" fmla="*/ 12 w 65"/>
                    <a:gd name="T53" fmla="*/ 54 h 66"/>
                    <a:gd name="T54" fmla="*/ 12 w 65"/>
                    <a:gd name="T55" fmla="*/ 54 h 66"/>
                    <a:gd name="T56" fmla="*/ 53 w 65"/>
                    <a:gd name="T57" fmla="*/ 35 h 66"/>
                    <a:gd name="T58" fmla="*/ 53 w 65"/>
                    <a:gd name="T59" fmla="*/ 54 h 66"/>
                    <a:gd name="T60" fmla="*/ 37 w 65"/>
                    <a:gd name="T61" fmla="*/ 54 h 66"/>
                    <a:gd name="T62" fmla="*/ 37 w 65"/>
                    <a:gd name="T63" fmla="*/ 35 h 66"/>
                    <a:gd name="T64" fmla="*/ 53 w 65"/>
                    <a:gd name="T65" fmla="*/ 35 h 66"/>
                    <a:gd name="T66" fmla="*/ 53 w 65"/>
                    <a:gd name="T67" fmla="*/ 35 h 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65" h="66">
                      <a:moveTo>
                        <a:pt x="12" y="63"/>
                      </a:moveTo>
                      <a:lnTo>
                        <a:pt x="53" y="63"/>
                      </a:lnTo>
                      <a:lnTo>
                        <a:pt x="53" y="66"/>
                      </a:lnTo>
                      <a:lnTo>
                        <a:pt x="65" y="66"/>
                      </a:lnTo>
                      <a:lnTo>
                        <a:pt x="65" y="0"/>
                      </a:lnTo>
                      <a:lnTo>
                        <a:pt x="0" y="0"/>
                      </a:lnTo>
                      <a:lnTo>
                        <a:pt x="0" y="66"/>
                      </a:lnTo>
                      <a:lnTo>
                        <a:pt x="12" y="66"/>
                      </a:lnTo>
                      <a:lnTo>
                        <a:pt x="12" y="63"/>
                      </a:lnTo>
                      <a:close/>
                      <a:moveTo>
                        <a:pt x="28" y="10"/>
                      </a:moveTo>
                      <a:lnTo>
                        <a:pt x="28" y="25"/>
                      </a:lnTo>
                      <a:lnTo>
                        <a:pt x="12" y="25"/>
                      </a:lnTo>
                      <a:lnTo>
                        <a:pt x="12" y="10"/>
                      </a:lnTo>
                      <a:lnTo>
                        <a:pt x="28" y="10"/>
                      </a:lnTo>
                      <a:close/>
                      <a:moveTo>
                        <a:pt x="53" y="25"/>
                      </a:moveTo>
                      <a:lnTo>
                        <a:pt x="37" y="25"/>
                      </a:lnTo>
                      <a:lnTo>
                        <a:pt x="37" y="10"/>
                      </a:lnTo>
                      <a:lnTo>
                        <a:pt x="53" y="10"/>
                      </a:lnTo>
                      <a:lnTo>
                        <a:pt x="53" y="25"/>
                      </a:lnTo>
                      <a:close/>
                      <a:moveTo>
                        <a:pt x="12" y="54"/>
                      </a:moveTo>
                      <a:lnTo>
                        <a:pt x="12" y="35"/>
                      </a:lnTo>
                      <a:lnTo>
                        <a:pt x="28" y="35"/>
                      </a:lnTo>
                      <a:lnTo>
                        <a:pt x="28" y="54"/>
                      </a:lnTo>
                      <a:lnTo>
                        <a:pt x="12" y="54"/>
                      </a:lnTo>
                      <a:close/>
                      <a:moveTo>
                        <a:pt x="53" y="35"/>
                      </a:moveTo>
                      <a:lnTo>
                        <a:pt x="53" y="54"/>
                      </a:lnTo>
                      <a:lnTo>
                        <a:pt x="37" y="54"/>
                      </a:lnTo>
                      <a:lnTo>
                        <a:pt x="37" y="35"/>
                      </a:lnTo>
                      <a:lnTo>
                        <a:pt x="53" y="35"/>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8" name="Freeform 39"/>
                <p:cNvSpPr>
                  <a:spLocks/>
                </p:cNvSpPr>
                <p:nvPr/>
              </p:nvSpPr>
              <p:spPr bwMode="auto">
                <a:xfrm>
                  <a:off x="2788" y="3187"/>
                  <a:ext cx="82" cy="78"/>
                </a:xfrm>
                <a:custGeom>
                  <a:avLst/>
                  <a:gdLst>
                    <a:gd name="T0" fmla="*/ 44 w 82"/>
                    <a:gd name="T1" fmla="*/ 16 h 78"/>
                    <a:gd name="T2" fmla="*/ 44 w 82"/>
                    <a:gd name="T3" fmla="*/ 13 h 78"/>
                    <a:gd name="T4" fmla="*/ 44 w 82"/>
                    <a:gd name="T5" fmla="*/ 10 h 78"/>
                    <a:gd name="T6" fmla="*/ 35 w 82"/>
                    <a:gd name="T7" fmla="*/ 10 h 78"/>
                    <a:gd name="T8" fmla="*/ 32 w 82"/>
                    <a:gd name="T9" fmla="*/ 28 h 78"/>
                    <a:gd name="T10" fmla="*/ 22 w 82"/>
                    <a:gd name="T11" fmla="*/ 22 h 78"/>
                    <a:gd name="T12" fmla="*/ 22 w 82"/>
                    <a:gd name="T13" fmla="*/ 6 h 78"/>
                    <a:gd name="T14" fmla="*/ 22 w 82"/>
                    <a:gd name="T15" fmla="*/ 3 h 78"/>
                    <a:gd name="T16" fmla="*/ 22 w 82"/>
                    <a:gd name="T17" fmla="*/ 0 h 78"/>
                    <a:gd name="T18" fmla="*/ 13 w 82"/>
                    <a:gd name="T19" fmla="*/ 0 h 78"/>
                    <a:gd name="T20" fmla="*/ 4 w 82"/>
                    <a:gd name="T21" fmla="*/ 22 h 78"/>
                    <a:gd name="T22" fmla="*/ 13 w 82"/>
                    <a:gd name="T23" fmla="*/ 28 h 78"/>
                    <a:gd name="T24" fmla="*/ 13 w 82"/>
                    <a:gd name="T25" fmla="*/ 53 h 78"/>
                    <a:gd name="T26" fmla="*/ 0 w 82"/>
                    <a:gd name="T27" fmla="*/ 56 h 78"/>
                    <a:gd name="T28" fmla="*/ 4 w 82"/>
                    <a:gd name="T29" fmla="*/ 69 h 78"/>
                    <a:gd name="T30" fmla="*/ 10 w 82"/>
                    <a:gd name="T31" fmla="*/ 66 h 78"/>
                    <a:gd name="T32" fmla="*/ 32 w 82"/>
                    <a:gd name="T33" fmla="*/ 56 h 78"/>
                    <a:gd name="T34" fmla="*/ 32 w 82"/>
                    <a:gd name="T35" fmla="*/ 53 h 78"/>
                    <a:gd name="T36" fmla="*/ 32 w 82"/>
                    <a:gd name="T37" fmla="*/ 47 h 78"/>
                    <a:gd name="T38" fmla="*/ 22 w 82"/>
                    <a:gd name="T39" fmla="*/ 28 h 78"/>
                    <a:gd name="T40" fmla="*/ 29 w 82"/>
                    <a:gd name="T41" fmla="*/ 41 h 78"/>
                    <a:gd name="T42" fmla="*/ 35 w 82"/>
                    <a:gd name="T43" fmla="*/ 66 h 78"/>
                    <a:gd name="T44" fmla="*/ 35 w 82"/>
                    <a:gd name="T45" fmla="*/ 72 h 78"/>
                    <a:gd name="T46" fmla="*/ 44 w 82"/>
                    <a:gd name="T47" fmla="*/ 78 h 78"/>
                    <a:gd name="T48" fmla="*/ 60 w 82"/>
                    <a:gd name="T49" fmla="*/ 78 h 78"/>
                    <a:gd name="T50" fmla="*/ 72 w 82"/>
                    <a:gd name="T51" fmla="*/ 78 h 78"/>
                    <a:gd name="T52" fmla="*/ 79 w 82"/>
                    <a:gd name="T53" fmla="*/ 75 h 78"/>
                    <a:gd name="T54" fmla="*/ 82 w 82"/>
                    <a:gd name="T55" fmla="*/ 60 h 78"/>
                    <a:gd name="T56" fmla="*/ 72 w 82"/>
                    <a:gd name="T57" fmla="*/ 56 h 78"/>
                    <a:gd name="T58" fmla="*/ 72 w 82"/>
                    <a:gd name="T59" fmla="*/ 63 h 78"/>
                    <a:gd name="T60" fmla="*/ 66 w 82"/>
                    <a:gd name="T61" fmla="*/ 69 h 78"/>
                    <a:gd name="T62" fmla="*/ 54 w 82"/>
                    <a:gd name="T63" fmla="*/ 69 h 78"/>
                    <a:gd name="T64" fmla="*/ 44 w 82"/>
                    <a:gd name="T65" fmla="*/ 66 h 78"/>
                    <a:gd name="T66" fmla="*/ 44 w 82"/>
                    <a:gd name="T67" fmla="*/ 60 h 78"/>
                    <a:gd name="T68" fmla="*/ 50 w 82"/>
                    <a:gd name="T69" fmla="*/ 31 h 78"/>
                    <a:gd name="T70" fmla="*/ 60 w 82"/>
                    <a:gd name="T71" fmla="*/ 60 h 78"/>
                    <a:gd name="T72" fmla="*/ 66 w 82"/>
                    <a:gd name="T73" fmla="*/ 28 h 78"/>
                    <a:gd name="T74" fmla="*/ 66 w 82"/>
                    <a:gd name="T75" fmla="*/ 44 h 78"/>
                    <a:gd name="T76" fmla="*/ 60 w 82"/>
                    <a:gd name="T77" fmla="*/ 47 h 78"/>
                    <a:gd name="T78" fmla="*/ 63 w 82"/>
                    <a:gd name="T79" fmla="*/ 60 h 78"/>
                    <a:gd name="T80" fmla="*/ 69 w 82"/>
                    <a:gd name="T81" fmla="*/ 56 h 78"/>
                    <a:gd name="T82" fmla="*/ 75 w 82"/>
                    <a:gd name="T83" fmla="*/ 53 h 78"/>
                    <a:gd name="T84" fmla="*/ 75 w 82"/>
                    <a:gd name="T85" fmla="*/ 13 h 78"/>
                    <a:gd name="T86" fmla="*/ 60 w 82"/>
                    <a:gd name="T87" fmla="*/ 6 h 78"/>
                    <a:gd name="T88" fmla="*/ 60 w 82"/>
                    <a:gd name="T89" fmla="*/ 3 h 78"/>
                    <a:gd name="T90" fmla="*/ 60 w 82"/>
                    <a:gd name="T91" fmla="*/ 0 h 78"/>
                    <a:gd name="T92" fmla="*/ 57 w 82"/>
                    <a:gd name="T93" fmla="*/ 0 h 78"/>
                    <a:gd name="T94" fmla="*/ 54 w 82"/>
                    <a:gd name="T95" fmla="*/ 0 h 78"/>
                    <a:gd name="T96" fmla="*/ 50 w 82"/>
                    <a:gd name="T97" fmla="*/ 22 h 78"/>
                    <a:gd name="T98" fmla="*/ 44 w 82"/>
                    <a:gd name="T99" fmla="*/ 25 h 78"/>
                    <a:gd name="T100" fmla="*/ 44 w 82"/>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 h="78">
                      <a:moveTo>
                        <a:pt x="44" y="16"/>
                      </a:moveTo>
                      <a:lnTo>
                        <a:pt x="44" y="16"/>
                      </a:lnTo>
                      <a:lnTo>
                        <a:pt x="44" y="13"/>
                      </a:lnTo>
                      <a:lnTo>
                        <a:pt x="44" y="10"/>
                      </a:lnTo>
                      <a:lnTo>
                        <a:pt x="38" y="10"/>
                      </a:lnTo>
                      <a:lnTo>
                        <a:pt x="35" y="10"/>
                      </a:lnTo>
                      <a:lnTo>
                        <a:pt x="35" y="28"/>
                      </a:lnTo>
                      <a:lnTo>
                        <a:pt x="32" y="28"/>
                      </a:lnTo>
                      <a:lnTo>
                        <a:pt x="32" y="22"/>
                      </a:lnTo>
                      <a:lnTo>
                        <a:pt x="22" y="22"/>
                      </a:lnTo>
                      <a:lnTo>
                        <a:pt x="22" y="6"/>
                      </a:lnTo>
                      <a:lnTo>
                        <a:pt x="22" y="3"/>
                      </a:lnTo>
                      <a:lnTo>
                        <a:pt x="22" y="0"/>
                      </a:lnTo>
                      <a:lnTo>
                        <a:pt x="16" y="0"/>
                      </a:lnTo>
                      <a:lnTo>
                        <a:pt x="13" y="0"/>
                      </a:lnTo>
                      <a:lnTo>
                        <a:pt x="13" y="22"/>
                      </a:lnTo>
                      <a:lnTo>
                        <a:pt x="4" y="22"/>
                      </a:lnTo>
                      <a:lnTo>
                        <a:pt x="4" y="28"/>
                      </a:lnTo>
                      <a:lnTo>
                        <a:pt x="13" y="28"/>
                      </a:lnTo>
                      <a:lnTo>
                        <a:pt x="13" y="53"/>
                      </a:lnTo>
                      <a:lnTo>
                        <a:pt x="4" y="56"/>
                      </a:lnTo>
                      <a:lnTo>
                        <a:pt x="0" y="56"/>
                      </a:lnTo>
                      <a:lnTo>
                        <a:pt x="4" y="69"/>
                      </a:lnTo>
                      <a:lnTo>
                        <a:pt x="10" y="66"/>
                      </a:lnTo>
                      <a:lnTo>
                        <a:pt x="32" y="56"/>
                      </a:lnTo>
                      <a:lnTo>
                        <a:pt x="32" y="53"/>
                      </a:lnTo>
                      <a:lnTo>
                        <a:pt x="32" y="47"/>
                      </a:lnTo>
                      <a:lnTo>
                        <a:pt x="22" y="50"/>
                      </a:lnTo>
                      <a:lnTo>
                        <a:pt x="22" y="28"/>
                      </a:lnTo>
                      <a:lnTo>
                        <a:pt x="25" y="28"/>
                      </a:lnTo>
                      <a:lnTo>
                        <a:pt x="29" y="41"/>
                      </a:lnTo>
                      <a:lnTo>
                        <a:pt x="35" y="38"/>
                      </a:lnTo>
                      <a:lnTo>
                        <a:pt x="35" y="66"/>
                      </a:lnTo>
                      <a:lnTo>
                        <a:pt x="35" y="72"/>
                      </a:lnTo>
                      <a:lnTo>
                        <a:pt x="38" y="75"/>
                      </a:lnTo>
                      <a:lnTo>
                        <a:pt x="44" y="78"/>
                      </a:lnTo>
                      <a:lnTo>
                        <a:pt x="54" y="78"/>
                      </a:lnTo>
                      <a:lnTo>
                        <a:pt x="60" y="78"/>
                      </a:lnTo>
                      <a:lnTo>
                        <a:pt x="72" y="78"/>
                      </a:lnTo>
                      <a:lnTo>
                        <a:pt x="79" y="75"/>
                      </a:lnTo>
                      <a:lnTo>
                        <a:pt x="82" y="69"/>
                      </a:lnTo>
                      <a:lnTo>
                        <a:pt x="82" y="60"/>
                      </a:lnTo>
                      <a:lnTo>
                        <a:pt x="72" y="56"/>
                      </a:lnTo>
                      <a:lnTo>
                        <a:pt x="72" y="63"/>
                      </a:lnTo>
                      <a:lnTo>
                        <a:pt x="69" y="66"/>
                      </a:lnTo>
                      <a:lnTo>
                        <a:pt x="66" y="69"/>
                      </a:lnTo>
                      <a:lnTo>
                        <a:pt x="60" y="69"/>
                      </a:lnTo>
                      <a:lnTo>
                        <a:pt x="54" y="69"/>
                      </a:lnTo>
                      <a:lnTo>
                        <a:pt x="44" y="66"/>
                      </a:lnTo>
                      <a:lnTo>
                        <a:pt x="44" y="63"/>
                      </a:lnTo>
                      <a:lnTo>
                        <a:pt x="44" y="60"/>
                      </a:lnTo>
                      <a:lnTo>
                        <a:pt x="44" y="35"/>
                      </a:lnTo>
                      <a:lnTo>
                        <a:pt x="50" y="31"/>
                      </a:lnTo>
                      <a:lnTo>
                        <a:pt x="50" y="60"/>
                      </a:lnTo>
                      <a:lnTo>
                        <a:pt x="60" y="60"/>
                      </a:lnTo>
                      <a:lnTo>
                        <a:pt x="60" y="28"/>
                      </a:lnTo>
                      <a:lnTo>
                        <a:pt x="66" y="28"/>
                      </a:lnTo>
                      <a:lnTo>
                        <a:pt x="66" y="44"/>
                      </a:lnTo>
                      <a:lnTo>
                        <a:pt x="63" y="47"/>
                      </a:lnTo>
                      <a:lnTo>
                        <a:pt x="60" y="47"/>
                      </a:lnTo>
                      <a:lnTo>
                        <a:pt x="63" y="60"/>
                      </a:lnTo>
                      <a:lnTo>
                        <a:pt x="69" y="56"/>
                      </a:lnTo>
                      <a:lnTo>
                        <a:pt x="75" y="56"/>
                      </a:lnTo>
                      <a:lnTo>
                        <a:pt x="75" y="53"/>
                      </a:lnTo>
                      <a:lnTo>
                        <a:pt x="75" y="47"/>
                      </a:lnTo>
                      <a:lnTo>
                        <a:pt x="75" y="13"/>
                      </a:lnTo>
                      <a:lnTo>
                        <a:pt x="60" y="19"/>
                      </a:lnTo>
                      <a:lnTo>
                        <a:pt x="60" y="6"/>
                      </a:lnTo>
                      <a:lnTo>
                        <a:pt x="60" y="3"/>
                      </a:lnTo>
                      <a:lnTo>
                        <a:pt x="60" y="0"/>
                      </a:lnTo>
                      <a:lnTo>
                        <a:pt x="57" y="0"/>
                      </a:lnTo>
                      <a:lnTo>
                        <a:pt x="54" y="0"/>
                      </a:lnTo>
                      <a:lnTo>
                        <a:pt x="50" y="0"/>
                      </a:lnTo>
                      <a:lnTo>
                        <a:pt x="50" y="22"/>
                      </a:lnTo>
                      <a:lnTo>
                        <a:pt x="44" y="25"/>
                      </a:lnTo>
                      <a:lnTo>
                        <a:pt x="44" y="1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39" name="Freeform 40"/>
                <p:cNvSpPr>
                  <a:spLocks noEditPoints="1"/>
                </p:cNvSpPr>
                <p:nvPr/>
              </p:nvSpPr>
              <p:spPr bwMode="auto">
                <a:xfrm>
                  <a:off x="3029" y="3190"/>
                  <a:ext cx="69" cy="72"/>
                </a:xfrm>
                <a:custGeom>
                  <a:avLst/>
                  <a:gdLst>
                    <a:gd name="T0" fmla="*/ 69 w 69"/>
                    <a:gd name="T1" fmla="*/ 72 h 72"/>
                    <a:gd name="T2" fmla="*/ 69 w 69"/>
                    <a:gd name="T3" fmla="*/ 63 h 72"/>
                    <a:gd name="T4" fmla="*/ 12 w 69"/>
                    <a:gd name="T5" fmla="*/ 63 h 72"/>
                    <a:gd name="T6" fmla="*/ 12 w 69"/>
                    <a:gd name="T7" fmla="*/ 10 h 72"/>
                    <a:gd name="T8" fmla="*/ 65 w 69"/>
                    <a:gd name="T9" fmla="*/ 10 h 72"/>
                    <a:gd name="T10" fmla="*/ 65 w 69"/>
                    <a:gd name="T11" fmla="*/ 0 h 72"/>
                    <a:gd name="T12" fmla="*/ 0 w 69"/>
                    <a:gd name="T13" fmla="*/ 0 h 72"/>
                    <a:gd name="T14" fmla="*/ 0 w 69"/>
                    <a:gd name="T15" fmla="*/ 72 h 72"/>
                    <a:gd name="T16" fmla="*/ 69 w 69"/>
                    <a:gd name="T17" fmla="*/ 72 h 72"/>
                    <a:gd name="T18" fmla="*/ 69 w 69"/>
                    <a:gd name="T19" fmla="*/ 72 h 72"/>
                    <a:gd name="T20" fmla="*/ 59 w 69"/>
                    <a:gd name="T21" fmla="*/ 57 h 72"/>
                    <a:gd name="T22" fmla="*/ 59 w 69"/>
                    <a:gd name="T23" fmla="*/ 57 h 72"/>
                    <a:gd name="T24" fmla="*/ 62 w 69"/>
                    <a:gd name="T25" fmla="*/ 53 h 72"/>
                    <a:gd name="T26" fmla="*/ 62 w 69"/>
                    <a:gd name="T27" fmla="*/ 53 h 72"/>
                    <a:gd name="T28" fmla="*/ 47 w 69"/>
                    <a:gd name="T29" fmla="*/ 35 h 72"/>
                    <a:gd name="T30" fmla="*/ 47 w 69"/>
                    <a:gd name="T31" fmla="*/ 35 h 72"/>
                    <a:gd name="T32" fmla="*/ 56 w 69"/>
                    <a:gd name="T33" fmla="*/ 22 h 72"/>
                    <a:gd name="T34" fmla="*/ 56 w 69"/>
                    <a:gd name="T35" fmla="*/ 22 h 72"/>
                    <a:gd name="T36" fmla="*/ 59 w 69"/>
                    <a:gd name="T37" fmla="*/ 19 h 72"/>
                    <a:gd name="T38" fmla="*/ 59 w 69"/>
                    <a:gd name="T39" fmla="*/ 19 h 72"/>
                    <a:gd name="T40" fmla="*/ 50 w 69"/>
                    <a:gd name="T41" fmla="*/ 13 h 72"/>
                    <a:gd name="T42" fmla="*/ 50 w 69"/>
                    <a:gd name="T43" fmla="*/ 13 h 72"/>
                    <a:gd name="T44" fmla="*/ 40 w 69"/>
                    <a:gd name="T45" fmla="*/ 28 h 72"/>
                    <a:gd name="T46" fmla="*/ 40 w 69"/>
                    <a:gd name="T47" fmla="*/ 28 h 72"/>
                    <a:gd name="T48" fmla="*/ 25 w 69"/>
                    <a:gd name="T49" fmla="*/ 16 h 72"/>
                    <a:gd name="T50" fmla="*/ 25 w 69"/>
                    <a:gd name="T51" fmla="*/ 16 h 72"/>
                    <a:gd name="T52" fmla="*/ 22 w 69"/>
                    <a:gd name="T53" fmla="*/ 13 h 72"/>
                    <a:gd name="T54" fmla="*/ 22 w 69"/>
                    <a:gd name="T55" fmla="*/ 13 h 72"/>
                    <a:gd name="T56" fmla="*/ 19 w 69"/>
                    <a:gd name="T57" fmla="*/ 16 h 72"/>
                    <a:gd name="T58" fmla="*/ 19 w 69"/>
                    <a:gd name="T59" fmla="*/ 16 h 72"/>
                    <a:gd name="T60" fmla="*/ 15 w 69"/>
                    <a:gd name="T61" fmla="*/ 22 h 72"/>
                    <a:gd name="T62" fmla="*/ 15 w 69"/>
                    <a:gd name="T63" fmla="*/ 22 h 72"/>
                    <a:gd name="T64" fmla="*/ 31 w 69"/>
                    <a:gd name="T65" fmla="*/ 38 h 72"/>
                    <a:gd name="T66" fmla="*/ 31 w 69"/>
                    <a:gd name="T67" fmla="*/ 38 h 72"/>
                    <a:gd name="T68" fmla="*/ 12 w 69"/>
                    <a:gd name="T69" fmla="*/ 53 h 72"/>
                    <a:gd name="T70" fmla="*/ 12 w 69"/>
                    <a:gd name="T71" fmla="*/ 53 h 72"/>
                    <a:gd name="T72" fmla="*/ 22 w 69"/>
                    <a:gd name="T73" fmla="*/ 63 h 72"/>
                    <a:gd name="T74" fmla="*/ 22 w 69"/>
                    <a:gd name="T75" fmla="*/ 63 h 72"/>
                    <a:gd name="T76" fmla="*/ 40 w 69"/>
                    <a:gd name="T77" fmla="*/ 44 h 72"/>
                    <a:gd name="T78" fmla="*/ 40 w 69"/>
                    <a:gd name="T79" fmla="*/ 44 h 72"/>
                    <a:gd name="T80" fmla="*/ 53 w 69"/>
                    <a:gd name="T81" fmla="*/ 60 h 72"/>
                    <a:gd name="T82" fmla="*/ 53 w 69"/>
                    <a:gd name="T83" fmla="*/ 60 h 72"/>
                    <a:gd name="T84" fmla="*/ 59 w 69"/>
                    <a:gd name="T85" fmla="*/ 57 h 72"/>
                    <a:gd name="T86" fmla="*/ 59 w 69"/>
                    <a:gd name="T87" fmla="*/ 57 h 72"/>
                    <a:gd name="T88" fmla="*/ 59 w 69"/>
                    <a:gd name="T89" fmla="*/ 5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2">
                      <a:moveTo>
                        <a:pt x="69" y="72"/>
                      </a:moveTo>
                      <a:lnTo>
                        <a:pt x="69" y="63"/>
                      </a:lnTo>
                      <a:lnTo>
                        <a:pt x="12" y="63"/>
                      </a:lnTo>
                      <a:lnTo>
                        <a:pt x="12" y="10"/>
                      </a:lnTo>
                      <a:lnTo>
                        <a:pt x="65" y="10"/>
                      </a:lnTo>
                      <a:lnTo>
                        <a:pt x="65" y="0"/>
                      </a:lnTo>
                      <a:lnTo>
                        <a:pt x="0" y="0"/>
                      </a:lnTo>
                      <a:lnTo>
                        <a:pt x="0" y="72"/>
                      </a:lnTo>
                      <a:lnTo>
                        <a:pt x="69" y="72"/>
                      </a:lnTo>
                      <a:close/>
                      <a:moveTo>
                        <a:pt x="59" y="57"/>
                      </a:moveTo>
                      <a:lnTo>
                        <a:pt x="59" y="57"/>
                      </a:lnTo>
                      <a:lnTo>
                        <a:pt x="62" y="53"/>
                      </a:lnTo>
                      <a:lnTo>
                        <a:pt x="47" y="35"/>
                      </a:lnTo>
                      <a:lnTo>
                        <a:pt x="56" y="22"/>
                      </a:lnTo>
                      <a:lnTo>
                        <a:pt x="59" y="19"/>
                      </a:lnTo>
                      <a:lnTo>
                        <a:pt x="50" y="13"/>
                      </a:lnTo>
                      <a:lnTo>
                        <a:pt x="40" y="28"/>
                      </a:lnTo>
                      <a:lnTo>
                        <a:pt x="25" y="16"/>
                      </a:lnTo>
                      <a:lnTo>
                        <a:pt x="22" y="13"/>
                      </a:lnTo>
                      <a:lnTo>
                        <a:pt x="19" y="16"/>
                      </a:lnTo>
                      <a:lnTo>
                        <a:pt x="15" y="22"/>
                      </a:lnTo>
                      <a:lnTo>
                        <a:pt x="31" y="38"/>
                      </a:lnTo>
                      <a:lnTo>
                        <a:pt x="12" y="53"/>
                      </a:lnTo>
                      <a:lnTo>
                        <a:pt x="22" y="63"/>
                      </a:lnTo>
                      <a:lnTo>
                        <a:pt x="40" y="44"/>
                      </a:lnTo>
                      <a:lnTo>
                        <a:pt x="53" y="60"/>
                      </a:lnTo>
                      <a:lnTo>
                        <a:pt x="59" y="5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0" name="Freeform 41"/>
                <p:cNvSpPr>
                  <a:spLocks noEditPoints="1"/>
                </p:cNvSpPr>
                <p:nvPr/>
              </p:nvSpPr>
              <p:spPr bwMode="auto">
                <a:xfrm>
                  <a:off x="1999" y="2781"/>
                  <a:ext cx="81" cy="85"/>
                </a:xfrm>
                <a:custGeom>
                  <a:avLst/>
                  <a:gdLst>
                    <a:gd name="T0" fmla="*/ 28 w 81"/>
                    <a:gd name="T1" fmla="*/ 10 h 85"/>
                    <a:gd name="T2" fmla="*/ 37 w 81"/>
                    <a:gd name="T3" fmla="*/ 25 h 85"/>
                    <a:gd name="T4" fmla="*/ 65 w 81"/>
                    <a:gd name="T5" fmla="*/ 19 h 85"/>
                    <a:gd name="T6" fmla="*/ 78 w 81"/>
                    <a:gd name="T7" fmla="*/ 25 h 85"/>
                    <a:gd name="T8" fmla="*/ 59 w 81"/>
                    <a:gd name="T9" fmla="*/ 10 h 85"/>
                    <a:gd name="T10" fmla="*/ 56 w 81"/>
                    <a:gd name="T11" fmla="*/ 0 h 85"/>
                    <a:gd name="T12" fmla="*/ 43 w 81"/>
                    <a:gd name="T13" fmla="*/ 4 h 85"/>
                    <a:gd name="T14" fmla="*/ 47 w 81"/>
                    <a:gd name="T15" fmla="*/ 10 h 85"/>
                    <a:gd name="T16" fmla="*/ 9 w 81"/>
                    <a:gd name="T17" fmla="*/ 19 h 85"/>
                    <a:gd name="T18" fmla="*/ 15 w 81"/>
                    <a:gd name="T19" fmla="*/ 50 h 85"/>
                    <a:gd name="T20" fmla="*/ 9 w 81"/>
                    <a:gd name="T21" fmla="*/ 19 h 85"/>
                    <a:gd name="T22" fmla="*/ 53 w 81"/>
                    <a:gd name="T23" fmla="*/ 41 h 85"/>
                    <a:gd name="T24" fmla="*/ 47 w 81"/>
                    <a:gd name="T25" fmla="*/ 35 h 85"/>
                    <a:gd name="T26" fmla="*/ 56 w 81"/>
                    <a:gd name="T27" fmla="*/ 35 h 85"/>
                    <a:gd name="T28" fmla="*/ 53 w 81"/>
                    <a:gd name="T29" fmla="*/ 41 h 85"/>
                    <a:gd name="T30" fmla="*/ 53 w 81"/>
                    <a:gd name="T31" fmla="*/ 53 h 85"/>
                    <a:gd name="T32" fmla="*/ 65 w 81"/>
                    <a:gd name="T33" fmla="*/ 57 h 85"/>
                    <a:gd name="T34" fmla="*/ 40 w 81"/>
                    <a:gd name="T35" fmla="*/ 57 h 85"/>
                    <a:gd name="T36" fmla="*/ 53 w 81"/>
                    <a:gd name="T37" fmla="*/ 53 h 85"/>
                    <a:gd name="T38" fmla="*/ 43 w 81"/>
                    <a:gd name="T39" fmla="*/ 66 h 85"/>
                    <a:gd name="T40" fmla="*/ 59 w 81"/>
                    <a:gd name="T41" fmla="*/ 72 h 85"/>
                    <a:gd name="T42" fmla="*/ 43 w 81"/>
                    <a:gd name="T43" fmla="*/ 66 h 85"/>
                    <a:gd name="T44" fmla="*/ 75 w 81"/>
                    <a:gd name="T45" fmla="*/ 60 h 85"/>
                    <a:gd name="T46" fmla="*/ 81 w 81"/>
                    <a:gd name="T47" fmla="*/ 47 h 85"/>
                    <a:gd name="T48" fmla="*/ 62 w 81"/>
                    <a:gd name="T49" fmla="*/ 44 h 85"/>
                    <a:gd name="T50" fmla="*/ 68 w 81"/>
                    <a:gd name="T51" fmla="*/ 35 h 85"/>
                    <a:gd name="T52" fmla="*/ 72 w 81"/>
                    <a:gd name="T53" fmla="*/ 25 h 85"/>
                    <a:gd name="T54" fmla="*/ 50 w 81"/>
                    <a:gd name="T55" fmla="*/ 25 h 85"/>
                    <a:gd name="T56" fmla="*/ 50 w 81"/>
                    <a:gd name="T57" fmla="*/ 25 h 85"/>
                    <a:gd name="T58" fmla="*/ 53 w 81"/>
                    <a:gd name="T59" fmla="*/ 22 h 85"/>
                    <a:gd name="T60" fmla="*/ 40 w 81"/>
                    <a:gd name="T61" fmla="*/ 19 h 85"/>
                    <a:gd name="T62" fmla="*/ 28 w 81"/>
                    <a:gd name="T63" fmla="*/ 41 h 85"/>
                    <a:gd name="T64" fmla="*/ 34 w 81"/>
                    <a:gd name="T65" fmla="*/ 44 h 85"/>
                    <a:gd name="T66" fmla="*/ 37 w 81"/>
                    <a:gd name="T67" fmla="*/ 47 h 85"/>
                    <a:gd name="T68" fmla="*/ 40 w 81"/>
                    <a:gd name="T69" fmla="*/ 41 h 85"/>
                    <a:gd name="T70" fmla="*/ 43 w 81"/>
                    <a:gd name="T71" fmla="*/ 41 h 85"/>
                    <a:gd name="T72" fmla="*/ 43 w 81"/>
                    <a:gd name="T73" fmla="*/ 44 h 85"/>
                    <a:gd name="T74" fmla="*/ 34 w 81"/>
                    <a:gd name="T75" fmla="*/ 50 h 85"/>
                    <a:gd name="T76" fmla="*/ 25 w 81"/>
                    <a:gd name="T77" fmla="*/ 13 h 85"/>
                    <a:gd name="T78" fmla="*/ 0 w 81"/>
                    <a:gd name="T79" fmla="*/ 66 h 85"/>
                    <a:gd name="T80" fmla="*/ 9 w 81"/>
                    <a:gd name="T81" fmla="*/ 60 h 85"/>
                    <a:gd name="T82" fmla="*/ 15 w 81"/>
                    <a:gd name="T83" fmla="*/ 63 h 85"/>
                    <a:gd name="T84" fmla="*/ 25 w 81"/>
                    <a:gd name="T85" fmla="*/ 57 h 85"/>
                    <a:gd name="T86" fmla="*/ 31 w 81"/>
                    <a:gd name="T87" fmla="*/ 63 h 85"/>
                    <a:gd name="T88" fmla="*/ 31 w 81"/>
                    <a:gd name="T89" fmla="*/ 63 h 85"/>
                    <a:gd name="T90" fmla="*/ 34 w 81"/>
                    <a:gd name="T91" fmla="*/ 85 h 85"/>
                    <a:gd name="T92" fmla="*/ 43 w 81"/>
                    <a:gd name="T93" fmla="*/ 82 h 85"/>
                    <a:gd name="T94" fmla="*/ 59 w 81"/>
                    <a:gd name="T95" fmla="*/ 85 h 85"/>
                    <a:gd name="T96" fmla="*/ 68 w 81"/>
                    <a:gd name="T97" fmla="*/ 60 h 85"/>
                    <a:gd name="T98" fmla="*/ 68 w 81"/>
                    <a:gd name="T99" fmla="*/ 60 h 85"/>
                    <a:gd name="T100" fmla="*/ 75 w 81"/>
                    <a:gd name="T101" fmla="*/ 60 h 8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85">
                      <a:moveTo>
                        <a:pt x="47" y="10"/>
                      </a:moveTo>
                      <a:lnTo>
                        <a:pt x="28" y="10"/>
                      </a:lnTo>
                      <a:lnTo>
                        <a:pt x="28" y="25"/>
                      </a:lnTo>
                      <a:lnTo>
                        <a:pt x="37" y="25"/>
                      </a:lnTo>
                      <a:lnTo>
                        <a:pt x="37" y="19"/>
                      </a:lnTo>
                      <a:lnTo>
                        <a:pt x="65" y="19"/>
                      </a:lnTo>
                      <a:lnTo>
                        <a:pt x="65" y="25"/>
                      </a:lnTo>
                      <a:lnTo>
                        <a:pt x="78" y="25"/>
                      </a:lnTo>
                      <a:lnTo>
                        <a:pt x="78" y="10"/>
                      </a:lnTo>
                      <a:lnTo>
                        <a:pt x="59" y="10"/>
                      </a:lnTo>
                      <a:lnTo>
                        <a:pt x="56" y="0"/>
                      </a:lnTo>
                      <a:lnTo>
                        <a:pt x="43" y="4"/>
                      </a:lnTo>
                      <a:lnTo>
                        <a:pt x="47" y="10"/>
                      </a:lnTo>
                      <a:close/>
                      <a:moveTo>
                        <a:pt x="9" y="19"/>
                      </a:moveTo>
                      <a:lnTo>
                        <a:pt x="15" y="19"/>
                      </a:lnTo>
                      <a:lnTo>
                        <a:pt x="15" y="50"/>
                      </a:lnTo>
                      <a:lnTo>
                        <a:pt x="9" y="50"/>
                      </a:lnTo>
                      <a:lnTo>
                        <a:pt x="9" y="19"/>
                      </a:lnTo>
                      <a:close/>
                      <a:moveTo>
                        <a:pt x="53" y="41"/>
                      </a:moveTo>
                      <a:lnTo>
                        <a:pt x="53" y="41"/>
                      </a:lnTo>
                      <a:lnTo>
                        <a:pt x="47" y="35"/>
                      </a:lnTo>
                      <a:lnTo>
                        <a:pt x="56" y="35"/>
                      </a:lnTo>
                      <a:lnTo>
                        <a:pt x="53" y="41"/>
                      </a:lnTo>
                      <a:close/>
                      <a:moveTo>
                        <a:pt x="53" y="53"/>
                      </a:moveTo>
                      <a:lnTo>
                        <a:pt x="53" y="53"/>
                      </a:lnTo>
                      <a:lnTo>
                        <a:pt x="65" y="57"/>
                      </a:lnTo>
                      <a:lnTo>
                        <a:pt x="40" y="57"/>
                      </a:lnTo>
                      <a:lnTo>
                        <a:pt x="53" y="53"/>
                      </a:lnTo>
                      <a:close/>
                      <a:moveTo>
                        <a:pt x="43" y="66"/>
                      </a:moveTo>
                      <a:lnTo>
                        <a:pt x="59" y="66"/>
                      </a:lnTo>
                      <a:lnTo>
                        <a:pt x="59" y="72"/>
                      </a:lnTo>
                      <a:lnTo>
                        <a:pt x="43" y="72"/>
                      </a:lnTo>
                      <a:lnTo>
                        <a:pt x="43" y="66"/>
                      </a:lnTo>
                      <a:close/>
                      <a:moveTo>
                        <a:pt x="75" y="60"/>
                      </a:moveTo>
                      <a:lnTo>
                        <a:pt x="75" y="60"/>
                      </a:lnTo>
                      <a:lnTo>
                        <a:pt x="81" y="47"/>
                      </a:lnTo>
                      <a:lnTo>
                        <a:pt x="62" y="44"/>
                      </a:lnTo>
                      <a:lnTo>
                        <a:pt x="68" y="35"/>
                      </a:lnTo>
                      <a:lnTo>
                        <a:pt x="72" y="25"/>
                      </a:lnTo>
                      <a:lnTo>
                        <a:pt x="50" y="25"/>
                      </a:lnTo>
                      <a:lnTo>
                        <a:pt x="53" y="22"/>
                      </a:lnTo>
                      <a:lnTo>
                        <a:pt x="40" y="19"/>
                      </a:lnTo>
                      <a:lnTo>
                        <a:pt x="34" y="32"/>
                      </a:lnTo>
                      <a:lnTo>
                        <a:pt x="28" y="41"/>
                      </a:lnTo>
                      <a:lnTo>
                        <a:pt x="34" y="44"/>
                      </a:lnTo>
                      <a:lnTo>
                        <a:pt x="37" y="47"/>
                      </a:lnTo>
                      <a:lnTo>
                        <a:pt x="40" y="41"/>
                      </a:lnTo>
                      <a:lnTo>
                        <a:pt x="43" y="41"/>
                      </a:lnTo>
                      <a:lnTo>
                        <a:pt x="43" y="44"/>
                      </a:lnTo>
                      <a:lnTo>
                        <a:pt x="34" y="50"/>
                      </a:lnTo>
                      <a:lnTo>
                        <a:pt x="25" y="53"/>
                      </a:lnTo>
                      <a:lnTo>
                        <a:pt x="25" y="13"/>
                      </a:lnTo>
                      <a:lnTo>
                        <a:pt x="0" y="13"/>
                      </a:lnTo>
                      <a:lnTo>
                        <a:pt x="0" y="66"/>
                      </a:lnTo>
                      <a:lnTo>
                        <a:pt x="9" y="66"/>
                      </a:lnTo>
                      <a:lnTo>
                        <a:pt x="9" y="60"/>
                      </a:lnTo>
                      <a:lnTo>
                        <a:pt x="15" y="60"/>
                      </a:lnTo>
                      <a:lnTo>
                        <a:pt x="15" y="63"/>
                      </a:lnTo>
                      <a:lnTo>
                        <a:pt x="25" y="63"/>
                      </a:lnTo>
                      <a:lnTo>
                        <a:pt x="25" y="57"/>
                      </a:lnTo>
                      <a:lnTo>
                        <a:pt x="31" y="63"/>
                      </a:lnTo>
                      <a:lnTo>
                        <a:pt x="34" y="60"/>
                      </a:lnTo>
                      <a:lnTo>
                        <a:pt x="34" y="85"/>
                      </a:lnTo>
                      <a:lnTo>
                        <a:pt x="43" y="85"/>
                      </a:lnTo>
                      <a:lnTo>
                        <a:pt x="43" y="82"/>
                      </a:lnTo>
                      <a:lnTo>
                        <a:pt x="59" y="82"/>
                      </a:lnTo>
                      <a:lnTo>
                        <a:pt x="59" y="85"/>
                      </a:lnTo>
                      <a:lnTo>
                        <a:pt x="68" y="85"/>
                      </a:lnTo>
                      <a:lnTo>
                        <a:pt x="68" y="60"/>
                      </a:lnTo>
                      <a:lnTo>
                        <a:pt x="75" y="6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1" name="Freeform 42"/>
                <p:cNvSpPr>
                  <a:spLocks noEditPoints="1"/>
                </p:cNvSpPr>
                <p:nvPr/>
              </p:nvSpPr>
              <p:spPr bwMode="auto">
                <a:xfrm>
                  <a:off x="1899" y="2981"/>
                  <a:ext cx="81" cy="78"/>
                </a:xfrm>
                <a:custGeom>
                  <a:avLst/>
                  <a:gdLst>
                    <a:gd name="T0" fmla="*/ 28 w 81"/>
                    <a:gd name="T1" fmla="*/ 35 h 78"/>
                    <a:gd name="T2" fmla="*/ 47 w 81"/>
                    <a:gd name="T3" fmla="*/ 35 h 78"/>
                    <a:gd name="T4" fmla="*/ 47 w 81"/>
                    <a:gd name="T5" fmla="*/ 78 h 78"/>
                    <a:gd name="T6" fmla="*/ 59 w 81"/>
                    <a:gd name="T7" fmla="*/ 78 h 78"/>
                    <a:gd name="T8" fmla="*/ 59 w 81"/>
                    <a:gd name="T9" fmla="*/ 35 h 78"/>
                    <a:gd name="T10" fmla="*/ 81 w 81"/>
                    <a:gd name="T11" fmla="*/ 35 h 78"/>
                    <a:gd name="T12" fmla="*/ 81 w 81"/>
                    <a:gd name="T13" fmla="*/ 25 h 78"/>
                    <a:gd name="T14" fmla="*/ 59 w 81"/>
                    <a:gd name="T15" fmla="*/ 25 h 78"/>
                    <a:gd name="T16" fmla="*/ 59 w 81"/>
                    <a:gd name="T17" fmla="*/ 6 h 78"/>
                    <a:gd name="T18" fmla="*/ 59 w 81"/>
                    <a:gd name="T19" fmla="*/ 6 h 78"/>
                    <a:gd name="T20" fmla="*/ 59 w 81"/>
                    <a:gd name="T21" fmla="*/ 3 h 78"/>
                    <a:gd name="T22" fmla="*/ 59 w 81"/>
                    <a:gd name="T23" fmla="*/ 3 h 78"/>
                    <a:gd name="T24" fmla="*/ 59 w 81"/>
                    <a:gd name="T25" fmla="*/ 0 h 78"/>
                    <a:gd name="T26" fmla="*/ 59 w 81"/>
                    <a:gd name="T27" fmla="*/ 0 h 78"/>
                    <a:gd name="T28" fmla="*/ 47 w 81"/>
                    <a:gd name="T29" fmla="*/ 0 h 78"/>
                    <a:gd name="T30" fmla="*/ 47 w 81"/>
                    <a:gd name="T31" fmla="*/ 25 h 78"/>
                    <a:gd name="T32" fmla="*/ 28 w 81"/>
                    <a:gd name="T33" fmla="*/ 25 h 78"/>
                    <a:gd name="T34" fmla="*/ 28 w 81"/>
                    <a:gd name="T35" fmla="*/ 35 h 78"/>
                    <a:gd name="T36" fmla="*/ 28 w 81"/>
                    <a:gd name="T37" fmla="*/ 35 h 78"/>
                    <a:gd name="T38" fmla="*/ 28 w 81"/>
                    <a:gd name="T39" fmla="*/ 13 h 78"/>
                    <a:gd name="T40" fmla="*/ 28 w 81"/>
                    <a:gd name="T41" fmla="*/ 13 h 78"/>
                    <a:gd name="T42" fmla="*/ 31 w 81"/>
                    <a:gd name="T43" fmla="*/ 6 h 78"/>
                    <a:gd name="T44" fmla="*/ 31 w 81"/>
                    <a:gd name="T45" fmla="*/ 6 h 78"/>
                    <a:gd name="T46" fmla="*/ 31 w 81"/>
                    <a:gd name="T47" fmla="*/ 6 h 78"/>
                    <a:gd name="T48" fmla="*/ 31 w 81"/>
                    <a:gd name="T49" fmla="*/ 6 h 78"/>
                    <a:gd name="T50" fmla="*/ 22 w 81"/>
                    <a:gd name="T51" fmla="*/ 0 h 78"/>
                    <a:gd name="T52" fmla="*/ 22 w 81"/>
                    <a:gd name="T53" fmla="*/ 0 h 78"/>
                    <a:gd name="T54" fmla="*/ 19 w 81"/>
                    <a:gd name="T55" fmla="*/ 0 h 78"/>
                    <a:gd name="T56" fmla="*/ 19 w 81"/>
                    <a:gd name="T57" fmla="*/ 0 h 78"/>
                    <a:gd name="T58" fmla="*/ 12 w 81"/>
                    <a:gd name="T59" fmla="*/ 25 h 78"/>
                    <a:gd name="T60" fmla="*/ 0 w 81"/>
                    <a:gd name="T61" fmla="*/ 44 h 78"/>
                    <a:gd name="T62" fmla="*/ 0 w 81"/>
                    <a:gd name="T63" fmla="*/ 44 h 78"/>
                    <a:gd name="T64" fmla="*/ 6 w 81"/>
                    <a:gd name="T65" fmla="*/ 50 h 78"/>
                    <a:gd name="T66" fmla="*/ 6 w 81"/>
                    <a:gd name="T67" fmla="*/ 50 h 78"/>
                    <a:gd name="T68" fmla="*/ 16 w 81"/>
                    <a:gd name="T69" fmla="*/ 41 h 78"/>
                    <a:gd name="T70" fmla="*/ 16 w 81"/>
                    <a:gd name="T71" fmla="*/ 78 h 78"/>
                    <a:gd name="T72" fmla="*/ 25 w 81"/>
                    <a:gd name="T73" fmla="*/ 78 h 78"/>
                    <a:gd name="T74" fmla="*/ 25 w 81"/>
                    <a:gd name="T75" fmla="*/ 22 h 78"/>
                    <a:gd name="T76" fmla="*/ 25 w 81"/>
                    <a:gd name="T77" fmla="*/ 22 h 78"/>
                    <a:gd name="T78" fmla="*/ 28 w 81"/>
                    <a:gd name="T79" fmla="*/ 13 h 78"/>
                    <a:gd name="T80" fmla="*/ 28 w 81"/>
                    <a:gd name="T81" fmla="*/ 13 h 78"/>
                    <a:gd name="T82" fmla="*/ 28 w 81"/>
                    <a:gd name="T83" fmla="*/ 13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1" h="78">
                      <a:moveTo>
                        <a:pt x="28" y="35"/>
                      </a:moveTo>
                      <a:lnTo>
                        <a:pt x="47" y="35"/>
                      </a:lnTo>
                      <a:lnTo>
                        <a:pt x="47" y="78"/>
                      </a:lnTo>
                      <a:lnTo>
                        <a:pt x="59" y="78"/>
                      </a:lnTo>
                      <a:lnTo>
                        <a:pt x="59" y="35"/>
                      </a:lnTo>
                      <a:lnTo>
                        <a:pt x="81" y="35"/>
                      </a:lnTo>
                      <a:lnTo>
                        <a:pt x="81" y="25"/>
                      </a:lnTo>
                      <a:lnTo>
                        <a:pt x="59" y="25"/>
                      </a:lnTo>
                      <a:lnTo>
                        <a:pt x="59" y="6"/>
                      </a:lnTo>
                      <a:lnTo>
                        <a:pt x="59" y="3"/>
                      </a:lnTo>
                      <a:lnTo>
                        <a:pt x="59" y="0"/>
                      </a:lnTo>
                      <a:lnTo>
                        <a:pt x="47" y="0"/>
                      </a:lnTo>
                      <a:lnTo>
                        <a:pt x="47" y="25"/>
                      </a:lnTo>
                      <a:lnTo>
                        <a:pt x="28" y="25"/>
                      </a:lnTo>
                      <a:lnTo>
                        <a:pt x="28" y="35"/>
                      </a:lnTo>
                      <a:close/>
                      <a:moveTo>
                        <a:pt x="28" y="13"/>
                      </a:moveTo>
                      <a:lnTo>
                        <a:pt x="28" y="13"/>
                      </a:lnTo>
                      <a:lnTo>
                        <a:pt x="31" y="6"/>
                      </a:lnTo>
                      <a:lnTo>
                        <a:pt x="22" y="0"/>
                      </a:lnTo>
                      <a:lnTo>
                        <a:pt x="19" y="0"/>
                      </a:lnTo>
                      <a:lnTo>
                        <a:pt x="12" y="25"/>
                      </a:lnTo>
                      <a:lnTo>
                        <a:pt x="0" y="44"/>
                      </a:lnTo>
                      <a:lnTo>
                        <a:pt x="6" y="50"/>
                      </a:lnTo>
                      <a:lnTo>
                        <a:pt x="16" y="41"/>
                      </a:lnTo>
                      <a:lnTo>
                        <a:pt x="16" y="78"/>
                      </a:lnTo>
                      <a:lnTo>
                        <a:pt x="25" y="78"/>
                      </a:lnTo>
                      <a:lnTo>
                        <a:pt x="25" y="22"/>
                      </a:lnTo>
                      <a:lnTo>
                        <a:pt x="28" y="1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2" name="Freeform 43"/>
                <p:cNvSpPr>
                  <a:spLocks/>
                </p:cNvSpPr>
                <p:nvPr/>
              </p:nvSpPr>
              <p:spPr bwMode="auto">
                <a:xfrm>
                  <a:off x="1802" y="3178"/>
                  <a:ext cx="81" cy="78"/>
                </a:xfrm>
                <a:custGeom>
                  <a:avLst/>
                  <a:gdLst>
                    <a:gd name="T0" fmla="*/ 44 w 81"/>
                    <a:gd name="T1" fmla="*/ 15 h 78"/>
                    <a:gd name="T2" fmla="*/ 44 w 81"/>
                    <a:gd name="T3" fmla="*/ 12 h 78"/>
                    <a:gd name="T4" fmla="*/ 44 w 81"/>
                    <a:gd name="T5" fmla="*/ 9 h 78"/>
                    <a:gd name="T6" fmla="*/ 34 w 81"/>
                    <a:gd name="T7" fmla="*/ 9 h 78"/>
                    <a:gd name="T8" fmla="*/ 31 w 81"/>
                    <a:gd name="T9" fmla="*/ 28 h 78"/>
                    <a:gd name="T10" fmla="*/ 22 w 81"/>
                    <a:gd name="T11" fmla="*/ 22 h 78"/>
                    <a:gd name="T12" fmla="*/ 22 w 81"/>
                    <a:gd name="T13" fmla="*/ 6 h 78"/>
                    <a:gd name="T14" fmla="*/ 22 w 81"/>
                    <a:gd name="T15" fmla="*/ 3 h 78"/>
                    <a:gd name="T16" fmla="*/ 22 w 81"/>
                    <a:gd name="T17" fmla="*/ 3 h 78"/>
                    <a:gd name="T18" fmla="*/ 13 w 81"/>
                    <a:gd name="T19" fmla="*/ 0 h 78"/>
                    <a:gd name="T20" fmla="*/ 3 w 81"/>
                    <a:gd name="T21" fmla="*/ 22 h 78"/>
                    <a:gd name="T22" fmla="*/ 13 w 81"/>
                    <a:gd name="T23" fmla="*/ 31 h 78"/>
                    <a:gd name="T24" fmla="*/ 13 w 81"/>
                    <a:gd name="T25" fmla="*/ 53 h 78"/>
                    <a:gd name="T26" fmla="*/ 0 w 81"/>
                    <a:gd name="T27" fmla="*/ 56 h 78"/>
                    <a:gd name="T28" fmla="*/ 6 w 81"/>
                    <a:gd name="T29" fmla="*/ 69 h 78"/>
                    <a:gd name="T30" fmla="*/ 10 w 81"/>
                    <a:gd name="T31" fmla="*/ 69 h 78"/>
                    <a:gd name="T32" fmla="*/ 31 w 81"/>
                    <a:gd name="T33" fmla="*/ 56 h 78"/>
                    <a:gd name="T34" fmla="*/ 31 w 81"/>
                    <a:gd name="T35" fmla="*/ 53 h 78"/>
                    <a:gd name="T36" fmla="*/ 31 w 81"/>
                    <a:gd name="T37" fmla="*/ 47 h 78"/>
                    <a:gd name="T38" fmla="*/ 22 w 81"/>
                    <a:gd name="T39" fmla="*/ 31 h 78"/>
                    <a:gd name="T40" fmla="*/ 28 w 81"/>
                    <a:gd name="T41" fmla="*/ 40 h 78"/>
                    <a:gd name="T42" fmla="*/ 34 w 81"/>
                    <a:gd name="T43" fmla="*/ 65 h 78"/>
                    <a:gd name="T44" fmla="*/ 34 w 81"/>
                    <a:gd name="T45" fmla="*/ 72 h 78"/>
                    <a:gd name="T46" fmla="*/ 44 w 81"/>
                    <a:gd name="T47" fmla="*/ 78 h 78"/>
                    <a:gd name="T48" fmla="*/ 63 w 81"/>
                    <a:gd name="T49" fmla="*/ 78 h 78"/>
                    <a:gd name="T50" fmla="*/ 72 w 81"/>
                    <a:gd name="T51" fmla="*/ 78 h 78"/>
                    <a:gd name="T52" fmla="*/ 78 w 81"/>
                    <a:gd name="T53" fmla="*/ 75 h 78"/>
                    <a:gd name="T54" fmla="*/ 81 w 81"/>
                    <a:gd name="T55" fmla="*/ 62 h 78"/>
                    <a:gd name="T56" fmla="*/ 72 w 81"/>
                    <a:gd name="T57" fmla="*/ 59 h 78"/>
                    <a:gd name="T58" fmla="*/ 72 w 81"/>
                    <a:gd name="T59" fmla="*/ 62 h 78"/>
                    <a:gd name="T60" fmla="*/ 66 w 81"/>
                    <a:gd name="T61" fmla="*/ 69 h 78"/>
                    <a:gd name="T62" fmla="*/ 53 w 81"/>
                    <a:gd name="T63" fmla="*/ 69 h 78"/>
                    <a:gd name="T64" fmla="*/ 47 w 81"/>
                    <a:gd name="T65" fmla="*/ 65 h 78"/>
                    <a:gd name="T66" fmla="*/ 44 w 81"/>
                    <a:gd name="T67" fmla="*/ 59 h 78"/>
                    <a:gd name="T68" fmla="*/ 50 w 81"/>
                    <a:gd name="T69" fmla="*/ 34 h 78"/>
                    <a:gd name="T70" fmla="*/ 59 w 81"/>
                    <a:gd name="T71" fmla="*/ 62 h 78"/>
                    <a:gd name="T72" fmla="*/ 66 w 81"/>
                    <a:gd name="T73" fmla="*/ 28 h 78"/>
                    <a:gd name="T74" fmla="*/ 66 w 81"/>
                    <a:gd name="T75" fmla="*/ 44 h 78"/>
                    <a:gd name="T76" fmla="*/ 59 w 81"/>
                    <a:gd name="T77" fmla="*/ 50 h 78"/>
                    <a:gd name="T78" fmla="*/ 63 w 81"/>
                    <a:gd name="T79" fmla="*/ 59 h 78"/>
                    <a:gd name="T80" fmla="*/ 69 w 81"/>
                    <a:gd name="T81" fmla="*/ 59 h 78"/>
                    <a:gd name="T82" fmla="*/ 75 w 81"/>
                    <a:gd name="T83" fmla="*/ 53 h 78"/>
                    <a:gd name="T84" fmla="*/ 75 w 81"/>
                    <a:gd name="T85" fmla="*/ 15 h 78"/>
                    <a:gd name="T86" fmla="*/ 59 w 81"/>
                    <a:gd name="T87" fmla="*/ 6 h 78"/>
                    <a:gd name="T88" fmla="*/ 59 w 81"/>
                    <a:gd name="T89" fmla="*/ 3 h 78"/>
                    <a:gd name="T90" fmla="*/ 59 w 81"/>
                    <a:gd name="T91" fmla="*/ 0 h 78"/>
                    <a:gd name="T92" fmla="*/ 56 w 81"/>
                    <a:gd name="T93" fmla="*/ 0 h 78"/>
                    <a:gd name="T94" fmla="*/ 53 w 81"/>
                    <a:gd name="T95" fmla="*/ 0 h 78"/>
                    <a:gd name="T96" fmla="*/ 50 w 81"/>
                    <a:gd name="T97" fmla="*/ 25 h 78"/>
                    <a:gd name="T98" fmla="*/ 44 w 81"/>
                    <a:gd name="T99" fmla="*/ 25 h 78"/>
                    <a:gd name="T100" fmla="*/ 44 w 81"/>
                    <a:gd name="T101" fmla="*/ 15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4" y="15"/>
                      </a:moveTo>
                      <a:lnTo>
                        <a:pt x="44" y="15"/>
                      </a:lnTo>
                      <a:lnTo>
                        <a:pt x="44" y="12"/>
                      </a:lnTo>
                      <a:lnTo>
                        <a:pt x="44" y="9"/>
                      </a:lnTo>
                      <a:lnTo>
                        <a:pt x="38" y="9"/>
                      </a:lnTo>
                      <a:lnTo>
                        <a:pt x="34" y="9"/>
                      </a:lnTo>
                      <a:lnTo>
                        <a:pt x="34" y="28"/>
                      </a:lnTo>
                      <a:lnTo>
                        <a:pt x="31" y="28"/>
                      </a:lnTo>
                      <a:lnTo>
                        <a:pt x="31" y="22"/>
                      </a:lnTo>
                      <a:lnTo>
                        <a:pt x="22" y="22"/>
                      </a:lnTo>
                      <a:lnTo>
                        <a:pt x="22" y="6"/>
                      </a:lnTo>
                      <a:lnTo>
                        <a:pt x="22" y="3"/>
                      </a:lnTo>
                      <a:lnTo>
                        <a:pt x="16" y="0"/>
                      </a:lnTo>
                      <a:lnTo>
                        <a:pt x="13" y="0"/>
                      </a:lnTo>
                      <a:lnTo>
                        <a:pt x="13" y="22"/>
                      </a:lnTo>
                      <a:lnTo>
                        <a:pt x="3" y="22"/>
                      </a:lnTo>
                      <a:lnTo>
                        <a:pt x="3" y="31"/>
                      </a:lnTo>
                      <a:lnTo>
                        <a:pt x="13" y="31"/>
                      </a:lnTo>
                      <a:lnTo>
                        <a:pt x="13" y="53"/>
                      </a:lnTo>
                      <a:lnTo>
                        <a:pt x="3" y="56"/>
                      </a:lnTo>
                      <a:lnTo>
                        <a:pt x="0" y="56"/>
                      </a:lnTo>
                      <a:lnTo>
                        <a:pt x="6" y="69"/>
                      </a:lnTo>
                      <a:lnTo>
                        <a:pt x="10" y="69"/>
                      </a:lnTo>
                      <a:lnTo>
                        <a:pt x="31" y="56"/>
                      </a:lnTo>
                      <a:lnTo>
                        <a:pt x="31" y="53"/>
                      </a:lnTo>
                      <a:lnTo>
                        <a:pt x="31" y="47"/>
                      </a:lnTo>
                      <a:lnTo>
                        <a:pt x="22" y="50"/>
                      </a:lnTo>
                      <a:lnTo>
                        <a:pt x="22" y="31"/>
                      </a:lnTo>
                      <a:lnTo>
                        <a:pt x="25" y="31"/>
                      </a:lnTo>
                      <a:lnTo>
                        <a:pt x="28" y="40"/>
                      </a:lnTo>
                      <a:lnTo>
                        <a:pt x="34" y="37"/>
                      </a:lnTo>
                      <a:lnTo>
                        <a:pt x="34" y="65"/>
                      </a:lnTo>
                      <a:lnTo>
                        <a:pt x="34" y="72"/>
                      </a:lnTo>
                      <a:lnTo>
                        <a:pt x="38" y="75"/>
                      </a:lnTo>
                      <a:lnTo>
                        <a:pt x="44" y="78"/>
                      </a:lnTo>
                      <a:lnTo>
                        <a:pt x="53" y="78"/>
                      </a:lnTo>
                      <a:lnTo>
                        <a:pt x="63" y="78"/>
                      </a:lnTo>
                      <a:lnTo>
                        <a:pt x="72" y="78"/>
                      </a:lnTo>
                      <a:lnTo>
                        <a:pt x="78" y="75"/>
                      </a:lnTo>
                      <a:lnTo>
                        <a:pt x="81" y="72"/>
                      </a:lnTo>
                      <a:lnTo>
                        <a:pt x="81" y="62"/>
                      </a:lnTo>
                      <a:lnTo>
                        <a:pt x="72" y="59"/>
                      </a:lnTo>
                      <a:lnTo>
                        <a:pt x="72" y="62"/>
                      </a:lnTo>
                      <a:lnTo>
                        <a:pt x="69" y="65"/>
                      </a:lnTo>
                      <a:lnTo>
                        <a:pt x="66" y="69"/>
                      </a:lnTo>
                      <a:lnTo>
                        <a:pt x="59" y="69"/>
                      </a:lnTo>
                      <a:lnTo>
                        <a:pt x="53" y="69"/>
                      </a:lnTo>
                      <a:lnTo>
                        <a:pt x="47" y="65"/>
                      </a:lnTo>
                      <a:lnTo>
                        <a:pt x="44" y="62"/>
                      </a:lnTo>
                      <a:lnTo>
                        <a:pt x="44" y="59"/>
                      </a:lnTo>
                      <a:lnTo>
                        <a:pt x="44" y="34"/>
                      </a:lnTo>
                      <a:lnTo>
                        <a:pt x="50" y="34"/>
                      </a:lnTo>
                      <a:lnTo>
                        <a:pt x="50" y="62"/>
                      </a:lnTo>
                      <a:lnTo>
                        <a:pt x="59" y="62"/>
                      </a:lnTo>
                      <a:lnTo>
                        <a:pt x="59" y="31"/>
                      </a:lnTo>
                      <a:lnTo>
                        <a:pt x="66" y="28"/>
                      </a:lnTo>
                      <a:lnTo>
                        <a:pt x="66" y="44"/>
                      </a:lnTo>
                      <a:lnTo>
                        <a:pt x="66" y="47"/>
                      </a:lnTo>
                      <a:lnTo>
                        <a:pt x="59" y="50"/>
                      </a:lnTo>
                      <a:lnTo>
                        <a:pt x="63" y="59"/>
                      </a:lnTo>
                      <a:lnTo>
                        <a:pt x="69" y="59"/>
                      </a:lnTo>
                      <a:lnTo>
                        <a:pt x="75" y="56"/>
                      </a:lnTo>
                      <a:lnTo>
                        <a:pt x="75" y="53"/>
                      </a:lnTo>
                      <a:lnTo>
                        <a:pt x="75" y="47"/>
                      </a:lnTo>
                      <a:lnTo>
                        <a:pt x="75" y="15"/>
                      </a:lnTo>
                      <a:lnTo>
                        <a:pt x="59" y="22"/>
                      </a:lnTo>
                      <a:lnTo>
                        <a:pt x="59" y="6"/>
                      </a:lnTo>
                      <a:lnTo>
                        <a:pt x="59" y="3"/>
                      </a:lnTo>
                      <a:lnTo>
                        <a:pt x="59" y="0"/>
                      </a:lnTo>
                      <a:lnTo>
                        <a:pt x="56" y="0"/>
                      </a:lnTo>
                      <a:lnTo>
                        <a:pt x="53" y="0"/>
                      </a:lnTo>
                      <a:lnTo>
                        <a:pt x="50" y="0"/>
                      </a:lnTo>
                      <a:lnTo>
                        <a:pt x="50" y="25"/>
                      </a:lnTo>
                      <a:lnTo>
                        <a:pt x="44" y="25"/>
                      </a:lnTo>
                      <a:lnTo>
                        <a:pt x="44" y="15"/>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3" name="Freeform 44"/>
                <p:cNvSpPr>
                  <a:spLocks noEditPoints="1"/>
                </p:cNvSpPr>
                <p:nvPr/>
              </p:nvSpPr>
              <p:spPr bwMode="auto">
                <a:xfrm>
                  <a:off x="1740" y="3378"/>
                  <a:ext cx="68" cy="71"/>
                </a:xfrm>
                <a:custGeom>
                  <a:avLst/>
                  <a:gdLst>
                    <a:gd name="T0" fmla="*/ 68 w 68"/>
                    <a:gd name="T1" fmla="*/ 71 h 71"/>
                    <a:gd name="T2" fmla="*/ 68 w 68"/>
                    <a:gd name="T3" fmla="*/ 62 h 71"/>
                    <a:gd name="T4" fmla="*/ 9 w 68"/>
                    <a:gd name="T5" fmla="*/ 62 h 71"/>
                    <a:gd name="T6" fmla="*/ 9 w 68"/>
                    <a:gd name="T7" fmla="*/ 9 h 71"/>
                    <a:gd name="T8" fmla="*/ 62 w 68"/>
                    <a:gd name="T9" fmla="*/ 9 h 71"/>
                    <a:gd name="T10" fmla="*/ 62 w 68"/>
                    <a:gd name="T11" fmla="*/ 0 h 71"/>
                    <a:gd name="T12" fmla="*/ 0 w 68"/>
                    <a:gd name="T13" fmla="*/ 0 h 71"/>
                    <a:gd name="T14" fmla="*/ 0 w 68"/>
                    <a:gd name="T15" fmla="*/ 71 h 71"/>
                    <a:gd name="T16" fmla="*/ 68 w 68"/>
                    <a:gd name="T17" fmla="*/ 71 h 71"/>
                    <a:gd name="T18" fmla="*/ 68 w 68"/>
                    <a:gd name="T19" fmla="*/ 71 h 71"/>
                    <a:gd name="T20" fmla="*/ 56 w 68"/>
                    <a:gd name="T21" fmla="*/ 56 h 71"/>
                    <a:gd name="T22" fmla="*/ 56 w 68"/>
                    <a:gd name="T23" fmla="*/ 56 h 71"/>
                    <a:gd name="T24" fmla="*/ 62 w 68"/>
                    <a:gd name="T25" fmla="*/ 53 h 71"/>
                    <a:gd name="T26" fmla="*/ 62 w 68"/>
                    <a:gd name="T27" fmla="*/ 53 h 71"/>
                    <a:gd name="T28" fmla="*/ 43 w 68"/>
                    <a:gd name="T29" fmla="*/ 37 h 71"/>
                    <a:gd name="T30" fmla="*/ 43 w 68"/>
                    <a:gd name="T31" fmla="*/ 37 h 71"/>
                    <a:gd name="T32" fmla="*/ 56 w 68"/>
                    <a:gd name="T33" fmla="*/ 22 h 71"/>
                    <a:gd name="T34" fmla="*/ 56 w 68"/>
                    <a:gd name="T35" fmla="*/ 22 h 71"/>
                    <a:gd name="T36" fmla="*/ 56 w 68"/>
                    <a:gd name="T37" fmla="*/ 18 h 71"/>
                    <a:gd name="T38" fmla="*/ 56 w 68"/>
                    <a:gd name="T39" fmla="*/ 18 h 71"/>
                    <a:gd name="T40" fmla="*/ 47 w 68"/>
                    <a:gd name="T41" fmla="*/ 12 h 71"/>
                    <a:gd name="T42" fmla="*/ 47 w 68"/>
                    <a:gd name="T43" fmla="*/ 12 h 71"/>
                    <a:gd name="T44" fmla="*/ 37 w 68"/>
                    <a:gd name="T45" fmla="*/ 28 h 71"/>
                    <a:gd name="T46" fmla="*/ 37 w 68"/>
                    <a:gd name="T47" fmla="*/ 28 h 71"/>
                    <a:gd name="T48" fmla="*/ 25 w 68"/>
                    <a:gd name="T49" fmla="*/ 18 h 71"/>
                    <a:gd name="T50" fmla="*/ 25 w 68"/>
                    <a:gd name="T51" fmla="*/ 18 h 71"/>
                    <a:gd name="T52" fmla="*/ 18 w 68"/>
                    <a:gd name="T53" fmla="*/ 12 h 71"/>
                    <a:gd name="T54" fmla="*/ 18 w 68"/>
                    <a:gd name="T55" fmla="*/ 12 h 71"/>
                    <a:gd name="T56" fmla="*/ 18 w 68"/>
                    <a:gd name="T57" fmla="*/ 15 h 71"/>
                    <a:gd name="T58" fmla="*/ 18 w 68"/>
                    <a:gd name="T59" fmla="*/ 15 h 71"/>
                    <a:gd name="T60" fmla="*/ 12 w 68"/>
                    <a:gd name="T61" fmla="*/ 22 h 71"/>
                    <a:gd name="T62" fmla="*/ 12 w 68"/>
                    <a:gd name="T63" fmla="*/ 22 h 71"/>
                    <a:gd name="T64" fmla="*/ 31 w 68"/>
                    <a:gd name="T65" fmla="*/ 37 h 71"/>
                    <a:gd name="T66" fmla="*/ 31 w 68"/>
                    <a:gd name="T67" fmla="*/ 37 h 71"/>
                    <a:gd name="T68" fmla="*/ 12 w 68"/>
                    <a:gd name="T69" fmla="*/ 53 h 71"/>
                    <a:gd name="T70" fmla="*/ 12 w 68"/>
                    <a:gd name="T71" fmla="*/ 53 h 71"/>
                    <a:gd name="T72" fmla="*/ 22 w 68"/>
                    <a:gd name="T73" fmla="*/ 62 h 71"/>
                    <a:gd name="T74" fmla="*/ 22 w 68"/>
                    <a:gd name="T75" fmla="*/ 62 h 71"/>
                    <a:gd name="T76" fmla="*/ 37 w 68"/>
                    <a:gd name="T77" fmla="*/ 43 h 71"/>
                    <a:gd name="T78" fmla="*/ 37 w 68"/>
                    <a:gd name="T79" fmla="*/ 43 h 71"/>
                    <a:gd name="T80" fmla="*/ 50 w 68"/>
                    <a:gd name="T81" fmla="*/ 62 h 71"/>
                    <a:gd name="T82" fmla="*/ 50 w 68"/>
                    <a:gd name="T83" fmla="*/ 62 h 71"/>
                    <a:gd name="T84" fmla="*/ 56 w 68"/>
                    <a:gd name="T85" fmla="*/ 56 h 71"/>
                    <a:gd name="T86" fmla="*/ 56 w 68"/>
                    <a:gd name="T87" fmla="*/ 56 h 71"/>
                    <a:gd name="T88" fmla="*/ 56 w 68"/>
                    <a:gd name="T89" fmla="*/ 56 h 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 h="71">
                      <a:moveTo>
                        <a:pt x="68" y="71"/>
                      </a:moveTo>
                      <a:lnTo>
                        <a:pt x="68" y="62"/>
                      </a:lnTo>
                      <a:lnTo>
                        <a:pt x="9" y="62"/>
                      </a:lnTo>
                      <a:lnTo>
                        <a:pt x="9" y="9"/>
                      </a:lnTo>
                      <a:lnTo>
                        <a:pt x="62" y="9"/>
                      </a:lnTo>
                      <a:lnTo>
                        <a:pt x="62" y="0"/>
                      </a:lnTo>
                      <a:lnTo>
                        <a:pt x="0" y="0"/>
                      </a:lnTo>
                      <a:lnTo>
                        <a:pt x="0" y="71"/>
                      </a:lnTo>
                      <a:lnTo>
                        <a:pt x="68" y="71"/>
                      </a:lnTo>
                      <a:close/>
                      <a:moveTo>
                        <a:pt x="56" y="56"/>
                      </a:moveTo>
                      <a:lnTo>
                        <a:pt x="56" y="56"/>
                      </a:lnTo>
                      <a:lnTo>
                        <a:pt x="62" y="53"/>
                      </a:lnTo>
                      <a:lnTo>
                        <a:pt x="43" y="37"/>
                      </a:lnTo>
                      <a:lnTo>
                        <a:pt x="56" y="22"/>
                      </a:lnTo>
                      <a:lnTo>
                        <a:pt x="56" y="18"/>
                      </a:lnTo>
                      <a:lnTo>
                        <a:pt x="47" y="12"/>
                      </a:lnTo>
                      <a:lnTo>
                        <a:pt x="37" y="28"/>
                      </a:lnTo>
                      <a:lnTo>
                        <a:pt x="25" y="18"/>
                      </a:lnTo>
                      <a:lnTo>
                        <a:pt x="18" y="12"/>
                      </a:lnTo>
                      <a:lnTo>
                        <a:pt x="18" y="15"/>
                      </a:lnTo>
                      <a:lnTo>
                        <a:pt x="12" y="22"/>
                      </a:lnTo>
                      <a:lnTo>
                        <a:pt x="31" y="37"/>
                      </a:lnTo>
                      <a:lnTo>
                        <a:pt x="12" y="53"/>
                      </a:lnTo>
                      <a:lnTo>
                        <a:pt x="22" y="62"/>
                      </a:lnTo>
                      <a:lnTo>
                        <a:pt x="37" y="43"/>
                      </a:lnTo>
                      <a:lnTo>
                        <a:pt x="50" y="62"/>
                      </a:lnTo>
                      <a:lnTo>
                        <a:pt x="56" y="5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4" name="Freeform 45"/>
                <p:cNvSpPr>
                  <a:spLocks noEditPoints="1"/>
                </p:cNvSpPr>
                <p:nvPr/>
              </p:nvSpPr>
              <p:spPr bwMode="auto">
                <a:xfrm>
                  <a:off x="1097" y="2760"/>
                  <a:ext cx="93" cy="93"/>
                </a:xfrm>
                <a:custGeom>
                  <a:avLst/>
                  <a:gdLst>
                    <a:gd name="T0" fmla="*/ 31 w 93"/>
                    <a:gd name="T1" fmla="*/ 28 h 93"/>
                    <a:gd name="T2" fmla="*/ 34 w 93"/>
                    <a:gd name="T3" fmla="*/ 34 h 93"/>
                    <a:gd name="T4" fmla="*/ 15 w 93"/>
                    <a:gd name="T5" fmla="*/ 43 h 93"/>
                    <a:gd name="T6" fmla="*/ 25 w 93"/>
                    <a:gd name="T7" fmla="*/ 65 h 93"/>
                    <a:gd name="T8" fmla="*/ 37 w 93"/>
                    <a:gd name="T9" fmla="*/ 62 h 93"/>
                    <a:gd name="T10" fmla="*/ 37 w 93"/>
                    <a:gd name="T11" fmla="*/ 62 h 93"/>
                    <a:gd name="T12" fmla="*/ 37 w 93"/>
                    <a:gd name="T13" fmla="*/ 68 h 93"/>
                    <a:gd name="T14" fmla="*/ 37 w 93"/>
                    <a:gd name="T15" fmla="*/ 74 h 93"/>
                    <a:gd name="T16" fmla="*/ 31 w 93"/>
                    <a:gd name="T17" fmla="*/ 84 h 93"/>
                    <a:gd name="T18" fmla="*/ 25 w 93"/>
                    <a:gd name="T19" fmla="*/ 90 h 93"/>
                    <a:gd name="T20" fmla="*/ 25 w 93"/>
                    <a:gd name="T21" fmla="*/ 90 h 93"/>
                    <a:gd name="T22" fmla="*/ 37 w 93"/>
                    <a:gd name="T23" fmla="*/ 93 h 93"/>
                    <a:gd name="T24" fmla="*/ 37 w 93"/>
                    <a:gd name="T25" fmla="*/ 93 h 93"/>
                    <a:gd name="T26" fmla="*/ 43 w 93"/>
                    <a:gd name="T27" fmla="*/ 84 h 93"/>
                    <a:gd name="T28" fmla="*/ 47 w 93"/>
                    <a:gd name="T29" fmla="*/ 74 h 93"/>
                    <a:gd name="T30" fmla="*/ 50 w 93"/>
                    <a:gd name="T31" fmla="*/ 65 h 93"/>
                    <a:gd name="T32" fmla="*/ 47 w 93"/>
                    <a:gd name="T33" fmla="*/ 56 h 93"/>
                    <a:gd name="T34" fmla="*/ 53 w 93"/>
                    <a:gd name="T35" fmla="*/ 53 h 93"/>
                    <a:gd name="T36" fmla="*/ 59 w 93"/>
                    <a:gd name="T37" fmla="*/ 71 h 93"/>
                    <a:gd name="T38" fmla="*/ 59 w 93"/>
                    <a:gd name="T39" fmla="*/ 71 h 93"/>
                    <a:gd name="T40" fmla="*/ 65 w 93"/>
                    <a:gd name="T41" fmla="*/ 74 h 93"/>
                    <a:gd name="T42" fmla="*/ 72 w 93"/>
                    <a:gd name="T43" fmla="*/ 74 h 93"/>
                    <a:gd name="T44" fmla="*/ 87 w 93"/>
                    <a:gd name="T45" fmla="*/ 68 h 93"/>
                    <a:gd name="T46" fmla="*/ 87 w 93"/>
                    <a:gd name="T47" fmla="*/ 68 h 93"/>
                    <a:gd name="T48" fmla="*/ 93 w 93"/>
                    <a:gd name="T49" fmla="*/ 65 h 93"/>
                    <a:gd name="T50" fmla="*/ 93 w 93"/>
                    <a:gd name="T51" fmla="*/ 59 h 93"/>
                    <a:gd name="T52" fmla="*/ 93 w 93"/>
                    <a:gd name="T53" fmla="*/ 46 h 93"/>
                    <a:gd name="T54" fmla="*/ 93 w 93"/>
                    <a:gd name="T55" fmla="*/ 46 h 93"/>
                    <a:gd name="T56" fmla="*/ 81 w 93"/>
                    <a:gd name="T57" fmla="*/ 50 h 93"/>
                    <a:gd name="T58" fmla="*/ 81 w 93"/>
                    <a:gd name="T59" fmla="*/ 50 h 93"/>
                    <a:gd name="T60" fmla="*/ 81 w 93"/>
                    <a:gd name="T61" fmla="*/ 56 h 93"/>
                    <a:gd name="T62" fmla="*/ 78 w 93"/>
                    <a:gd name="T63" fmla="*/ 62 h 93"/>
                    <a:gd name="T64" fmla="*/ 72 w 93"/>
                    <a:gd name="T65" fmla="*/ 65 h 93"/>
                    <a:gd name="T66" fmla="*/ 72 w 93"/>
                    <a:gd name="T67" fmla="*/ 65 h 93"/>
                    <a:gd name="T68" fmla="*/ 68 w 93"/>
                    <a:gd name="T69" fmla="*/ 65 h 93"/>
                    <a:gd name="T70" fmla="*/ 68 w 93"/>
                    <a:gd name="T71" fmla="*/ 62 h 93"/>
                    <a:gd name="T72" fmla="*/ 62 w 93"/>
                    <a:gd name="T73" fmla="*/ 50 h 93"/>
                    <a:gd name="T74" fmla="*/ 75 w 93"/>
                    <a:gd name="T75" fmla="*/ 43 h 93"/>
                    <a:gd name="T76" fmla="*/ 65 w 93"/>
                    <a:gd name="T77" fmla="*/ 18 h 93"/>
                    <a:gd name="T78" fmla="*/ 47 w 93"/>
                    <a:gd name="T79" fmla="*/ 28 h 93"/>
                    <a:gd name="T80" fmla="*/ 43 w 93"/>
                    <a:gd name="T81" fmla="*/ 21 h 93"/>
                    <a:gd name="T82" fmla="*/ 72 w 93"/>
                    <a:gd name="T83" fmla="*/ 9 h 93"/>
                    <a:gd name="T84" fmla="*/ 68 w 93"/>
                    <a:gd name="T85" fmla="*/ 0 h 93"/>
                    <a:gd name="T86" fmla="*/ 37 w 93"/>
                    <a:gd name="T87" fmla="*/ 12 h 93"/>
                    <a:gd name="T88" fmla="*/ 37 w 93"/>
                    <a:gd name="T89" fmla="*/ 9 h 93"/>
                    <a:gd name="T90" fmla="*/ 37 w 93"/>
                    <a:gd name="T91" fmla="*/ 9 h 93"/>
                    <a:gd name="T92" fmla="*/ 34 w 93"/>
                    <a:gd name="T93" fmla="*/ 6 h 93"/>
                    <a:gd name="T94" fmla="*/ 34 w 93"/>
                    <a:gd name="T95" fmla="*/ 6 h 93"/>
                    <a:gd name="T96" fmla="*/ 34 w 93"/>
                    <a:gd name="T97" fmla="*/ 6 h 93"/>
                    <a:gd name="T98" fmla="*/ 34 w 93"/>
                    <a:gd name="T99" fmla="*/ 6 h 93"/>
                    <a:gd name="T100" fmla="*/ 31 w 93"/>
                    <a:gd name="T101" fmla="*/ 6 h 93"/>
                    <a:gd name="T102" fmla="*/ 25 w 93"/>
                    <a:gd name="T103" fmla="*/ 9 h 93"/>
                    <a:gd name="T104" fmla="*/ 28 w 93"/>
                    <a:gd name="T105" fmla="*/ 18 h 93"/>
                    <a:gd name="T106" fmla="*/ 0 w 93"/>
                    <a:gd name="T107" fmla="*/ 31 h 93"/>
                    <a:gd name="T108" fmla="*/ 3 w 93"/>
                    <a:gd name="T109" fmla="*/ 40 h 93"/>
                    <a:gd name="T110" fmla="*/ 31 w 93"/>
                    <a:gd name="T111" fmla="*/ 28 h 93"/>
                    <a:gd name="T112" fmla="*/ 31 w 93"/>
                    <a:gd name="T113" fmla="*/ 28 h 93"/>
                    <a:gd name="T114" fmla="*/ 31 w 93"/>
                    <a:gd name="T115" fmla="*/ 53 h 93"/>
                    <a:gd name="T116" fmla="*/ 28 w 93"/>
                    <a:gd name="T117" fmla="*/ 46 h 93"/>
                    <a:gd name="T118" fmla="*/ 56 w 93"/>
                    <a:gd name="T119" fmla="*/ 31 h 93"/>
                    <a:gd name="T120" fmla="*/ 59 w 93"/>
                    <a:gd name="T121" fmla="*/ 40 h 93"/>
                    <a:gd name="T122" fmla="*/ 31 w 93"/>
                    <a:gd name="T123" fmla="*/ 53 h 93"/>
                    <a:gd name="T124" fmla="*/ 31 w 93"/>
                    <a:gd name="T125" fmla="*/ 53 h 9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3" h="93">
                      <a:moveTo>
                        <a:pt x="31" y="28"/>
                      </a:moveTo>
                      <a:lnTo>
                        <a:pt x="34" y="34"/>
                      </a:lnTo>
                      <a:lnTo>
                        <a:pt x="15" y="43"/>
                      </a:lnTo>
                      <a:lnTo>
                        <a:pt x="25" y="65"/>
                      </a:lnTo>
                      <a:lnTo>
                        <a:pt x="37" y="62"/>
                      </a:lnTo>
                      <a:lnTo>
                        <a:pt x="37" y="68"/>
                      </a:lnTo>
                      <a:lnTo>
                        <a:pt x="37" y="74"/>
                      </a:lnTo>
                      <a:lnTo>
                        <a:pt x="31" y="84"/>
                      </a:lnTo>
                      <a:lnTo>
                        <a:pt x="25" y="90"/>
                      </a:lnTo>
                      <a:lnTo>
                        <a:pt x="37" y="93"/>
                      </a:lnTo>
                      <a:lnTo>
                        <a:pt x="43" y="84"/>
                      </a:lnTo>
                      <a:lnTo>
                        <a:pt x="47" y="74"/>
                      </a:lnTo>
                      <a:lnTo>
                        <a:pt x="50" y="65"/>
                      </a:lnTo>
                      <a:lnTo>
                        <a:pt x="47" y="56"/>
                      </a:lnTo>
                      <a:lnTo>
                        <a:pt x="53" y="53"/>
                      </a:lnTo>
                      <a:lnTo>
                        <a:pt x="59" y="71"/>
                      </a:lnTo>
                      <a:lnTo>
                        <a:pt x="65" y="74"/>
                      </a:lnTo>
                      <a:lnTo>
                        <a:pt x="72" y="74"/>
                      </a:lnTo>
                      <a:lnTo>
                        <a:pt x="87" y="68"/>
                      </a:lnTo>
                      <a:lnTo>
                        <a:pt x="93" y="65"/>
                      </a:lnTo>
                      <a:lnTo>
                        <a:pt x="93" y="59"/>
                      </a:lnTo>
                      <a:lnTo>
                        <a:pt x="93" y="46"/>
                      </a:lnTo>
                      <a:lnTo>
                        <a:pt x="81" y="50"/>
                      </a:lnTo>
                      <a:lnTo>
                        <a:pt x="81" y="56"/>
                      </a:lnTo>
                      <a:lnTo>
                        <a:pt x="78" y="62"/>
                      </a:lnTo>
                      <a:lnTo>
                        <a:pt x="72" y="65"/>
                      </a:lnTo>
                      <a:lnTo>
                        <a:pt x="68" y="65"/>
                      </a:lnTo>
                      <a:lnTo>
                        <a:pt x="68" y="62"/>
                      </a:lnTo>
                      <a:lnTo>
                        <a:pt x="62" y="50"/>
                      </a:lnTo>
                      <a:lnTo>
                        <a:pt x="75" y="43"/>
                      </a:lnTo>
                      <a:lnTo>
                        <a:pt x="65" y="18"/>
                      </a:lnTo>
                      <a:lnTo>
                        <a:pt x="47" y="28"/>
                      </a:lnTo>
                      <a:lnTo>
                        <a:pt x="43" y="21"/>
                      </a:lnTo>
                      <a:lnTo>
                        <a:pt x="72" y="9"/>
                      </a:lnTo>
                      <a:lnTo>
                        <a:pt x="68" y="0"/>
                      </a:lnTo>
                      <a:lnTo>
                        <a:pt x="37" y="12"/>
                      </a:lnTo>
                      <a:lnTo>
                        <a:pt x="37" y="9"/>
                      </a:lnTo>
                      <a:lnTo>
                        <a:pt x="34" y="6"/>
                      </a:lnTo>
                      <a:lnTo>
                        <a:pt x="31" y="6"/>
                      </a:lnTo>
                      <a:lnTo>
                        <a:pt x="25" y="9"/>
                      </a:lnTo>
                      <a:lnTo>
                        <a:pt x="28" y="18"/>
                      </a:lnTo>
                      <a:lnTo>
                        <a:pt x="0" y="31"/>
                      </a:lnTo>
                      <a:lnTo>
                        <a:pt x="3" y="40"/>
                      </a:lnTo>
                      <a:lnTo>
                        <a:pt x="31" y="28"/>
                      </a:lnTo>
                      <a:close/>
                      <a:moveTo>
                        <a:pt x="31" y="53"/>
                      </a:moveTo>
                      <a:lnTo>
                        <a:pt x="28" y="46"/>
                      </a:lnTo>
                      <a:lnTo>
                        <a:pt x="56" y="31"/>
                      </a:lnTo>
                      <a:lnTo>
                        <a:pt x="59" y="40"/>
                      </a:lnTo>
                      <a:lnTo>
                        <a:pt x="31" y="5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5" name="Freeform 46"/>
                <p:cNvSpPr>
                  <a:spLocks noEditPoints="1"/>
                </p:cNvSpPr>
                <p:nvPr/>
              </p:nvSpPr>
              <p:spPr bwMode="auto">
                <a:xfrm>
                  <a:off x="1175" y="2725"/>
                  <a:ext cx="97" cy="91"/>
                </a:xfrm>
                <a:custGeom>
                  <a:avLst/>
                  <a:gdLst>
                    <a:gd name="T0" fmla="*/ 47 w 97"/>
                    <a:gd name="T1" fmla="*/ 3 h 91"/>
                    <a:gd name="T2" fmla="*/ 47 w 97"/>
                    <a:gd name="T3" fmla="*/ 0 h 91"/>
                    <a:gd name="T4" fmla="*/ 34 w 97"/>
                    <a:gd name="T5" fmla="*/ 3 h 91"/>
                    <a:gd name="T6" fmla="*/ 34 w 97"/>
                    <a:gd name="T7" fmla="*/ 6 h 91"/>
                    <a:gd name="T8" fmla="*/ 40 w 97"/>
                    <a:gd name="T9" fmla="*/ 44 h 91"/>
                    <a:gd name="T10" fmla="*/ 37 w 97"/>
                    <a:gd name="T11" fmla="*/ 41 h 91"/>
                    <a:gd name="T12" fmla="*/ 28 w 97"/>
                    <a:gd name="T13" fmla="*/ 38 h 91"/>
                    <a:gd name="T14" fmla="*/ 31 w 97"/>
                    <a:gd name="T15" fmla="*/ 25 h 91"/>
                    <a:gd name="T16" fmla="*/ 0 w 97"/>
                    <a:gd name="T17" fmla="*/ 28 h 91"/>
                    <a:gd name="T18" fmla="*/ 18 w 97"/>
                    <a:gd name="T19" fmla="*/ 28 h 91"/>
                    <a:gd name="T20" fmla="*/ 15 w 97"/>
                    <a:gd name="T21" fmla="*/ 38 h 91"/>
                    <a:gd name="T22" fmla="*/ 18 w 97"/>
                    <a:gd name="T23" fmla="*/ 44 h 91"/>
                    <a:gd name="T24" fmla="*/ 25 w 97"/>
                    <a:gd name="T25" fmla="*/ 53 h 91"/>
                    <a:gd name="T26" fmla="*/ 15 w 97"/>
                    <a:gd name="T27" fmla="*/ 60 h 91"/>
                    <a:gd name="T28" fmla="*/ 12 w 97"/>
                    <a:gd name="T29" fmla="*/ 63 h 91"/>
                    <a:gd name="T30" fmla="*/ 22 w 97"/>
                    <a:gd name="T31" fmla="*/ 72 h 91"/>
                    <a:gd name="T32" fmla="*/ 25 w 97"/>
                    <a:gd name="T33" fmla="*/ 69 h 91"/>
                    <a:gd name="T34" fmla="*/ 34 w 97"/>
                    <a:gd name="T35" fmla="*/ 75 h 91"/>
                    <a:gd name="T36" fmla="*/ 34 w 97"/>
                    <a:gd name="T37" fmla="*/ 78 h 91"/>
                    <a:gd name="T38" fmla="*/ 28 w 97"/>
                    <a:gd name="T39" fmla="*/ 81 h 91"/>
                    <a:gd name="T40" fmla="*/ 34 w 97"/>
                    <a:gd name="T41" fmla="*/ 91 h 91"/>
                    <a:gd name="T42" fmla="*/ 47 w 97"/>
                    <a:gd name="T43" fmla="*/ 78 h 91"/>
                    <a:gd name="T44" fmla="*/ 37 w 97"/>
                    <a:gd name="T45" fmla="*/ 53 h 91"/>
                    <a:gd name="T46" fmla="*/ 40 w 97"/>
                    <a:gd name="T47" fmla="*/ 53 h 91"/>
                    <a:gd name="T48" fmla="*/ 43 w 97"/>
                    <a:gd name="T49" fmla="*/ 47 h 91"/>
                    <a:gd name="T50" fmla="*/ 50 w 97"/>
                    <a:gd name="T51" fmla="*/ 50 h 91"/>
                    <a:gd name="T52" fmla="*/ 50 w 97"/>
                    <a:gd name="T53" fmla="*/ 44 h 91"/>
                    <a:gd name="T54" fmla="*/ 62 w 97"/>
                    <a:gd name="T55" fmla="*/ 56 h 91"/>
                    <a:gd name="T56" fmla="*/ 56 w 97"/>
                    <a:gd name="T57" fmla="*/ 66 h 91"/>
                    <a:gd name="T58" fmla="*/ 47 w 97"/>
                    <a:gd name="T59" fmla="*/ 75 h 91"/>
                    <a:gd name="T60" fmla="*/ 59 w 97"/>
                    <a:gd name="T61" fmla="*/ 81 h 91"/>
                    <a:gd name="T62" fmla="*/ 72 w 97"/>
                    <a:gd name="T63" fmla="*/ 60 h 91"/>
                    <a:gd name="T64" fmla="*/ 93 w 97"/>
                    <a:gd name="T65" fmla="*/ 66 h 91"/>
                    <a:gd name="T66" fmla="*/ 97 w 97"/>
                    <a:gd name="T67" fmla="*/ 50 h 91"/>
                    <a:gd name="T68" fmla="*/ 75 w 97"/>
                    <a:gd name="T69" fmla="*/ 50 h 91"/>
                    <a:gd name="T70" fmla="*/ 75 w 97"/>
                    <a:gd name="T71" fmla="*/ 35 h 91"/>
                    <a:gd name="T72" fmla="*/ 78 w 97"/>
                    <a:gd name="T73" fmla="*/ 13 h 91"/>
                    <a:gd name="T74" fmla="*/ 50 w 97"/>
                    <a:gd name="T75" fmla="*/ 16 h 91"/>
                    <a:gd name="T76" fmla="*/ 47 w 97"/>
                    <a:gd name="T77" fmla="*/ 3 h 91"/>
                    <a:gd name="T78" fmla="*/ 47 w 97"/>
                    <a:gd name="T79" fmla="*/ 3 h 91"/>
                    <a:gd name="T80" fmla="*/ 65 w 97"/>
                    <a:gd name="T81" fmla="*/ 44 h 91"/>
                    <a:gd name="T82" fmla="*/ 59 w 97"/>
                    <a:gd name="T83" fmla="*/ 22 h 91"/>
                    <a:gd name="T84" fmla="*/ 62 w 97"/>
                    <a:gd name="T85" fmla="*/ 35 h 91"/>
                    <a:gd name="T86" fmla="*/ 65 w 97"/>
                    <a:gd name="T87" fmla="*/ 44 h 9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7" h="91">
                      <a:moveTo>
                        <a:pt x="47" y="3"/>
                      </a:moveTo>
                      <a:lnTo>
                        <a:pt x="47" y="3"/>
                      </a:lnTo>
                      <a:lnTo>
                        <a:pt x="47" y="0"/>
                      </a:lnTo>
                      <a:lnTo>
                        <a:pt x="34" y="3"/>
                      </a:lnTo>
                      <a:lnTo>
                        <a:pt x="34" y="6"/>
                      </a:lnTo>
                      <a:lnTo>
                        <a:pt x="40" y="28"/>
                      </a:lnTo>
                      <a:lnTo>
                        <a:pt x="40" y="44"/>
                      </a:lnTo>
                      <a:lnTo>
                        <a:pt x="37" y="41"/>
                      </a:lnTo>
                      <a:lnTo>
                        <a:pt x="31" y="44"/>
                      </a:lnTo>
                      <a:lnTo>
                        <a:pt x="28" y="38"/>
                      </a:lnTo>
                      <a:lnTo>
                        <a:pt x="31" y="25"/>
                      </a:lnTo>
                      <a:lnTo>
                        <a:pt x="31" y="13"/>
                      </a:lnTo>
                      <a:lnTo>
                        <a:pt x="0" y="28"/>
                      </a:lnTo>
                      <a:lnTo>
                        <a:pt x="3" y="38"/>
                      </a:lnTo>
                      <a:lnTo>
                        <a:pt x="18" y="28"/>
                      </a:lnTo>
                      <a:lnTo>
                        <a:pt x="15" y="38"/>
                      </a:lnTo>
                      <a:lnTo>
                        <a:pt x="18" y="44"/>
                      </a:lnTo>
                      <a:lnTo>
                        <a:pt x="25" y="53"/>
                      </a:lnTo>
                      <a:lnTo>
                        <a:pt x="15" y="60"/>
                      </a:lnTo>
                      <a:lnTo>
                        <a:pt x="12" y="63"/>
                      </a:lnTo>
                      <a:lnTo>
                        <a:pt x="22" y="72"/>
                      </a:lnTo>
                      <a:lnTo>
                        <a:pt x="25" y="69"/>
                      </a:lnTo>
                      <a:lnTo>
                        <a:pt x="28" y="63"/>
                      </a:lnTo>
                      <a:lnTo>
                        <a:pt x="34" y="75"/>
                      </a:lnTo>
                      <a:lnTo>
                        <a:pt x="34" y="78"/>
                      </a:lnTo>
                      <a:lnTo>
                        <a:pt x="28" y="81"/>
                      </a:lnTo>
                      <a:lnTo>
                        <a:pt x="34" y="91"/>
                      </a:lnTo>
                      <a:lnTo>
                        <a:pt x="47" y="85"/>
                      </a:lnTo>
                      <a:lnTo>
                        <a:pt x="47" y="78"/>
                      </a:lnTo>
                      <a:lnTo>
                        <a:pt x="47" y="75"/>
                      </a:lnTo>
                      <a:lnTo>
                        <a:pt x="37" y="53"/>
                      </a:lnTo>
                      <a:lnTo>
                        <a:pt x="40" y="53"/>
                      </a:lnTo>
                      <a:lnTo>
                        <a:pt x="43" y="47"/>
                      </a:lnTo>
                      <a:lnTo>
                        <a:pt x="50" y="50"/>
                      </a:lnTo>
                      <a:lnTo>
                        <a:pt x="50" y="44"/>
                      </a:lnTo>
                      <a:lnTo>
                        <a:pt x="62" y="56"/>
                      </a:lnTo>
                      <a:lnTo>
                        <a:pt x="56" y="66"/>
                      </a:lnTo>
                      <a:lnTo>
                        <a:pt x="47" y="75"/>
                      </a:lnTo>
                      <a:lnTo>
                        <a:pt x="59" y="81"/>
                      </a:lnTo>
                      <a:lnTo>
                        <a:pt x="72" y="60"/>
                      </a:lnTo>
                      <a:lnTo>
                        <a:pt x="93" y="66"/>
                      </a:lnTo>
                      <a:lnTo>
                        <a:pt x="97" y="50"/>
                      </a:lnTo>
                      <a:lnTo>
                        <a:pt x="84" y="50"/>
                      </a:lnTo>
                      <a:lnTo>
                        <a:pt x="75" y="50"/>
                      </a:lnTo>
                      <a:lnTo>
                        <a:pt x="75" y="35"/>
                      </a:lnTo>
                      <a:lnTo>
                        <a:pt x="72" y="16"/>
                      </a:lnTo>
                      <a:lnTo>
                        <a:pt x="78" y="13"/>
                      </a:lnTo>
                      <a:lnTo>
                        <a:pt x="72" y="3"/>
                      </a:lnTo>
                      <a:lnTo>
                        <a:pt x="50" y="16"/>
                      </a:lnTo>
                      <a:lnTo>
                        <a:pt x="47" y="3"/>
                      </a:lnTo>
                      <a:close/>
                      <a:moveTo>
                        <a:pt x="65" y="44"/>
                      </a:moveTo>
                      <a:lnTo>
                        <a:pt x="65" y="44"/>
                      </a:lnTo>
                      <a:lnTo>
                        <a:pt x="50" y="25"/>
                      </a:lnTo>
                      <a:lnTo>
                        <a:pt x="59" y="22"/>
                      </a:lnTo>
                      <a:lnTo>
                        <a:pt x="62" y="35"/>
                      </a:lnTo>
                      <a:lnTo>
                        <a:pt x="65" y="44"/>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6" name="Freeform 47"/>
                <p:cNvSpPr>
                  <a:spLocks noEditPoints="1"/>
                </p:cNvSpPr>
                <p:nvPr/>
              </p:nvSpPr>
              <p:spPr bwMode="auto">
                <a:xfrm>
                  <a:off x="1253" y="2688"/>
                  <a:ext cx="93" cy="87"/>
                </a:xfrm>
                <a:custGeom>
                  <a:avLst/>
                  <a:gdLst>
                    <a:gd name="T0" fmla="*/ 53 w 93"/>
                    <a:gd name="T1" fmla="*/ 25 h 87"/>
                    <a:gd name="T2" fmla="*/ 62 w 93"/>
                    <a:gd name="T3" fmla="*/ 47 h 87"/>
                    <a:gd name="T4" fmla="*/ 59 w 93"/>
                    <a:gd name="T5" fmla="*/ 56 h 87"/>
                    <a:gd name="T6" fmla="*/ 43 w 93"/>
                    <a:gd name="T7" fmla="*/ 59 h 87"/>
                    <a:gd name="T8" fmla="*/ 47 w 93"/>
                    <a:gd name="T9" fmla="*/ 34 h 87"/>
                    <a:gd name="T10" fmla="*/ 34 w 93"/>
                    <a:gd name="T11" fmla="*/ 37 h 87"/>
                    <a:gd name="T12" fmla="*/ 37 w 93"/>
                    <a:gd name="T13" fmla="*/ 22 h 87"/>
                    <a:gd name="T14" fmla="*/ 40 w 93"/>
                    <a:gd name="T15" fmla="*/ 12 h 87"/>
                    <a:gd name="T16" fmla="*/ 34 w 93"/>
                    <a:gd name="T17" fmla="*/ 15 h 87"/>
                    <a:gd name="T18" fmla="*/ 31 w 93"/>
                    <a:gd name="T19" fmla="*/ 9 h 87"/>
                    <a:gd name="T20" fmla="*/ 31 w 93"/>
                    <a:gd name="T21" fmla="*/ 9 h 87"/>
                    <a:gd name="T22" fmla="*/ 28 w 93"/>
                    <a:gd name="T23" fmla="*/ 9 h 87"/>
                    <a:gd name="T24" fmla="*/ 25 w 93"/>
                    <a:gd name="T25" fmla="*/ 18 h 87"/>
                    <a:gd name="T26" fmla="*/ 19 w 93"/>
                    <a:gd name="T27" fmla="*/ 22 h 87"/>
                    <a:gd name="T28" fmla="*/ 15 w 93"/>
                    <a:gd name="T29" fmla="*/ 15 h 87"/>
                    <a:gd name="T30" fmla="*/ 15 w 93"/>
                    <a:gd name="T31" fmla="*/ 15 h 87"/>
                    <a:gd name="T32" fmla="*/ 9 w 93"/>
                    <a:gd name="T33" fmla="*/ 15 h 87"/>
                    <a:gd name="T34" fmla="*/ 9 w 93"/>
                    <a:gd name="T35" fmla="*/ 25 h 87"/>
                    <a:gd name="T36" fmla="*/ 6 w 93"/>
                    <a:gd name="T37" fmla="*/ 37 h 87"/>
                    <a:gd name="T38" fmla="*/ 19 w 93"/>
                    <a:gd name="T39" fmla="*/ 43 h 87"/>
                    <a:gd name="T40" fmla="*/ 28 w 93"/>
                    <a:gd name="T41" fmla="*/ 43 h 87"/>
                    <a:gd name="T42" fmla="*/ 22 w 93"/>
                    <a:gd name="T43" fmla="*/ 68 h 87"/>
                    <a:gd name="T44" fmla="*/ 37 w 93"/>
                    <a:gd name="T45" fmla="*/ 65 h 87"/>
                    <a:gd name="T46" fmla="*/ 25 w 93"/>
                    <a:gd name="T47" fmla="*/ 81 h 87"/>
                    <a:gd name="T48" fmla="*/ 47 w 93"/>
                    <a:gd name="T49" fmla="*/ 87 h 87"/>
                    <a:gd name="T50" fmla="*/ 50 w 93"/>
                    <a:gd name="T51" fmla="*/ 72 h 87"/>
                    <a:gd name="T52" fmla="*/ 62 w 93"/>
                    <a:gd name="T53" fmla="*/ 65 h 87"/>
                    <a:gd name="T54" fmla="*/ 59 w 93"/>
                    <a:gd name="T55" fmla="*/ 75 h 87"/>
                    <a:gd name="T56" fmla="*/ 68 w 93"/>
                    <a:gd name="T57" fmla="*/ 78 h 87"/>
                    <a:gd name="T58" fmla="*/ 72 w 93"/>
                    <a:gd name="T59" fmla="*/ 53 h 87"/>
                    <a:gd name="T60" fmla="*/ 62 w 93"/>
                    <a:gd name="T61" fmla="*/ 22 h 87"/>
                    <a:gd name="T62" fmla="*/ 68 w 93"/>
                    <a:gd name="T63" fmla="*/ 18 h 87"/>
                    <a:gd name="T64" fmla="*/ 81 w 93"/>
                    <a:gd name="T65" fmla="*/ 50 h 87"/>
                    <a:gd name="T66" fmla="*/ 81 w 93"/>
                    <a:gd name="T67" fmla="*/ 59 h 87"/>
                    <a:gd name="T68" fmla="*/ 75 w 93"/>
                    <a:gd name="T69" fmla="*/ 62 h 87"/>
                    <a:gd name="T70" fmla="*/ 87 w 93"/>
                    <a:gd name="T71" fmla="*/ 65 h 87"/>
                    <a:gd name="T72" fmla="*/ 93 w 93"/>
                    <a:gd name="T73" fmla="*/ 62 h 87"/>
                    <a:gd name="T74" fmla="*/ 93 w 93"/>
                    <a:gd name="T75" fmla="*/ 53 h 87"/>
                    <a:gd name="T76" fmla="*/ 84 w 93"/>
                    <a:gd name="T77" fmla="*/ 31 h 87"/>
                    <a:gd name="T78" fmla="*/ 75 w 93"/>
                    <a:gd name="T79" fmla="*/ 6 h 87"/>
                    <a:gd name="T80" fmla="*/ 56 w 93"/>
                    <a:gd name="T81" fmla="*/ 6 h 87"/>
                    <a:gd name="T82" fmla="*/ 53 w 93"/>
                    <a:gd name="T83" fmla="*/ 0 h 87"/>
                    <a:gd name="T84" fmla="*/ 53 w 93"/>
                    <a:gd name="T85" fmla="*/ 0 h 87"/>
                    <a:gd name="T86" fmla="*/ 47 w 93"/>
                    <a:gd name="T87" fmla="*/ 0 h 87"/>
                    <a:gd name="T88" fmla="*/ 50 w 93"/>
                    <a:gd name="T89" fmla="*/ 18 h 87"/>
                    <a:gd name="T90" fmla="*/ 47 w 93"/>
                    <a:gd name="T91" fmla="*/ 31 h 87"/>
                    <a:gd name="T92" fmla="*/ 28 w 93"/>
                    <a:gd name="T93" fmla="*/ 25 h 87"/>
                    <a:gd name="T94" fmla="*/ 22 w 93"/>
                    <a:gd name="T95" fmla="*/ 34 h 87"/>
                    <a:gd name="T96" fmla="*/ 28 w 93"/>
                    <a:gd name="T97" fmla="*/ 25 h 87"/>
                    <a:gd name="T98" fmla="*/ 31 w 93"/>
                    <a:gd name="T99" fmla="*/ 50 h 87"/>
                    <a:gd name="T100" fmla="*/ 28 w 93"/>
                    <a:gd name="T101" fmla="*/ 59 h 87"/>
                    <a:gd name="T102" fmla="*/ 31 w 93"/>
                    <a:gd name="T103" fmla="*/ 50 h 87"/>
                    <a:gd name="T104" fmla="*/ 43 w 93"/>
                    <a:gd name="T105" fmla="*/ 50 h 87"/>
                    <a:gd name="T106" fmla="*/ 37 w 93"/>
                    <a:gd name="T107" fmla="*/ 47 h 87"/>
                    <a:gd name="T108" fmla="*/ 43 w 93"/>
                    <a:gd name="T109" fmla="*/ 50 h 8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3" h="87">
                      <a:moveTo>
                        <a:pt x="47" y="31"/>
                      </a:moveTo>
                      <a:lnTo>
                        <a:pt x="53" y="25"/>
                      </a:lnTo>
                      <a:lnTo>
                        <a:pt x="62" y="47"/>
                      </a:lnTo>
                      <a:lnTo>
                        <a:pt x="62" y="59"/>
                      </a:lnTo>
                      <a:lnTo>
                        <a:pt x="59" y="56"/>
                      </a:lnTo>
                      <a:lnTo>
                        <a:pt x="47" y="62"/>
                      </a:lnTo>
                      <a:lnTo>
                        <a:pt x="43" y="59"/>
                      </a:lnTo>
                      <a:lnTo>
                        <a:pt x="56" y="53"/>
                      </a:lnTo>
                      <a:lnTo>
                        <a:pt x="47" y="34"/>
                      </a:lnTo>
                      <a:lnTo>
                        <a:pt x="34" y="40"/>
                      </a:lnTo>
                      <a:lnTo>
                        <a:pt x="34" y="37"/>
                      </a:lnTo>
                      <a:lnTo>
                        <a:pt x="43" y="34"/>
                      </a:lnTo>
                      <a:lnTo>
                        <a:pt x="37" y="22"/>
                      </a:lnTo>
                      <a:lnTo>
                        <a:pt x="43" y="18"/>
                      </a:lnTo>
                      <a:lnTo>
                        <a:pt x="40" y="12"/>
                      </a:lnTo>
                      <a:lnTo>
                        <a:pt x="34" y="15"/>
                      </a:lnTo>
                      <a:lnTo>
                        <a:pt x="31" y="9"/>
                      </a:lnTo>
                      <a:lnTo>
                        <a:pt x="28" y="9"/>
                      </a:lnTo>
                      <a:lnTo>
                        <a:pt x="22" y="12"/>
                      </a:lnTo>
                      <a:lnTo>
                        <a:pt x="25" y="18"/>
                      </a:lnTo>
                      <a:lnTo>
                        <a:pt x="19" y="22"/>
                      </a:lnTo>
                      <a:lnTo>
                        <a:pt x="15" y="15"/>
                      </a:lnTo>
                      <a:lnTo>
                        <a:pt x="9" y="15"/>
                      </a:lnTo>
                      <a:lnTo>
                        <a:pt x="6" y="18"/>
                      </a:lnTo>
                      <a:lnTo>
                        <a:pt x="9" y="25"/>
                      </a:lnTo>
                      <a:lnTo>
                        <a:pt x="0" y="31"/>
                      </a:lnTo>
                      <a:lnTo>
                        <a:pt x="6" y="37"/>
                      </a:lnTo>
                      <a:lnTo>
                        <a:pt x="12" y="34"/>
                      </a:lnTo>
                      <a:lnTo>
                        <a:pt x="19" y="43"/>
                      </a:lnTo>
                      <a:lnTo>
                        <a:pt x="25" y="40"/>
                      </a:lnTo>
                      <a:lnTo>
                        <a:pt x="28" y="43"/>
                      </a:lnTo>
                      <a:lnTo>
                        <a:pt x="12" y="50"/>
                      </a:lnTo>
                      <a:lnTo>
                        <a:pt x="22" y="68"/>
                      </a:lnTo>
                      <a:lnTo>
                        <a:pt x="34" y="62"/>
                      </a:lnTo>
                      <a:lnTo>
                        <a:pt x="37" y="65"/>
                      </a:lnTo>
                      <a:lnTo>
                        <a:pt x="22" y="75"/>
                      </a:lnTo>
                      <a:lnTo>
                        <a:pt x="25" y="81"/>
                      </a:lnTo>
                      <a:lnTo>
                        <a:pt x="40" y="75"/>
                      </a:lnTo>
                      <a:lnTo>
                        <a:pt x="47" y="87"/>
                      </a:lnTo>
                      <a:lnTo>
                        <a:pt x="56" y="81"/>
                      </a:lnTo>
                      <a:lnTo>
                        <a:pt x="50" y="72"/>
                      </a:lnTo>
                      <a:lnTo>
                        <a:pt x="62" y="65"/>
                      </a:lnTo>
                      <a:lnTo>
                        <a:pt x="59" y="75"/>
                      </a:lnTo>
                      <a:lnTo>
                        <a:pt x="68" y="78"/>
                      </a:lnTo>
                      <a:lnTo>
                        <a:pt x="72" y="65"/>
                      </a:lnTo>
                      <a:lnTo>
                        <a:pt x="72" y="53"/>
                      </a:lnTo>
                      <a:lnTo>
                        <a:pt x="68" y="37"/>
                      </a:lnTo>
                      <a:lnTo>
                        <a:pt x="62" y="22"/>
                      </a:lnTo>
                      <a:lnTo>
                        <a:pt x="68" y="18"/>
                      </a:lnTo>
                      <a:lnTo>
                        <a:pt x="81" y="50"/>
                      </a:lnTo>
                      <a:lnTo>
                        <a:pt x="81" y="56"/>
                      </a:lnTo>
                      <a:lnTo>
                        <a:pt x="81" y="59"/>
                      </a:lnTo>
                      <a:lnTo>
                        <a:pt x="75" y="62"/>
                      </a:lnTo>
                      <a:lnTo>
                        <a:pt x="81" y="68"/>
                      </a:lnTo>
                      <a:lnTo>
                        <a:pt x="87" y="65"/>
                      </a:lnTo>
                      <a:lnTo>
                        <a:pt x="93" y="62"/>
                      </a:lnTo>
                      <a:lnTo>
                        <a:pt x="93" y="56"/>
                      </a:lnTo>
                      <a:lnTo>
                        <a:pt x="93" y="53"/>
                      </a:lnTo>
                      <a:lnTo>
                        <a:pt x="84" y="31"/>
                      </a:lnTo>
                      <a:lnTo>
                        <a:pt x="75" y="6"/>
                      </a:lnTo>
                      <a:lnTo>
                        <a:pt x="59" y="15"/>
                      </a:lnTo>
                      <a:lnTo>
                        <a:pt x="56" y="6"/>
                      </a:lnTo>
                      <a:lnTo>
                        <a:pt x="53" y="0"/>
                      </a:lnTo>
                      <a:lnTo>
                        <a:pt x="47" y="0"/>
                      </a:lnTo>
                      <a:lnTo>
                        <a:pt x="43" y="3"/>
                      </a:lnTo>
                      <a:lnTo>
                        <a:pt x="50" y="18"/>
                      </a:lnTo>
                      <a:lnTo>
                        <a:pt x="40" y="22"/>
                      </a:lnTo>
                      <a:lnTo>
                        <a:pt x="47" y="31"/>
                      </a:lnTo>
                      <a:close/>
                      <a:moveTo>
                        <a:pt x="28" y="25"/>
                      </a:moveTo>
                      <a:lnTo>
                        <a:pt x="31" y="31"/>
                      </a:lnTo>
                      <a:lnTo>
                        <a:pt x="22" y="34"/>
                      </a:lnTo>
                      <a:lnTo>
                        <a:pt x="22" y="28"/>
                      </a:lnTo>
                      <a:lnTo>
                        <a:pt x="28" y="25"/>
                      </a:lnTo>
                      <a:close/>
                      <a:moveTo>
                        <a:pt x="31" y="50"/>
                      </a:moveTo>
                      <a:lnTo>
                        <a:pt x="31" y="56"/>
                      </a:lnTo>
                      <a:lnTo>
                        <a:pt x="28" y="59"/>
                      </a:lnTo>
                      <a:lnTo>
                        <a:pt x="25" y="53"/>
                      </a:lnTo>
                      <a:lnTo>
                        <a:pt x="31" y="50"/>
                      </a:lnTo>
                      <a:close/>
                      <a:moveTo>
                        <a:pt x="43" y="50"/>
                      </a:moveTo>
                      <a:lnTo>
                        <a:pt x="40" y="53"/>
                      </a:lnTo>
                      <a:lnTo>
                        <a:pt x="37" y="47"/>
                      </a:lnTo>
                      <a:lnTo>
                        <a:pt x="43" y="47"/>
                      </a:lnTo>
                      <a:lnTo>
                        <a:pt x="43" y="5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7" name="Freeform 48"/>
                <p:cNvSpPr>
                  <a:spLocks noEditPoints="1"/>
                </p:cNvSpPr>
                <p:nvPr/>
              </p:nvSpPr>
              <p:spPr bwMode="auto">
                <a:xfrm>
                  <a:off x="1334" y="2650"/>
                  <a:ext cx="94" cy="91"/>
                </a:xfrm>
                <a:custGeom>
                  <a:avLst/>
                  <a:gdLst>
                    <a:gd name="T0" fmla="*/ 25 w 94"/>
                    <a:gd name="T1" fmla="*/ 41 h 91"/>
                    <a:gd name="T2" fmla="*/ 28 w 94"/>
                    <a:gd name="T3" fmla="*/ 28 h 91"/>
                    <a:gd name="T4" fmla="*/ 50 w 94"/>
                    <a:gd name="T5" fmla="*/ 28 h 91"/>
                    <a:gd name="T6" fmla="*/ 56 w 94"/>
                    <a:gd name="T7" fmla="*/ 16 h 91"/>
                    <a:gd name="T8" fmla="*/ 69 w 94"/>
                    <a:gd name="T9" fmla="*/ 0 h 91"/>
                    <a:gd name="T10" fmla="*/ 50 w 94"/>
                    <a:gd name="T11" fmla="*/ 7 h 91"/>
                    <a:gd name="T12" fmla="*/ 50 w 94"/>
                    <a:gd name="T13" fmla="*/ 3 h 91"/>
                    <a:gd name="T14" fmla="*/ 50 w 94"/>
                    <a:gd name="T15" fmla="*/ 0 h 91"/>
                    <a:gd name="T16" fmla="*/ 41 w 94"/>
                    <a:gd name="T17" fmla="*/ 3 h 91"/>
                    <a:gd name="T18" fmla="*/ 41 w 94"/>
                    <a:gd name="T19" fmla="*/ 13 h 91"/>
                    <a:gd name="T20" fmla="*/ 25 w 94"/>
                    <a:gd name="T21" fmla="*/ 16 h 91"/>
                    <a:gd name="T22" fmla="*/ 25 w 94"/>
                    <a:gd name="T23" fmla="*/ 16 h 91"/>
                    <a:gd name="T24" fmla="*/ 22 w 94"/>
                    <a:gd name="T25" fmla="*/ 13 h 91"/>
                    <a:gd name="T26" fmla="*/ 16 w 94"/>
                    <a:gd name="T27" fmla="*/ 16 h 91"/>
                    <a:gd name="T28" fmla="*/ 16 w 94"/>
                    <a:gd name="T29" fmla="*/ 25 h 91"/>
                    <a:gd name="T30" fmla="*/ 3 w 94"/>
                    <a:gd name="T31" fmla="*/ 41 h 91"/>
                    <a:gd name="T32" fmla="*/ 19 w 94"/>
                    <a:gd name="T33" fmla="*/ 32 h 91"/>
                    <a:gd name="T34" fmla="*/ 41 w 94"/>
                    <a:gd name="T35" fmla="*/ 47 h 91"/>
                    <a:gd name="T36" fmla="*/ 41 w 94"/>
                    <a:gd name="T37" fmla="*/ 69 h 91"/>
                    <a:gd name="T38" fmla="*/ 31 w 94"/>
                    <a:gd name="T39" fmla="*/ 88 h 91"/>
                    <a:gd name="T40" fmla="*/ 44 w 94"/>
                    <a:gd name="T41" fmla="*/ 91 h 91"/>
                    <a:gd name="T42" fmla="*/ 50 w 94"/>
                    <a:gd name="T43" fmla="*/ 78 h 91"/>
                    <a:gd name="T44" fmla="*/ 53 w 94"/>
                    <a:gd name="T45" fmla="*/ 56 h 91"/>
                    <a:gd name="T46" fmla="*/ 56 w 94"/>
                    <a:gd name="T47" fmla="*/ 41 h 91"/>
                    <a:gd name="T48" fmla="*/ 62 w 94"/>
                    <a:gd name="T49" fmla="*/ 53 h 91"/>
                    <a:gd name="T50" fmla="*/ 66 w 94"/>
                    <a:gd name="T51" fmla="*/ 60 h 91"/>
                    <a:gd name="T52" fmla="*/ 69 w 94"/>
                    <a:gd name="T53" fmla="*/ 63 h 91"/>
                    <a:gd name="T54" fmla="*/ 56 w 94"/>
                    <a:gd name="T55" fmla="*/ 69 h 91"/>
                    <a:gd name="T56" fmla="*/ 66 w 94"/>
                    <a:gd name="T57" fmla="*/ 78 h 91"/>
                    <a:gd name="T58" fmla="*/ 75 w 94"/>
                    <a:gd name="T59" fmla="*/ 72 h 91"/>
                    <a:gd name="T60" fmla="*/ 78 w 94"/>
                    <a:gd name="T61" fmla="*/ 66 h 91"/>
                    <a:gd name="T62" fmla="*/ 78 w 94"/>
                    <a:gd name="T63" fmla="*/ 60 h 91"/>
                    <a:gd name="T64" fmla="*/ 72 w 94"/>
                    <a:gd name="T65" fmla="*/ 47 h 91"/>
                    <a:gd name="T66" fmla="*/ 72 w 94"/>
                    <a:gd name="T67" fmla="*/ 44 h 91"/>
                    <a:gd name="T68" fmla="*/ 84 w 94"/>
                    <a:gd name="T69" fmla="*/ 53 h 91"/>
                    <a:gd name="T70" fmla="*/ 87 w 94"/>
                    <a:gd name="T71" fmla="*/ 53 h 91"/>
                    <a:gd name="T72" fmla="*/ 94 w 94"/>
                    <a:gd name="T73" fmla="*/ 44 h 91"/>
                    <a:gd name="T74" fmla="*/ 69 w 94"/>
                    <a:gd name="T75" fmla="*/ 41 h 91"/>
                    <a:gd name="T76" fmla="*/ 47 w 94"/>
                    <a:gd name="T77" fmla="*/ 35 h 91"/>
                    <a:gd name="T78" fmla="*/ 47 w 94"/>
                    <a:gd name="T79" fmla="*/ 28 h 91"/>
                    <a:gd name="T80" fmla="*/ 47 w 94"/>
                    <a:gd name="T81" fmla="*/ 25 h 91"/>
                    <a:gd name="T82" fmla="*/ 41 w 94"/>
                    <a:gd name="T83" fmla="*/ 28 h 91"/>
                    <a:gd name="T84" fmla="*/ 34 w 94"/>
                    <a:gd name="T85" fmla="*/ 32 h 91"/>
                    <a:gd name="T86" fmla="*/ 16 w 94"/>
                    <a:gd name="T87" fmla="*/ 50 h 91"/>
                    <a:gd name="T88" fmla="*/ 41 w 94"/>
                    <a:gd name="T89" fmla="*/ 47 h 91"/>
                    <a:gd name="T90" fmla="*/ 31 w 94"/>
                    <a:gd name="T91" fmla="*/ 81 h 91"/>
                    <a:gd name="T92" fmla="*/ 34 w 94"/>
                    <a:gd name="T93" fmla="*/ 60 h 91"/>
                    <a:gd name="T94" fmla="*/ 25 w 94"/>
                    <a:gd name="T95" fmla="*/ 60 h 91"/>
                    <a:gd name="T96" fmla="*/ 22 w 94"/>
                    <a:gd name="T97" fmla="*/ 72 h 91"/>
                    <a:gd name="T98" fmla="*/ 22 w 94"/>
                    <a:gd name="T99" fmla="*/ 81 h 91"/>
                    <a:gd name="T100" fmla="*/ 31 w 94"/>
                    <a:gd name="T101" fmla="*/ 81 h 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4" h="91">
                      <a:moveTo>
                        <a:pt x="19" y="32"/>
                      </a:moveTo>
                      <a:lnTo>
                        <a:pt x="25" y="41"/>
                      </a:lnTo>
                      <a:lnTo>
                        <a:pt x="34" y="35"/>
                      </a:lnTo>
                      <a:lnTo>
                        <a:pt x="28" y="28"/>
                      </a:lnTo>
                      <a:lnTo>
                        <a:pt x="47" y="22"/>
                      </a:lnTo>
                      <a:lnTo>
                        <a:pt x="50" y="28"/>
                      </a:lnTo>
                      <a:lnTo>
                        <a:pt x="59" y="22"/>
                      </a:lnTo>
                      <a:lnTo>
                        <a:pt x="56" y="16"/>
                      </a:lnTo>
                      <a:lnTo>
                        <a:pt x="72" y="10"/>
                      </a:lnTo>
                      <a:lnTo>
                        <a:pt x="69" y="0"/>
                      </a:lnTo>
                      <a:lnTo>
                        <a:pt x="50" y="10"/>
                      </a:lnTo>
                      <a:lnTo>
                        <a:pt x="50" y="7"/>
                      </a:lnTo>
                      <a:lnTo>
                        <a:pt x="50" y="3"/>
                      </a:lnTo>
                      <a:lnTo>
                        <a:pt x="50" y="0"/>
                      </a:lnTo>
                      <a:lnTo>
                        <a:pt x="41" y="3"/>
                      </a:lnTo>
                      <a:lnTo>
                        <a:pt x="37" y="7"/>
                      </a:lnTo>
                      <a:lnTo>
                        <a:pt x="41" y="13"/>
                      </a:lnTo>
                      <a:lnTo>
                        <a:pt x="25" y="19"/>
                      </a:lnTo>
                      <a:lnTo>
                        <a:pt x="25" y="16"/>
                      </a:lnTo>
                      <a:lnTo>
                        <a:pt x="22" y="13"/>
                      </a:lnTo>
                      <a:lnTo>
                        <a:pt x="16" y="16"/>
                      </a:lnTo>
                      <a:lnTo>
                        <a:pt x="12" y="16"/>
                      </a:lnTo>
                      <a:lnTo>
                        <a:pt x="16" y="25"/>
                      </a:lnTo>
                      <a:lnTo>
                        <a:pt x="0" y="32"/>
                      </a:lnTo>
                      <a:lnTo>
                        <a:pt x="3" y="41"/>
                      </a:lnTo>
                      <a:lnTo>
                        <a:pt x="19" y="32"/>
                      </a:lnTo>
                      <a:close/>
                      <a:moveTo>
                        <a:pt x="41" y="47"/>
                      </a:moveTo>
                      <a:lnTo>
                        <a:pt x="41" y="47"/>
                      </a:lnTo>
                      <a:lnTo>
                        <a:pt x="44" y="60"/>
                      </a:lnTo>
                      <a:lnTo>
                        <a:pt x="41" y="69"/>
                      </a:lnTo>
                      <a:lnTo>
                        <a:pt x="37" y="78"/>
                      </a:lnTo>
                      <a:lnTo>
                        <a:pt x="31" y="88"/>
                      </a:lnTo>
                      <a:lnTo>
                        <a:pt x="44" y="91"/>
                      </a:lnTo>
                      <a:lnTo>
                        <a:pt x="50" y="78"/>
                      </a:lnTo>
                      <a:lnTo>
                        <a:pt x="53" y="69"/>
                      </a:lnTo>
                      <a:lnTo>
                        <a:pt x="53" y="56"/>
                      </a:lnTo>
                      <a:lnTo>
                        <a:pt x="50" y="44"/>
                      </a:lnTo>
                      <a:lnTo>
                        <a:pt x="56" y="41"/>
                      </a:lnTo>
                      <a:lnTo>
                        <a:pt x="62" y="53"/>
                      </a:lnTo>
                      <a:lnTo>
                        <a:pt x="66" y="60"/>
                      </a:lnTo>
                      <a:lnTo>
                        <a:pt x="69" y="63"/>
                      </a:lnTo>
                      <a:lnTo>
                        <a:pt x="66" y="66"/>
                      </a:lnTo>
                      <a:lnTo>
                        <a:pt x="56" y="69"/>
                      </a:lnTo>
                      <a:lnTo>
                        <a:pt x="66" y="78"/>
                      </a:lnTo>
                      <a:lnTo>
                        <a:pt x="75" y="72"/>
                      </a:lnTo>
                      <a:lnTo>
                        <a:pt x="78" y="66"/>
                      </a:lnTo>
                      <a:lnTo>
                        <a:pt x="78" y="60"/>
                      </a:lnTo>
                      <a:lnTo>
                        <a:pt x="72" y="47"/>
                      </a:lnTo>
                      <a:lnTo>
                        <a:pt x="72" y="44"/>
                      </a:lnTo>
                      <a:lnTo>
                        <a:pt x="84" y="53"/>
                      </a:lnTo>
                      <a:lnTo>
                        <a:pt x="87" y="53"/>
                      </a:lnTo>
                      <a:lnTo>
                        <a:pt x="94" y="44"/>
                      </a:lnTo>
                      <a:lnTo>
                        <a:pt x="72" y="35"/>
                      </a:lnTo>
                      <a:lnTo>
                        <a:pt x="69" y="41"/>
                      </a:lnTo>
                      <a:lnTo>
                        <a:pt x="62" y="28"/>
                      </a:lnTo>
                      <a:lnTo>
                        <a:pt x="47" y="35"/>
                      </a:lnTo>
                      <a:lnTo>
                        <a:pt x="47" y="28"/>
                      </a:lnTo>
                      <a:lnTo>
                        <a:pt x="47" y="25"/>
                      </a:lnTo>
                      <a:lnTo>
                        <a:pt x="41" y="28"/>
                      </a:lnTo>
                      <a:lnTo>
                        <a:pt x="34" y="32"/>
                      </a:lnTo>
                      <a:lnTo>
                        <a:pt x="37" y="41"/>
                      </a:lnTo>
                      <a:lnTo>
                        <a:pt x="16" y="50"/>
                      </a:lnTo>
                      <a:lnTo>
                        <a:pt x="22" y="56"/>
                      </a:lnTo>
                      <a:lnTo>
                        <a:pt x="41" y="47"/>
                      </a:lnTo>
                      <a:close/>
                      <a:moveTo>
                        <a:pt x="31" y="81"/>
                      </a:moveTo>
                      <a:lnTo>
                        <a:pt x="31" y="81"/>
                      </a:lnTo>
                      <a:lnTo>
                        <a:pt x="34" y="60"/>
                      </a:lnTo>
                      <a:lnTo>
                        <a:pt x="25" y="60"/>
                      </a:lnTo>
                      <a:lnTo>
                        <a:pt x="22" y="72"/>
                      </a:lnTo>
                      <a:lnTo>
                        <a:pt x="22" y="81"/>
                      </a:lnTo>
                      <a:lnTo>
                        <a:pt x="31" y="81"/>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8" name="Freeform 49"/>
                <p:cNvSpPr>
                  <a:spLocks noEditPoints="1"/>
                </p:cNvSpPr>
                <p:nvPr/>
              </p:nvSpPr>
              <p:spPr bwMode="auto">
                <a:xfrm>
                  <a:off x="1415" y="2610"/>
                  <a:ext cx="91" cy="93"/>
                </a:xfrm>
                <a:custGeom>
                  <a:avLst/>
                  <a:gdLst>
                    <a:gd name="T0" fmla="*/ 56 w 91"/>
                    <a:gd name="T1" fmla="*/ 50 h 93"/>
                    <a:gd name="T2" fmla="*/ 44 w 91"/>
                    <a:gd name="T3" fmla="*/ 37 h 93"/>
                    <a:gd name="T4" fmla="*/ 50 w 91"/>
                    <a:gd name="T5" fmla="*/ 34 h 93"/>
                    <a:gd name="T6" fmla="*/ 78 w 91"/>
                    <a:gd name="T7" fmla="*/ 59 h 93"/>
                    <a:gd name="T8" fmla="*/ 78 w 91"/>
                    <a:gd name="T9" fmla="*/ 62 h 93"/>
                    <a:gd name="T10" fmla="*/ 69 w 91"/>
                    <a:gd name="T11" fmla="*/ 65 h 93"/>
                    <a:gd name="T12" fmla="*/ 75 w 91"/>
                    <a:gd name="T13" fmla="*/ 72 h 93"/>
                    <a:gd name="T14" fmla="*/ 78 w 91"/>
                    <a:gd name="T15" fmla="*/ 75 h 93"/>
                    <a:gd name="T16" fmla="*/ 84 w 91"/>
                    <a:gd name="T17" fmla="*/ 72 h 93"/>
                    <a:gd name="T18" fmla="*/ 88 w 91"/>
                    <a:gd name="T19" fmla="*/ 62 h 93"/>
                    <a:gd name="T20" fmla="*/ 72 w 91"/>
                    <a:gd name="T21" fmla="*/ 9 h 93"/>
                    <a:gd name="T22" fmla="*/ 22 w 91"/>
                    <a:gd name="T23" fmla="*/ 22 h 93"/>
                    <a:gd name="T24" fmla="*/ 56 w 91"/>
                    <a:gd name="T25" fmla="*/ 15 h 93"/>
                    <a:gd name="T26" fmla="*/ 16 w 91"/>
                    <a:gd name="T27" fmla="*/ 25 h 93"/>
                    <a:gd name="T28" fmla="*/ 13 w 91"/>
                    <a:gd name="T29" fmla="*/ 18 h 93"/>
                    <a:gd name="T30" fmla="*/ 13 w 91"/>
                    <a:gd name="T31" fmla="*/ 18 h 93"/>
                    <a:gd name="T32" fmla="*/ 9 w 91"/>
                    <a:gd name="T33" fmla="*/ 18 h 93"/>
                    <a:gd name="T34" fmla="*/ 9 w 91"/>
                    <a:gd name="T35" fmla="*/ 37 h 93"/>
                    <a:gd name="T36" fmla="*/ 3 w 91"/>
                    <a:gd name="T37" fmla="*/ 50 h 93"/>
                    <a:gd name="T38" fmla="*/ 13 w 91"/>
                    <a:gd name="T39" fmla="*/ 47 h 93"/>
                    <a:gd name="T40" fmla="*/ 13 w 91"/>
                    <a:gd name="T41" fmla="*/ 78 h 93"/>
                    <a:gd name="T42" fmla="*/ 25 w 91"/>
                    <a:gd name="T43" fmla="*/ 81 h 93"/>
                    <a:gd name="T44" fmla="*/ 25 w 91"/>
                    <a:gd name="T45" fmla="*/ 68 h 93"/>
                    <a:gd name="T46" fmla="*/ 47 w 91"/>
                    <a:gd name="T47" fmla="*/ 90 h 93"/>
                    <a:gd name="T48" fmla="*/ 31 w 91"/>
                    <a:gd name="T49" fmla="*/ 56 h 93"/>
                    <a:gd name="T50" fmla="*/ 44 w 91"/>
                    <a:gd name="T51" fmla="*/ 56 h 93"/>
                    <a:gd name="T52" fmla="*/ 56 w 91"/>
                    <a:gd name="T53" fmla="*/ 65 h 93"/>
                    <a:gd name="T54" fmla="*/ 59 w 91"/>
                    <a:gd name="T55" fmla="*/ 59 h 93"/>
                    <a:gd name="T56" fmla="*/ 72 w 91"/>
                    <a:gd name="T57" fmla="*/ 59 h 93"/>
                    <a:gd name="T58" fmla="*/ 31 w 91"/>
                    <a:gd name="T59" fmla="*/ 34 h 93"/>
                    <a:gd name="T60" fmla="*/ 41 w 91"/>
                    <a:gd name="T61" fmla="*/ 53 h 93"/>
                    <a:gd name="T62" fmla="*/ 28 w 91"/>
                    <a:gd name="T63" fmla="*/ 50 h 93"/>
                    <a:gd name="T64" fmla="*/ 28 w 91"/>
                    <a:gd name="T65" fmla="*/ 37 h 93"/>
                    <a:gd name="T66" fmla="*/ 19 w 91"/>
                    <a:gd name="T67" fmla="*/ 31 h 93"/>
                    <a:gd name="T68" fmla="*/ 16 w 91"/>
                    <a:gd name="T69" fmla="*/ 25 h 9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1" h="93">
                      <a:moveTo>
                        <a:pt x="50" y="34"/>
                      </a:moveTo>
                      <a:lnTo>
                        <a:pt x="56" y="50"/>
                      </a:lnTo>
                      <a:lnTo>
                        <a:pt x="50" y="53"/>
                      </a:lnTo>
                      <a:lnTo>
                        <a:pt x="44" y="37"/>
                      </a:lnTo>
                      <a:lnTo>
                        <a:pt x="50" y="34"/>
                      </a:lnTo>
                      <a:close/>
                      <a:moveTo>
                        <a:pt x="56" y="15"/>
                      </a:moveTo>
                      <a:lnTo>
                        <a:pt x="78" y="59"/>
                      </a:lnTo>
                      <a:lnTo>
                        <a:pt x="78" y="62"/>
                      </a:lnTo>
                      <a:lnTo>
                        <a:pt x="75" y="65"/>
                      </a:lnTo>
                      <a:lnTo>
                        <a:pt x="69" y="65"/>
                      </a:lnTo>
                      <a:lnTo>
                        <a:pt x="75" y="72"/>
                      </a:lnTo>
                      <a:lnTo>
                        <a:pt x="78" y="75"/>
                      </a:lnTo>
                      <a:lnTo>
                        <a:pt x="84" y="72"/>
                      </a:lnTo>
                      <a:lnTo>
                        <a:pt x="91" y="68"/>
                      </a:lnTo>
                      <a:lnTo>
                        <a:pt x="88" y="62"/>
                      </a:lnTo>
                      <a:lnTo>
                        <a:pt x="66" y="9"/>
                      </a:lnTo>
                      <a:lnTo>
                        <a:pt x="72" y="9"/>
                      </a:lnTo>
                      <a:lnTo>
                        <a:pt x="69" y="0"/>
                      </a:lnTo>
                      <a:lnTo>
                        <a:pt x="22" y="22"/>
                      </a:lnTo>
                      <a:lnTo>
                        <a:pt x="25" y="28"/>
                      </a:lnTo>
                      <a:lnTo>
                        <a:pt x="56" y="15"/>
                      </a:lnTo>
                      <a:close/>
                      <a:moveTo>
                        <a:pt x="16" y="25"/>
                      </a:moveTo>
                      <a:lnTo>
                        <a:pt x="16" y="25"/>
                      </a:lnTo>
                      <a:lnTo>
                        <a:pt x="13" y="18"/>
                      </a:lnTo>
                      <a:lnTo>
                        <a:pt x="9" y="18"/>
                      </a:lnTo>
                      <a:lnTo>
                        <a:pt x="3" y="22"/>
                      </a:lnTo>
                      <a:lnTo>
                        <a:pt x="9" y="37"/>
                      </a:lnTo>
                      <a:lnTo>
                        <a:pt x="0" y="40"/>
                      </a:lnTo>
                      <a:lnTo>
                        <a:pt x="3" y="50"/>
                      </a:lnTo>
                      <a:lnTo>
                        <a:pt x="13" y="47"/>
                      </a:lnTo>
                      <a:lnTo>
                        <a:pt x="16" y="62"/>
                      </a:lnTo>
                      <a:lnTo>
                        <a:pt x="13" y="78"/>
                      </a:lnTo>
                      <a:lnTo>
                        <a:pt x="25" y="81"/>
                      </a:lnTo>
                      <a:lnTo>
                        <a:pt x="25" y="68"/>
                      </a:lnTo>
                      <a:lnTo>
                        <a:pt x="38" y="93"/>
                      </a:lnTo>
                      <a:lnTo>
                        <a:pt x="47" y="90"/>
                      </a:lnTo>
                      <a:lnTo>
                        <a:pt x="31" y="56"/>
                      </a:lnTo>
                      <a:lnTo>
                        <a:pt x="38" y="62"/>
                      </a:lnTo>
                      <a:lnTo>
                        <a:pt x="44" y="56"/>
                      </a:lnTo>
                      <a:lnTo>
                        <a:pt x="50" y="68"/>
                      </a:lnTo>
                      <a:lnTo>
                        <a:pt x="56" y="65"/>
                      </a:lnTo>
                      <a:lnTo>
                        <a:pt x="53" y="59"/>
                      </a:lnTo>
                      <a:lnTo>
                        <a:pt x="59" y="59"/>
                      </a:lnTo>
                      <a:lnTo>
                        <a:pt x="63" y="62"/>
                      </a:lnTo>
                      <a:lnTo>
                        <a:pt x="72" y="59"/>
                      </a:lnTo>
                      <a:lnTo>
                        <a:pt x="56" y="25"/>
                      </a:lnTo>
                      <a:lnTo>
                        <a:pt x="31" y="34"/>
                      </a:lnTo>
                      <a:lnTo>
                        <a:pt x="41" y="53"/>
                      </a:lnTo>
                      <a:lnTo>
                        <a:pt x="31" y="43"/>
                      </a:lnTo>
                      <a:lnTo>
                        <a:pt x="28" y="50"/>
                      </a:lnTo>
                      <a:lnTo>
                        <a:pt x="22" y="40"/>
                      </a:lnTo>
                      <a:lnTo>
                        <a:pt x="28" y="37"/>
                      </a:lnTo>
                      <a:lnTo>
                        <a:pt x="25" y="31"/>
                      </a:lnTo>
                      <a:lnTo>
                        <a:pt x="19" y="31"/>
                      </a:lnTo>
                      <a:lnTo>
                        <a:pt x="16" y="25"/>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49" name="Freeform 50"/>
                <p:cNvSpPr>
                  <a:spLocks noEditPoints="1"/>
                </p:cNvSpPr>
                <p:nvPr/>
              </p:nvSpPr>
              <p:spPr bwMode="auto">
                <a:xfrm>
                  <a:off x="1506" y="2582"/>
                  <a:ext cx="78" cy="81"/>
                </a:xfrm>
                <a:custGeom>
                  <a:avLst/>
                  <a:gdLst>
                    <a:gd name="T0" fmla="*/ 15 w 78"/>
                    <a:gd name="T1" fmla="*/ 6 h 81"/>
                    <a:gd name="T2" fmla="*/ 9 w 78"/>
                    <a:gd name="T3" fmla="*/ 9 h 81"/>
                    <a:gd name="T4" fmla="*/ 3 w 78"/>
                    <a:gd name="T5" fmla="*/ 9 h 81"/>
                    <a:gd name="T6" fmla="*/ 0 w 78"/>
                    <a:gd name="T7" fmla="*/ 46 h 81"/>
                    <a:gd name="T8" fmla="*/ 9 w 78"/>
                    <a:gd name="T9" fmla="*/ 46 h 81"/>
                    <a:gd name="T10" fmla="*/ 9 w 78"/>
                    <a:gd name="T11" fmla="*/ 46 h 81"/>
                    <a:gd name="T12" fmla="*/ 12 w 78"/>
                    <a:gd name="T13" fmla="*/ 31 h 81"/>
                    <a:gd name="T14" fmla="*/ 46 w 78"/>
                    <a:gd name="T15" fmla="*/ 15 h 81"/>
                    <a:gd name="T16" fmla="*/ 46 w 78"/>
                    <a:gd name="T17" fmla="*/ 25 h 81"/>
                    <a:gd name="T18" fmla="*/ 53 w 78"/>
                    <a:gd name="T19" fmla="*/ 21 h 81"/>
                    <a:gd name="T20" fmla="*/ 59 w 78"/>
                    <a:gd name="T21" fmla="*/ 18 h 81"/>
                    <a:gd name="T22" fmla="*/ 56 w 78"/>
                    <a:gd name="T23" fmla="*/ 15 h 81"/>
                    <a:gd name="T24" fmla="*/ 15 w 78"/>
                    <a:gd name="T25" fmla="*/ 18 h 81"/>
                    <a:gd name="T26" fmla="*/ 15 w 78"/>
                    <a:gd name="T27" fmla="*/ 6 h 81"/>
                    <a:gd name="T28" fmla="*/ 15 w 78"/>
                    <a:gd name="T29" fmla="*/ 6 h 81"/>
                    <a:gd name="T30" fmla="*/ 31 w 78"/>
                    <a:gd name="T31" fmla="*/ 71 h 81"/>
                    <a:gd name="T32" fmla="*/ 40 w 78"/>
                    <a:gd name="T33" fmla="*/ 81 h 81"/>
                    <a:gd name="T34" fmla="*/ 53 w 78"/>
                    <a:gd name="T35" fmla="*/ 71 h 81"/>
                    <a:gd name="T36" fmla="*/ 53 w 78"/>
                    <a:gd name="T37" fmla="*/ 65 h 81"/>
                    <a:gd name="T38" fmla="*/ 37 w 78"/>
                    <a:gd name="T39" fmla="*/ 31 h 81"/>
                    <a:gd name="T40" fmla="*/ 37 w 78"/>
                    <a:gd name="T41" fmla="*/ 25 h 81"/>
                    <a:gd name="T42" fmla="*/ 37 w 78"/>
                    <a:gd name="T43" fmla="*/ 25 h 81"/>
                    <a:gd name="T44" fmla="*/ 34 w 78"/>
                    <a:gd name="T45" fmla="*/ 25 h 81"/>
                    <a:gd name="T46" fmla="*/ 25 w 78"/>
                    <a:gd name="T47" fmla="*/ 28 h 81"/>
                    <a:gd name="T48" fmla="*/ 40 w 78"/>
                    <a:gd name="T49" fmla="*/ 62 h 81"/>
                    <a:gd name="T50" fmla="*/ 40 w 78"/>
                    <a:gd name="T51" fmla="*/ 65 h 81"/>
                    <a:gd name="T52" fmla="*/ 31 w 78"/>
                    <a:gd name="T53" fmla="*/ 71 h 81"/>
                    <a:gd name="T54" fmla="*/ 9 w 78"/>
                    <a:gd name="T55" fmla="*/ 78 h 81"/>
                    <a:gd name="T56" fmla="*/ 21 w 78"/>
                    <a:gd name="T57" fmla="*/ 78 h 81"/>
                    <a:gd name="T58" fmla="*/ 25 w 78"/>
                    <a:gd name="T59" fmla="*/ 53 h 81"/>
                    <a:gd name="T60" fmla="*/ 25 w 78"/>
                    <a:gd name="T61" fmla="*/ 50 h 81"/>
                    <a:gd name="T62" fmla="*/ 25 w 78"/>
                    <a:gd name="T63" fmla="*/ 46 h 81"/>
                    <a:gd name="T64" fmla="*/ 12 w 78"/>
                    <a:gd name="T65" fmla="*/ 46 h 81"/>
                    <a:gd name="T66" fmla="*/ 9 w 78"/>
                    <a:gd name="T67" fmla="*/ 78 h 81"/>
                    <a:gd name="T68" fmla="*/ 9 w 78"/>
                    <a:gd name="T69" fmla="*/ 78 h 81"/>
                    <a:gd name="T70" fmla="*/ 71 w 78"/>
                    <a:gd name="T71" fmla="*/ 53 h 81"/>
                    <a:gd name="T72" fmla="*/ 78 w 78"/>
                    <a:gd name="T73" fmla="*/ 43 h 81"/>
                    <a:gd name="T74" fmla="*/ 75 w 78"/>
                    <a:gd name="T75" fmla="*/ 40 h 81"/>
                    <a:gd name="T76" fmla="*/ 46 w 78"/>
                    <a:gd name="T77" fmla="*/ 37 h 81"/>
                    <a:gd name="T78" fmla="*/ 71 w 78"/>
                    <a:gd name="T79" fmla="*/ 53 h 81"/>
                    <a:gd name="T80" fmla="*/ 71 w 78"/>
                    <a:gd name="T81" fmla="*/ 53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8" h="81">
                      <a:moveTo>
                        <a:pt x="15" y="6"/>
                      </a:moveTo>
                      <a:lnTo>
                        <a:pt x="15" y="6"/>
                      </a:lnTo>
                      <a:lnTo>
                        <a:pt x="9" y="9"/>
                      </a:lnTo>
                      <a:lnTo>
                        <a:pt x="3" y="9"/>
                      </a:lnTo>
                      <a:lnTo>
                        <a:pt x="3" y="28"/>
                      </a:lnTo>
                      <a:lnTo>
                        <a:pt x="0" y="46"/>
                      </a:lnTo>
                      <a:lnTo>
                        <a:pt x="9" y="46"/>
                      </a:lnTo>
                      <a:lnTo>
                        <a:pt x="12" y="31"/>
                      </a:lnTo>
                      <a:lnTo>
                        <a:pt x="46" y="15"/>
                      </a:lnTo>
                      <a:lnTo>
                        <a:pt x="46" y="25"/>
                      </a:lnTo>
                      <a:lnTo>
                        <a:pt x="53" y="21"/>
                      </a:lnTo>
                      <a:lnTo>
                        <a:pt x="59" y="18"/>
                      </a:lnTo>
                      <a:lnTo>
                        <a:pt x="56" y="15"/>
                      </a:lnTo>
                      <a:lnTo>
                        <a:pt x="56" y="0"/>
                      </a:lnTo>
                      <a:lnTo>
                        <a:pt x="15" y="18"/>
                      </a:lnTo>
                      <a:lnTo>
                        <a:pt x="15" y="6"/>
                      </a:lnTo>
                      <a:close/>
                      <a:moveTo>
                        <a:pt x="31" y="71"/>
                      </a:moveTo>
                      <a:lnTo>
                        <a:pt x="31" y="71"/>
                      </a:lnTo>
                      <a:lnTo>
                        <a:pt x="40" y="81"/>
                      </a:lnTo>
                      <a:lnTo>
                        <a:pt x="53" y="71"/>
                      </a:lnTo>
                      <a:lnTo>
                        <a:pt x="53" y="68"/>
                      </a:lnTo>
                      <a:lnTo>
                        <a:pt x="53" y="65"/>
                      </a:lnTo>
                      <a:lnTo>
                        <a:pt x="37" y="31"/>
                      </a:lnTo>
                      <a:lnTo>
                        <a:pt x="37" y="25"/>
                      </a:lnTo>
                      <a:lnTo>
                        <a:pt x="34" y="25"/>
                      </a:lnTo>
                      <a:lnTo>
                        <a:pt x="28" y="28"/>
                      </a:lnTo>
                      <a:lnTo>
                        <a:pt x="25" y="28"/>
                      </a:lnTo>
                      <a:lnTo>
                        <a:pt x="40" y="62"/>
                      </a:lnTo>
                      <a:lnTo>
                        <a:pt x="40" y="65"/>
                      </a:lnTo>
                      <a:lnTo>
                        <a:pt x="31" y="71"/>
                      </a:lnTo>
                      <a:close/>
                      <a:moveTo>
                        <a:pt x="9" y="78"/>
                      </a:moveTo>
                      <a:lnTo>
                        <a:pt x="9" y="78"/>
                      </a:lnTo>
                      <a:lnTo>
                        <a:pt x="21" y="78"/>
                      </a:lnTo>
                      <a:lnTo>
                        <a:pt x="25" y="53"/>
                      </a:lnTo>
                      <a:lnTo>
                        <a:pt x="25" y="50"/>
                      </a:lnTo>
                      <a:lnTo>
                        <a:pt x="25" y="46"/>
                      </a:lnTo>
                      <a:lnTo>
                        <a:pt x="12" y="46"/>
                      </a:lnTo>
                      <a:lnTo>
                        <a:pt x="12" y="62"/>
                      </a:lnTo>
                      <a:lnTo>
                        <a:pt x="9" y="78"/>
                      </a:lnTo>
                      <a:close/>
                      <a:moveTo>
                        <a:pt x="71" y="53"/>
                      </a:moveTo>
                      <a:lnTo>
                        <a:pt x="71" y="53"/>
                      </a:lnTo>
                      <a:lnTo>
                        <a:pt x="78" y="43"/>
                      </a:lnTo>
                      <a:lnTo>
                        <a:pt x="75" y="40"/>
                      </a:lnTo>
                      <a:lnTo>
                        <a:pt x="53" y="28"/>
                      </a:lnTo>
                      <a:lnTo>
                        <a:pt x="46" y="37"/>
                      </a:lnTo>
                      <a:lnTo>
                        <a:pt x="71" y="5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0" name="Freeform 51"/>
                <p:cNvSpPr>
                  <a:spLocks noEditPoints="1"/>
                </p:cNvSpPr>
                <p:nvPr/>
              </p:nvSpPr>
              <p:spPr bwMode="auto">
                <a:xfrm>
                  <a:off x="1571" y="2538"/>
                  <a:ext cx="97" cy="94"/>
                </a:xfrm>
                <a:custGeom>
                  <a:avLst/>
                  <a:gdLst>
                    <a:gd name="T0" fmla="*/ 31 w 97"/>
                    <a:gd name="T1" fmla="*/ 28 h 94"/>
                    <a:gd name="T2" fmla="*/ 35 w 97"/>
                    <a:gd name="T3" fmla="*/ 34 h 94"/>
                    <a:gd name="T4" fmla="*/ 16 w 97"/>
                    <a:gd name="T5" fmla="*/ 44 h 94"/>
                    <a:gd name="T6" fmla="*/ 28 w 97"/>
                    <a:gd name="T7" fmla="*/ 69 h 94"/>
                    <a:gd name="T8" fmla="*/ 38 w 97"/>
                    <a:gd name="T9" fmla="*/ 62 h 94"/>
                    <a:gd name="T10" fmla="*/ 38 w 97"/>
                    <a:gd name="T11" fmla="*/ 62 h 94"/>
                    <a:gd name="T12" fmla="*/ 41 w 97"/>
                    <a:gd name="T13" fmla="*/ 69 h 94"/>
                    <a:gd name="T14" fmla="*/ 38 w 97"/>
                    <a:gd name="T15" fmla="*/ 78 h 94"/>
                    <a:gd name="T16" fmla="*/ 35 w 97"/>
                    <a:gd name="T17" fmla="*/ 84 h 94"/>
                    <a:gd name="T18" fmla="*/ 28 w 97"/>
                    <a:gd name="T19" fmla="*/ 90 h 94"/>
                    <a:gd name="T20" fmla="*/ 28 w 97"/>
                    <a:gd name="T21" fmla="*/ 90 h 94"/>
                    <a:gd name="T22" fmla="*/ 38 w 97"/>
                    <a:gd name="T23" fmla="*/ 94 h 94"/>
                    <a:gd name="T24" fmla="*/ 38 w 97"/>
                    <a:gd name="T25" fmla="*/ 94 h 94"/>
                    <a:gd name="T26" fmla="*/ 44 w 97"/>
                    <a:gd name="T27" fmla="*/ 87 h 94"/>
                    <a:gd name="T28" fmla="*/ 50 w 97"/>
                    <a:gd name="T29" fmla="*/ 78 h 94"/>
                    <a:gd name="T30" fmla="*/ 50 w 97"/>
                    <a:gd name="T31" fmla="*/ 69 h 94"/>
                    <a:gd name="T32" fmla="*/ 50 w 97"/>
                    <a:gd name="T33" fmla="*/ 56 h 94"/>
                    <a:gd name="T34" fmla="*/ 53 w 97"/>
                    <a:gd name="T35" fmla="*/ 56 h 94"/>
                    <a:gd name="T36" fmla="*/ 63 w 97"/>
                    <a:gd name="T37" fmla="*/ 72 h 94"/>
                    <a:gd name="T38" fmla="*/ 63 w 97"/>
                    <a:gd name="T39" fmla="*/ 72 h 94"/>
                    <a:gd name="T40" fmla="*/ 66 w 97"/>
                    <a:gd name="T41" fmla="*/ 78 h 94"/>
                    <a:gd name="T42" fmla="*/ 72 w 97"/>
                    <a:gd name="T43" fmla="*/ 78 h 94"/>
                    <a:gd name="T44" fmla="*/ 91 w 97"/>
                    <a:gd name="T45" fmla="*/ 69 h 94"/>
                    <a:gd name="T46" fmla="*/ 91 w 97"/>
                    <a:gd name="T47" fmla="*/ 69 h 94"/>
                    <a:gd name="T48" fmla="*/ 94 w 97"/>
                    <a:gd name="T49" fmla="*/ 65 h 94"/>
                    <a:gd name="T50" fmla="*/ 97 w 97"/>
                    <a:gd name="T51" fmla="*/ 62 h 94"/>
                    <a:gd name="T52" fmla="*/ 94 w 97"/>
                    <a:gd name="T53" fmla="*/ 50 h 94"/>
                    <a:gd name="T54" fmla="*/ 94 w 97"/>
                    <a:gd name="T55" fmla="*/ 50 h 94"/>
                    <a:gd name="T56" fmla="*/ 81 w 97"/>
                    <a:gd name="T57" fmla="*/ 50 h 94"/>
                    <a:gd name="T58" fmla="*/ 81 w 97"/>
                    <a:gd name="T59" fmla="*/ 50 h 94"/>
                    <a:gd name="T60" fmla="*/ 84 w 97"/>
                    <a:gd name="T61" fmla="*/ 59 h 94"/>
                    <a:gd name="T62" fmla="*/ 81 w 97"/>
                    <a:gd name="T63" fmla="*/ 62 h 94"/>
                    <a:gd name="T64" fmla="*/ 75 w 97"/>
                    <a:gd name="T65" fmla="*/ 65 h 94"/>
                    <a:gd name="T66" fmla="*/ 75 w 97"/>
                    <a:gd name="T67" fmla="*/ 65 h 94"/>
                    <a:gd name="T68" fmla="*/ 72 w 97"/>
                    <a:gd name="T69" fmla="*/ 65 h 94"/>
                    <a:gd name="T70" fmla="*/ 69 w 97"/>
                    <a:gd name="T71" fmla="*/ 62 h 94"/>
                    <a:gd name="T72" fmla="*/ 63 w 97"/>
                    <a:gd name="T73" fmla="*/ 50 h 94"/>
                    <a:gd name="T74" fmla="*/ 78 w 97"/>
                    <a:gd name="T75" fmla="*/ 44 h 94"/>
                    <a:gd name="T76" fmla="*/ 66 w 97"/>
                    <a:gd name="T77" fmla="*/ 22 h 94"/>
                    <a:gd name="T78" fmla="*/ 47 w 97"/>
                    <a:gd name="T79" fmla="*/ 31 h 94"/>
                    <a:gd name="T80" fmla="*/ 44 w 97"/>
                    <a:gd name="T81" fmla="*/ 22 h 94"/>
                    <a:gd name="T82" fmla="*/ 72 w 97"/>
                    <a:gd name="T83" fmla="*/ 9 h 94"/>
                    <a:gd name="T84" fmla="*/ 69 w 97"/>
                    <a:gd name="T85" fmla="*/ 0 h 94"/>
                    <a:gd name="T86" fmla="*/ 41 w 97"/>
                    <a:gd name="T87" fmla="*/ 16 h 94"/>
                    <a:gd name="T88" fmla="*/ 38 w 97"/>
                    <a:gd name="T89" fmla="*/ 12 h 94"/>
                    <a:gd name="T90" fmla="*/ 38 w 97"/>
                    <a:gd name="T91" fmla="*/ 12 h 94"/>
                    <a:gd name="T92" fmla="*/ 38 w 97"/>
                    <a:gd name="T93" fmla="*/ 9 h 94"/>
                    <a:gd name="T94" fmla="*/ 38 w 97"/>
                    <a:gd name="T95" fmla="*/ 9 h 94"/>
                    <a:gd name="T96" fmla="*/ 38 w 97"/>
                    <a:gd name="T97" fmla="*/ 6 h 94"/>
                    <a:gd name="T98" fmla="*/ 38 w 97"/>
                    <a:gd name="T99" fmla="*/ 6 h 94"/>
                    <a:gd name="T100" fmla="*/ 31 w 97"/>
                    <a:gd name="T101" fmla="*/ 9 h 94"/>
                    <a:gd name="T102" fmla="*/ 25 w 97"/>
                    <a:gd name="T103" fmla="*/ 12 h 94"/>
                    <a:gd name="T104" fmla="*/ 28 w 97"/>
                    <a:gd name="T105" fmla="*/ 19 h 94"/>
                    <a:gd name="T106" fmla="*/ 0 w 97"/>
                    <a:gd name="T107" fmla="*/ 34 h 94"/>
                    <a:gd name="T108" fmla="*/ 3 w 97"/>
                    <a:gd name="T109" fmla="*/ 41 h 94"/>
                    <a:gd name="T110" fmla="*/ 31 w 97"/>
                    <a:gd name="T111" fmla="*/ 28 h 94"/>
                    <a:gd name="T112" fmla="*/ 31 w 97"/>
                    <a:gd name="T113" fmla="*/ 28 h 94"/>
                    <a:gd name="T114" fmla="*/ 35 w 97"/>
                    <a:gd name="T115" fmla="*/ 53 h 94"/>
                    <a:gd name="T116" fmla="*/ 31 w 97"/>
                    <a:gd name="T117" fmla="*/ 47 h 94"/>
                    <a:gd name="T118" fmla="*/ 59 w 97"/>
                    <a:gd name="T119" fmla="*/ 34 h 94"/>
                    <a:gd name="T120" fmla="*/ 63 w 97"/>
                    <a:gd name="T121" fmla="*/ 41 h 94"/>
                    <a:gd name="T122" fmla="*/ 35 w 97"/>
                    <a:gd name="T123" fmla="*/ 53 h 94"/>
                    <a:gd name="T124" fmla="*/ 35 w 97"/>
                    <a:gd name="T125" fmla="*/ 53 h 9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97" h="94">
                      <a:moveTo>
                        <a:pt x="31" y="28"/>
                      </a:moveTo>
                      <a:lnTo>
                        <a:pt x="35" y="34"/>
                      </a:lnTo>
                      <a:lnTo>
                        <a:pt x="16" y="44"/>
                      </a:lnTo>
                      <a:lnTo>
                        <a:pt x="28" y="69"/>
                      </a:lnTo>
                      <a:lnTo>
                        <a:pt x="38" y="62"/>
                      </a:lnTo>
                      <a:lnTo>
                        <a:pt x="41" y="69"/>
                      </a:lnTo>
                      <a:lnTo>
                        <a:pt x="38" y="78"/>
                      </a:lnTo>
                      <a:lnTo>
                        <a:pt x="35" y="84"/>
                      </a:lnTo>
                      <a:lnTo>
                        <a:pt x="28" y="90"/>
                      </a:lnTo>
                      <a:lnTo>
                        <a:pt x="38" y="94"/>
                      </a:lnTo>
                      <a:lnTo>
                        <a:pt x="44" y="87"/>
                      </a:lnTo>
                      <a:lnTo>
                        <a:pt x="50" y="78"/>
                      </a:lnTo>
                      <a:lnTo>
                        <a:pt x="50" y="69"/>
                      </a:lnTo>
                      <a:lnTo>
                        <a:pt x="50" y="56"/>
                      </a:lnTo>
                      <a:lnTo>
                        <a:pt x="53" y="56"/>
                      </a:lnTo>
                      <a:lnTo>
                        <a:pt x="63" y="72"/>
                      </a:lnTo>
                      <a:lnTo>
                        <a:pt x="66" y="78"/>
                      </a:lnTo>
                      <a:lnTo>
                        <a:pt x="72" y="78"/>
                      </a:lnTo>
                      <a:lnTo>
                        <a:pt x="91" y="69"/>
                      </a:lnTo>
                      <a:lnTo>
                        <a:pt x="94" y="65"/>
                      </a:lnTo>
                      <a:lnTo>
                        <a:pt x="97" y="62"/>
                      </a:lnTo>
                      <a:lnTo>
                        <a:pt x="94" y="50"/>
                      </a:lnTo>
                      <a:lnTo>
                        <a:pt x="81" y="50"/>
                      </a:lnTo>
                      <a:lnTo>
                        <a:pt x="84" y="59"/>
                      </a:lnTo>
                      <a:lnTo>
                        <a:pt x="81" y="62"/>
                      </a:lnTo>
                      <a:lnTo>
                        <a:pt x="75" y="65"/>
                      </a:lnTo>
                      <a:lnTo>
                        <a:pt x="72" y="65"/>
                      </a:lnTo>
                      <a:lnTo>
                        <a:pt x="69" y="62"/>
                      </a:lnTo>
                      <a:lnTo>
                        <a:pt x="63" y="50"/>
                      </a:lnTo>
                      <a:lnTo>
                        <a:pt x="78" y="44"/>
                      </a:lnTo>
                      <a:lnTo>
                        <a:pt x="66" y="22"/>
                      </a:lnTo>
                      <a:lnTo>
                        <a:pt x="47" y="31"/>
                      </a:lnTo>
                      <a:lnTo>
                        <a:pt x="44" y="22"/>
                      </a:lnTo>
                      <a:lnTo>
                        <a:pt x="72" y="9"/>
                      </a:lnTo>
                      <a:lnTo>
                        <a:pt x="69" y="0"/>
                      </a:lnTo>
                      <a:lnTo>
                        <a:pt x="41" y="16"/>
                      </a:lnTo>
                      <a:lnTo>
                        <a:pt x="38" y="12"/>
                      </a:lnTo>
                      <a:lnTo>
                        <a:pt x="38" y="9"/>
                      </a:lnTo>
                      <a:lnTo>
                        <a:pt x="38" y="6"/>
                      </a:lnTo>
                      <a:lnTo>
                        <a:pt x="31" y="9"/>
                      </a:lnTo>
                      <a:lnTo>
                        <a:pt x="25" y="12"/>
                      </a:lnTo>
                      <a:lnTo>
                        <a:pt x="28" y="19"/>
                      </a:lnTo>
                      <a:lnTo>
                        <a:pt x="0" y="34"/>
                      </a:lnTo>
                      <a:lnTo>
                        <a:pt x="3" y="41"/>
                      </a:lnTo>
                      <a:lnTo>
                        <a:pt x="31" y="28"/>
                      </a:lnTo>
                      <a:close/>
                      <a:moveTo>
                        <a:pt x="35" y="53"/>
                      </a:moveTo>
                      <a:lnTo>
                        <a:pt x="31" y="47"/>
                      </a:lnTo>
                      <a:lnTo>
                        <a:pt x="59" y="34"/>
                      </a:lnTo>
                      <a:lnTo>
                        <a:pt x="63" y="41"/>
                      </a:lnTo>
                      <a:lnTo>
                        <a:pt x="35" y="5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1" name="Freeform 52"/>
                <p:cNvSpPr>
                  <a:spLocks noEditPoints="1"/>
                </p:cNvSpPr>
                <p:nvPr/>
              </p:nvSpPr>
              <p:spPr bwMode="auto">
                <a:xfrm>
                  <a:off x="1649" y="2504"/>
                  <a:ext cx="97" cy="90"/>
                </a:xfrm>
                <a:custGeom>
                  <a:avLst/>
                  <a:gdLst>
                    <a:gd name="T0" fmla="*/ 50 w 97"/>
                    <a:gd name="T1" fmla="*/ 3 h 90"/>
                    <a:gd name="T2" fmla="*/ 50 w 97"/>
                    <a:gd name="T3" fmla="*/ 0 h 90"/>
                    <a:gd name="T4" fmla="*/ 35 w 97"/>
                    <a:gd name="T5" fmla="*/ 6 h 90"/>
                    <a:gd name="T6" fmla="*/ 35 w 97"/>
                    <a:gd name="T7" fmla="*/ 6 h 90"/>
                    <a:gd name="T8" fmla="*/ 41 w 97"/>
                    <a:gd name="T9" fmla="*/ 43 h 90"/>
                    <a:gd name="T10" fmla="*/ 41 w 97"/>
                    <a:gd name="T11" fmla="*/ 40 h 90"/>
                    <a:gd name="T12" fmla="*/ 31 w 97"/>
                    <a:gd name="T13" fmla="*/ 37 h 90"/>
                    <a:gd name="T14" fmla="*/ 35 w 97"/>
                    <a:gd name="T15" fmla="*/ 25 h 90"/>
                    <a:gd name="T16" fmla="*/ 0 w 97"/>
                    <a:gd name="T17" fmla="*/ 28 h 90"/>
                    <a:gd name="T18" fmla="*/ 22 w 97"/>
                    <a:gd name="T19" fmla="*/ 31 h 90"/>
                    <a:gd name="T20" fmla="*/ 19 w 97"/>
                    <a:gd name="T21" fmla="*/ 40 h 90"/>
                    <a:gd name="T22" fmla="*/ 22 w 97"/>
                    <a:gd name="T23" fmla="*/ 43 h 90"/>
                    <a:gd name="T24" fmla="*/ 25 w 97"/>
                    <a:gd name="T25" fmla="*/ 53 h 90"/>
                    <a:gd name="T26" fmla="*/ 16 w 97"/>
                    <a:gd name="T27" fmla="*/ 62 h 90"/>
                    <a:gd name="T28" fmla="*/ 13 w 97"/>
                    <a:gd name="T29" fmla="*/ 62 h 90"/>
                    <a:gd name="T30" fmla="*/ 22 w 97"/>
                    <a:gd name="T31" fmla="*/ 71 h 90"/>
                    <a:gd name="T32" fmla="*/ 25 w 97"/>
                    <a:gd name="T33" fmla="*/ 71 h 90"/>
                    <a:gd name="T34" fmla="*/ 35 w 97"/>
                    <a:gd name="T35" fmla="*/ 75 h 90"/>
                    <a:gd name="T36" fmla="*/ 35 w 97"/>
                    <a:gd name="T37" fmla="*/ 81 h 90"/>
                    <a:gd name="T38" fmla="*/ 28 w 97"/>
                    <a:gd name="T39" fmla="*/ 84 h 90"/>
                    <a:gd name="T40" fmla="*/ 38 w 97"/>
                    <a:gd name="T41" fmla="*/ 90 h 90"/>
                    <a:gd name="T42" fmla="*/ 50 w 97"/>
                    <a:gd name="T43" fmla="*/ 81 h 90"/>
                    <a:gd name="T44" fmla="*/ 38 w 97"/>
                    <a:gd name="T45" fmla="*/ 56 h 90"/>
                    <a:gd name="T46" fmla="*/ 41 w 97"/>
                    <a:gd name="T47" fmla="*/ 53 h 90"/>
                    <a:gd name="T48" fmla="*/ 44 w 97"/>
                    <a:gd name="T49" fmla="*/ 50 h 90"/>
                    <a:gd name="T50" fmla="*/ 50 w 97"/>
                    <a:gd name="T51" fmla="*/ 50 h 90"/>
                    <a:gd name="T52" fmla="*/ 53 w 97"/>
                    <a:gd name="T53" fmla="*/ 43 h 90"/>
                    <a:gd name="T54" fmla="*/ 63 w 97"/>
                    <a:gd name="T55" fmla="*/ 56 h 90"/>
                    <a:gd name="T56" fmla="*/ 60 w 97"/>
                    <a:gd name="T57" fmla="*/ 68 h 90"/>
                    <a:gd name="T58" fmla="*/ 50 w 97"/>
                    <a:gd name="T59" fmla="*/ 78 h 90"/>
                    <a:gd name="T60" fmla="*/ 60 w 97"/>
                    <a:gd name="T61" fmla="*/ 81 h 90"/>
                    <a:gd name="T62" fmla="*/ 72 w 97"/>
                    <a:gd name="T63" fmla="*/ 62 h 90"/>
                    <a:gd name="T64" fmla="*/ 94 w 97"/>
                    <a:gd name="T65" fmla="*/ 65 h 90"/>
                    <a:gd name="T66" fmla="*/ 97 w 97"/>
                    <a:gd name="T67" fmla="*/ 50 h 90"/>
                    <a:gd name="T68" fmla="*/ 78 w 97"/>
                    <a:gd name="T69" fmla="*/ 50 h 90"/>
                    <a:gd name="T70" fmla="*/ 75 w 97"/>
                    <a:gd name="T71" fmla="*/ 34 h 90"/>
                    <a:gd name="T72" fmla="*/ 78 w 97"/>
                    <a:gd name="T73" fmla="*/ 12 h 90"/>
                    <a:gd name="T74" fmla="*/ 50 w 97"/>
                    <a:gd name="T75" fmla="*/ 15 h 90"/>
                    <a:gd name="T76" fmla="*/ 50 w 97"/>
                    <a:gd name="T77" fmla="*/ 3 h 90"/>
                    <a:gd name="T78" fmla="*/ 50 w 97"/>
                    <a:gd name="T79" fmla="*/ 3 h 90"/>
                    <a:gd name="T80" fmla="*/ 66 w 97"/>
                    <a:gd name="T81" fmla="*/ 46 h 90"/>
                    <a:gd name="T82" fmla="*/ 63 w 97"/>
                    <a:gd name="T83" fmla="*/ 21 h 90"/>
                    <a:gd name="T84" fmla="*/ 66 w 97"/>
                    <a:gd name="T85" fmla="*/ 34 h 90"/>
                    <a:gd name="T86" fmla="*/ 66 w 97"/>
                    <a:gd name="T87" fmla="*/ 46 h 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97" h="90">
                      <a:moveTo>
                        <a:pt x="50" y="3"/>
                      </a:moveTo>
                      <a:lnTo>
                        <a:pt x="50" y="3"/>
                      </a:lnTo>
                      <a:lnTo>
                        <a:pt x="50" y="0"/>
                      </a:lnTo>
                      <a:lnTo>
                        <a:pt x="35" y="6"/>
                      </a:lnTo>
                      <a:lnTo>
                        <a:pt x="41" y="28"/>
                      </a:lnTo>
                      <a:lnTo>
                        <a:pt x="41" y="43"/>
                      </a:lnTo>
                      <a:lnTo>
                        <a:pt x="41" y="40"/>
                      </a:lnTo>
                      <a:lnTo>
                        <a:pt x="35" y="46"/>
                      </a:lnTo>
                      <a:lnTo>
                        <a:pt x="31" y="37"/>
                      </a:lnTo>
                      <a:lnTo>
                        <a:pt x="35" y="25"/>
                      </a:lnTo>
                      <a:lnTo>
                        <a:pt x="35" y="12"/>
                      </a:lnTo>
                      <a:lnTo>
                        <a:pt x="0" y="28"/>
                      </a:lnTo>
                      <a:lnTo>
                        <a:pt x="6" y="37"/>
                      </a:lnTo>
                      <a:lnTo>
                        <a:pt x="22" y="31"/>
                      </a:lnTo>
                      <a:lnTo>
                        <a:pt x="19" y="40"/>
                      </a:lnTo>
                      <a:lnTo>
                        <a:pt x="22" y="43"/>
                      </a:lnTo>
                      <a:lnTo>
                        <a:pt x="25" y="53"/>
                      </a:lnTo>
                      <a:lnTo>
                        <a:pt x="16" y="62"/>
                      </a:lnTo>
                      <a:lnTo>
                        <a:pt x="13" y="62"/>
                      </a:lnTo>
                      <a:lnTo>
                        <a:pt x="22" y="71"/>
                      </a:lnTo>
                      <a:lnTo>
                        <a:pt x="25" y="71"/>
                      </a:lnTo>
                      <a:lnTo>
                        <a:pt x="28" y="65"/>
                      </a:lnTo>
                      <a:lnTo>
                        <a:pt x="35" y="75"/>
                      </a:lnTo>
                      <a:lnTo>
                        <a:pt x="35" y="81"/>
                      </a:lnTo>
                      <a:lnTo>
                        <a:pt x="28" y="84"/>
                      </a:lnTo>
                      <a:lnTo>
                        <a:pt x="38" y="90"/>
                      </a:lnTo>
                      <a:lnTo>
                        <a:pt x="47" y="84"/>
                      </a:lnTo>
                      <a:lnTo>
                        <a:pt x="50" y="81"/>
                      </a:lnTo>
                      <a:lnTo>
                        <a:pt x="47" y="78"/>
                      </a:lnTo>
                      <a:lnTo>
                        <a:pt x="38" y="56"/>
                      </a:lnTo>
                      <a:lnTo>
                        <a:pt x="41" y="53"/>
                      </a:lnTo>
                      <a:lnTo>
                        <a:pt x="44" y="50"/>
                      </a:lnTo>
                      <a:lnTo>
                        <a:pt x="50" y="50"/>
                      </a:lnTo>
                      <a:lnTo>
                        <a:pt x="53" y="43"/>
                      </a:lnTo>
                      <a:lnTo>
                        <a:pt x="63" y="56"/>
                      </a:lnTo>
                      <a:lnTo>
                        <a:pt x="60" y="68"/>
                      </a:lnTo>
                      <a:lnTo>
                        <a:pt x="50" y="78"/>
                      </a:lnTo>
                      <a:lnTo>
                        <a:pt x="60" y="81"/>
                      </a:lnTo>
                      <a:lnTo>
                        <a:pt x="72" y="62"/>
                      </a:lnTo>
                      <a:lnTo>
                        <a:pt x="94" y="65"/>
                      </a:lnTo>
                      <a:lnTo>
                        <a:pt x="97" y="50"/>
                      </a:lnTo>
                      <a:lnTo>
                        <a:pt x="88" y="53"/>
                      </a:lnTo>
                      <a:lnTo>
                        <a:pt x="78" y="50"/>
                      </a:lnTo>
                      <a:lnTo>
                        <a:pt x="75" y="34"/>
                      </a:lnTo>
                      <a:lnTo>
                        <a:pt x="72" y="15"/>
                      </a:lnTo>
                      <a:lnTo>
                        <a:pt x="78" y="12"/>
                      </a:lnTo>
                      <a:lnTo>
                        <a:pt x="75" y="6"/>
                      </a:lnTo>
                      <a:lnTo>
                        <a:pt x="50" y="15"/>
                      </a:lnTo>
                      <a:lnTo>
                        <a:pt x="50" y="3"/>
                      </a:lnTo>
                      <a:close/>
                      <a:moveTo>
                        <a:pt x="66" y="46"/>
                      </a:moveTo>
                      <a:lnTo>
                        <a:pt x="66" y="46"/>
                      </a:lnTo>
                      <a:lnTo>
                        <a:pt x="50" y="25"/>
                      </a:lnTo>
                      <a:lnTo>
                        <a:pt x="63" y="21"/>
                      </a:lnTo>
                      <a:lnTo>
                        <a:pt x="66" y="34"/>
                      </a:lnTo>
                      <a:lnTo>
                        <a:pt x="66" y="4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2" name="Freeform 53"/>
                <p:cNvSpPr>
                  <a:spLocks noEditPoints="1"/>
                </p:cNvSpPr>
                <p:nvPr/>
              </p:nvSpPr>
              <p:spPr bwMode="auto">
                <a:xfrm>
                  <a:off x="1740" y="2472"/>
                  <a:ext cx="81" cy="85"/>
                </a:xfrm>
                <a:custGeom>
                  <a:avLst/>
                  <a:gdLst>
                    <a:gd name="T0" fmla="*/ 37 w 81"/>
                    <a:gd name="T1" fmla="*/ 82 h 85"/>
                    <a:gd name="T2" fmla="*/ 37 w 81"/>
                    <a:gd name="T3" fmla="*/ 78 h 85"/>
                    <a:gd name="T4" fmla="*/ 68 w 81"/>
                    <a:gd name="T5" fmla="*/ 63 h 85"/>
                    <a:gd name="T6" fmla="*/ 68 w 81"/>
                    <a:gd name="T7" fmla="*/ 66 h 85"/>
                    <a:gd name="T8" fmla="*/ 81 w 81"/>
                    <a:gd name="T9" fmla="*/ 63 h 85"/>
                    <a:gd name="T10" fmla="*/ 53 w 81"/>
                    <a:gd name="T11" fmla="*/ 0 h 85"/>
                    <a:gd name="T12" fmla="*/ 25 w 81"/>
                    <a:gd name="T13" fmla="*/ 13 h 85"/>
                    <a:gd name="T14" fmla="*/ 25 w 81"/>
                    <a:gd name="T15" fmla="*/ 13 h 85"/>
                    <a:gd name="T16" fmla="*/ 25 w 81"/>
                    <a:gd name="T17" fmla="*/ 7 h 85"/>
                    <a:gd name="T18" fmla="*/ 25 w 81"/>
                    <a:gd name="T19" fmla="*/ 7 h 85"/>
                    <a:gd name="T20" fmla="*/ 25 w 81"/>
                    <a:gd name="T21" fmla="*/ 7 h 85"/>
                    <a:gd name="T22" fmla="*/ 25 w 81"/>
                    <a:gd name="T23" fmla="*/ 0 h 85"/>
                    <a:gd name="T24" fmla="*/ 25 w 81"/>
                    <a:gd name="T25" fmla="*/ 0 h 85"/>
                    <a:gd name="T26" fmla="*/ 12 w 81"/>
                    <a:gd name="T27" fmla="*/ 3 h 85"/>
                    <a:gd name="T28" fmla="*/ 12 w 81"/>
                    <a:gd name="T29" fmla="*/ 3 h 85"/>
                    <a:gd name="T30" fmla="*/ 12 w 81"/>
                    <a:gd name="T31" fmla="*/ 10 h 85"/>
                    <a:gd name="T32" fmla="*/ 12 w 81"/>
                    <a:gd name="T33" fmla="*/ 10 h 85"/>
                    <a:gd name="T34" fmla="*/ 15 w 81"/>
                    <a:gd name="T35" fmla="*/ 19 h 85"/>
                    <a:gd name="T36" fmla="*/ 0 w 81"/>
                    <a:gd name="T37" fmla="*/ 25 h 85"/>
                    <a:gd name="T38" fmla="*/ 28 w 81"/>
                    <a:gd name="T39" fmla="*/ 85 h 85"/>
                    <a:gd name="T40" fmla="*/ 28 w 81"/>
                    <a:gd name="T41" fmla="*/ 85 h 85"/>
                    <a:gd name="T42" fmla="*/ 37 w 81"/>
                    <a:gd name="T43" fmla="*/ 82 h 85"/>
                    <a:gd name="T44" fmla="*/ 37 w 81"/>
                    <a:gd name="T45" fmla="*/ 82 h 85"/>
                    <a:gd name="T46" fmla="*/ 43 w 81"/>
                    <a:gd name="T47" fmla="*/ 13 h 85"/>
                    <a:gd name="T48" fmla="*/ 50 w 81"/>
                    <a:gd name="T49" fmla="*/ 22 h 85"/>
                    <a:gd name="T50" fmla="*/ 18 w 81"/>
                    <a:gd name="T51" fmla="*/ 38 h 85"/>
                    <a:gd name="T52" fmla="*/ 15 w 81"/>
                    <a:gd name="T53" fmla="*/ 28 h 85"/>
                    <a:gd name="T54" fmla="*/ 43 w 81"/>
                    <a:gd name="T55" fmla="*/ 13 h 85"/>
                    <a:gd name="T56" fmla="*/ 43 w 81"/>
                    <a:gd name="T57" fmla="*/ 13 h 85"/>
                    <a:gd name="T58" fmla="*/ 56 w 81"/>
                    <a:gd name="T59" fmla="*/ 38 h 85"/>
                    <a:gd name="T60" fmla="*/ 25 w 81"/>
                    <a:gd name="T61" fmla="*/ 53 h 85"/>
                    <a:gd name="T62" fmla="*/ 22 w 81"/>
                    <a:gd name="T63" fmla="*/ 44 h 85"/>
                    <a:gd name="T64" fmla="*/ 53 w 81"/>
                    <a:gd name="T65" fmla="*/ 28 h 85"/>
                    <a:gd name="T66" fmla="*/ 56 w 81"/>
                    <a:gd name="T67" fmla="*/ 38 h 85"/>
                    <a:gd name="T68" fmla="*/ 56 w 81"/>
                    <a:gd name="T69" fmla="*/ 38 h 85"/>
                    <a:gd name="T70" fmla="*/ 59 w 81"/>
                    <a:gd name="T71" fmla="*/ 47 h 85"/>
                    <a:gd name="T72" fmla="*/ 65 w 81"/>
                    <a:gd name="T73" fmla="*/ 53 h 85"/>
                    <a:gd name="T74" fmla="*/ 34 w 81"/>
                    <a:gd name="T75" fmla="*/ 69 h 85"/>
                    <a:gd name="T76" fmla="*/ 28 w 81"/>
                    <a:gd name="T77" fmla="*/ 60 h 85"/>
                    <a:gd name="T78" fmla="*/ 59 w 81"/>
                    <a:gd name="T79" fmla="*/ 47 h 85"/>
                    <a:gd name="T80" fmla="*/ 59 w 81"/>
                    <a:gd name="T81" fmla="*/ 47 h 8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1" h="85">
                      <a:moveTo>
                        <a:pt x="37" y="82"/>
                      </a:moveTo>
                      <a:lnTo>
                        <a:pt x="37" y="78"/>
                      </a:lnTo>
                      <a:lnTo>
                        <a:pt x="68" y="63"/>
                      </a:lnTo>
                      <a:lnTo>
                        <a:pt x="68" y="66"/>
                      </a:lnTo>
                      <a:lnTo>
                        <a:pt x="81" y="63"/>
                      </a:lnTo>
                      <a:lnTo>
                        <a:pt x="53" y="0"/>
                      </a:lnTo>
                      <a:lnTo>
                        <a:pt x="25" y="13"/>
                      </a:lnTo>
                      <a:lnTo>
                        <a:pt x="25" y="7"/>
                      </a:lnTo>
                      <a:lnTo>
                        <a:pt x="25" y="0"/>
                      </a:lnTo>
                      <a:lnTo>
                        <a:pt x="12" y="3"/>
                      </a:lnTo>
                      <a:lnTo>
                        <a:pt x="12" y="10"/>
                      </a:lnTo>
                      <a:lnTo>
                        <a:pt x="15" y="19"/>
                      </a:lnTo>
                      <a:lnTo>
                        <a:pt x="0" y="25"/>
                      </a:lnTo>
                      <a:lnTo>
                        <a:pt x="28" y="85"/>
                      </a:lnTo>
                      <a:lnTo>
                        <a:pt x="37" y="82"/>
                      </a:lnTo>
                      <a:close/>
                      <a:moveTo>
                        <a:pt x="43" y="13"/>
                      </a:moveTo>
                      <a:lnTo>
                        <a:pt x="50" y="22"/>
                      </a:lnTo>
                      <a:lnTo>
                        <a:pt x="18" y="38"/>
                      </a:lnTo>
                      <a:lnTo>
                        <a:pt x="15" y="28"/>
                      </a:lnTo>
                      <a:lnTo>
                        <a:pt x="43" y="13"/>
                      </a:lnTo>
                      <a:close/>
                      <a:moveTo>
                        <a:pt x="56" y="38"/>
                      </a:moveTo>
                      <a:lnTo>
                        <a:pt x="25" y="53"/>
                      </a:lnTo>
                      <a:lnTo>
                        <a:pt x="22" y="44"/>
                      </a:lnTo>
                      <a:lnTo>
                        <a:pt x="53" y="28"/>
                      </a:lnTo>
                      <a:lnTo>
                        <a:pt x="56" y="38"/>
                      </a:lnTo>
                      <a:close/>
                      <a:moveTo>
                        <a:pt x="59" y="47"/>
                      </a:moveTo>
                      <a:lnTo>
                        <a:pt x="65" y="53"/>
                      </a:lnTo>
                      <a:lnTo>
                        <a:pt x="34" y="69"/>
                      </a:lnTo>
                      <a:lnTo>
                        <a:pt x="28" y="60"/>
                      </a:lnTo>
                      <a:lnTo>
                        <a:pt x="59" y="4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3" name="Freeform 54"/>
                <p:cNvSpPr>
                  <a:spLocks noEditPoints="1"/>
                </p:cNvSpPr>
                <p:nvPr/>
              </p:nvSpPr>
              <p:spPr bwMode="auto">
                <a:xfrm>
                  <a:off x="1815" y="2432"/>
                  <a:ext cx="87" cy="87"/>
                </a:xfrm>
                <a:custGeom>
                  <a:avLst/>
                  <a:gdLst>
                    <a:gd name="T0" fmla="*/ 43 w 87"/>
                    <a:gd name="T1" fmla="*/ 3 h 87"/>
                    <a:gd name="T2" fmla="*/ 43 w 87"/>
                    <a:gd name="T3" fmla="*/ 0 h 87"/>
                    <a:gd name="T4" fmla="*/ 31 w 87"/>
                    <a:gd name="T5" fmla="*/ 3 h 87"/>
                    <a:gd name="T6" fmla="*/ 31 w 87"/>
                    <a:gd name="T7" fmla="*/ 19 h 87"/>
                    <a:gd name="T8" fmla="*/ 25 w 87"/>
                    <a:gd name="T9" fmla="*/ 34 h 87"/>
                    <a:gd name="T10" fmla="*/ 31 w 87"/>
                    <a:gd name="T11" fmla="*/ 43 h 87"/>
                    <a:gd name="T12" fmla="*/ 65 w 87"/>
                    <a:gd name="T13" fmla="*/ 25 h 87"/>
                    <a:gd name="T14" fmla="*/ 68 w 87"/>
                    <a:gd name="T15" fmla="*/ 28 h 87"/>
                    <a:gd name="T16" fmla="*/ 75 w 87"/>
                    <a:gd name="T17" fmla="*/ 22 h 87"/>
                    <a:gd name="T18" fmla="*/ 78 w 87"/>
                    <a:gd name="T19" fmla="*/ 19 h 87"/>
                    <a:gd name="T20" fmla="*/ 53 w 87"/>
                    <a:gd name="T21" fmla="*/ 6 h 87"/>
                    <a:gd name="T22" fmla="*/ 46 w 87"/>
                    <a:gd name="T23" fmla="*/ 15 h 87"/>
                    <a:gd name="T24" fmla="*/ 40 w 87"/>
                    <a:gd name="T25" fmla="*/ 25 h 87"/>
                    <a:gd name="T26" fmla="*/ 43 w 87"/>
                    <a:gd name="T27" fmla="*/ 3 h 87"/>
                    <a:gd name="T28" fmla="*/ 43 w 87"/>
                    <a:gd name="T29" fmla="*/ 3 h 87"/>
                    <a:gd name="T30" fmla="*/ 21 w 87"/>
                    <a:gd name="T31" fmla="*/ 19 h 87"/>
                    <a:gd name="T32" fmla="*/ 3 w 87"/>
                    <a:gd name="T33" fmla="*/ 15 h 87"/>
                    <a:gd name="T34" fmla="*/ 0 w 87"/>
                    <a:gd name="T35" fmla="*/ 28 h 87"/>
                    <a:gd name="T36" fmla="*/ 6 w 87"/>
                    <a:gd name="T37" fmla="*/ 28 h 87"/>
                    <a:gd name="T38" fmla="*/ 18 w 87"/>
                    <a:gd name="T39" fmla="*/ 31 h 87"/>
                    <a:gd name="T40" fmla="*/ 21 w 87"/>
                    <a:gd name="T41" fmla="*/ 19 h 87"/>
                    <a:gd name="T42" fmla="*/ 21 w 87"/>
                    <a:gd name="T43" fmla="*/ 40 h 87"/>
                    <a:gd name="T44" fmla="*/ 3 w 87"/>
                    <a:gd name="T45" fmla="*/ 37 h 87"/>
                    <a:gd name="T46" fmla="*/ 0 w 87"/>
                    <a:gd name="T47" fmla="*/ 50 h 87"/>
                    <a:gd name="T48" fmla="*/ 18 w 87"/>
                    <a:gd name="T49" fmla="*/ 50 h 87"/>
                    <a:gd name="T50" fmla="*/ 21 w 87"/>
                    <a:gd name="T51" fmla="*/ 40 h 87"/>
                    <a:gd name="T52" fmla="*/ 21 w 87"/>
                    <a:gd name="T53" fmla="*/ 40 h 87"/>
                    <a:gd name="T54" fmla="*/ 31 w 87"/>
                    <a:gd name="T55" fmla="*/ 87 h 87"/>
                    <a:gd name="T56" fmla="*/ 34 w 87"/>
                    <a:gd name="T57" fmla="*/ 87 h 87"/>
                    <a:gd name="T58" fmla="*/ 31 w 87"/>
                    <a:gd name="T59" fmla="*/ 56 h 87"/>
                    <a:gd name="T60" fmla="*/ 25 w 87"/>
                    <a:gd name="T61" fmla="*/ 53 h 87"/>
                    <a:gd name="T62" fmla="*/ 18 w 87"/>
                    <a:gd name="T63" fmla="*/ 53 h 87"/>
                    <a:gd name="T64" fmla="*/ 21 w 87"/>
                    <a:gd name="T65" fmla="*/ 84 h 87"/>
                    <a:gd name="T66" fmla="*/ 31 w 87"/>
                    <a:gd name="T67" fmla="*/ 87 h 87"/>
                    <a:gd name="T68" fmla="*/ 31 w 87"/>
                    <a:gd name="T69" fmla="*/ 87 h 87"/>
                    <a:gd name="T70" fmla="*/ 75 w 87"/>
                    <a:gd name="T71" fmla="*/ 62 h 87"/>
                    <a:gd name="T72" fmla="*/ 87 w 87"/>
                    <a:gd name="T73" fmla="*/ 62 h 87"/>
                    <a:gd name="T74" fmla="*/ 34 w 87"/>
                    <a:gd name="T75" fmla="*/ 47 h 87"/>
                    <a:gd name="T76" fmla="*/ 59 w 87"/>
                    <a:gd name="T77" fmla="*/ 75 h 87"/>
                    <a:gd name="T78" fmla="*/ 56 w 87"/>
                    <a:gd name="T79" fmla="*/ 72 h 87"/>
                    <a:gd name="T80" fmla="*/ 71 w 87"/>
                    <a:gd name="T81" fmla="*/ 56 h 87"/>
                    <a:gd name="T82" fmla="*/ 46 w 87"/>
                    <a:gd name="T83" fmla="*/ 50 h 87"/>
                    <a:gd name="T84" fmla="*/ 65 w 87"/>
                    <a:gd name="T85" fmla="*/ 43 h 8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7" h="87">
                      <a:moveTo>
                        <a:pt x="43" y="3"/>
                      </a:moveTo>
                      <a:lnTo>
                        <a:pt x="43" y="3"/>
                      </a:lnTo>
                      <a:lnTo>
                        <a:pt x="43" y="0"/>
                      </a:lnTo>
                      <a:lnTo>
                        <a:pt x="31" y="3"/>
                      </a:lnTo>
                      <a:lnTo>
                        <a:pt x="31" y="19"/>
                      </a:lnTo>
                      <a:lnTo>
                        <a:pt x="28" y="28"/>
                      </a:lnTo>
                      <a:lnTo>
                        <a:pt x="25" y="34"/>
                      </a:lnTo>
                      <a:lnTo>
                        <a:pt x="31" y="43"/>
                      </a:lnTo>
                      <a:lnTo>
                        <a:pt x="53" y="31"/>
                      </a:lnTo>
                      <a:lnTo>
                        <a:pt x="65" y="25"/>
                      </a:lnTo>
                      <a:lnTo>
                        <a:pt x="68" y="28"/>
                      </a:lnTo>
                      <a:lnTo>
                        <a:pt x="75" y="22"/>
                      </a:lnTo>
                      <a:lnTo>
                        <a:pt x="78" y="19"/>
                      </a:lnTo>
                      <a:lnTo>
                        <a:pt x="53" y="6"/>
                      </a:lnTo>
                      <a:lnTo>
                        <a:pt x="46" y="15"/>
                      </a:lnTo>
                      <a:lnTo>
                        <a:pt x="56" y="19"/>
                      </a:lnTo>
                      <a:lnTo>
                        <a:pt x="40" y="25"/>
                      </a:lnTo>
                      <a:lnTo>
                        <a:pt x="43" y="3"/>
                      </a:lnTo>
                      <a:close/>
                      <a:moveTo>
                        <a:pt x="21" y="19"/>
                      </a:moveTo>
                      <a:lnTo>
                        <a:pt x="21" y="19"/>
                      </a:lnTo>
                      <a:lnTo>
                        <a:pt x="3" y="15"/>
                      </a:lnTo>
                      <a:lnTo>
                        <a:pt x="0" y="28"/>
                      </a:lnTo>
                      <a:lnTo>
                        <a:pt x="6" y="28"/>
                      </a:lnTo>
                      <a:lnTo>
                        <a:pt x="18" y="31"/>
                      </a:lnTo>
                      <a:lnTo>
                        <a:pt x="21" y="19"/>
                      </a:lnTo>
                      <a:close/>
                      <a:moveTo>
                        <a:pt x="21" y="40"/>
                      </a:moveTo>
                      <a:lnTo>
                        <a:pt x="21" y="40"/>
                      </a:lnTo>
                      <a:lnTo>
                        <a:pt x="3" y="37"/>
                      </a:lnTo>
                      <a:lnTo>
                        <a:pt x="0" y="50"/>
                      </a:lnTo>
                      <a:lnTo>
                        <a:pt x="18" y="50"/>
                      </a:lnTo>
                      <a:lnTo>
                        <a:pt x="21" y="40"/>
                      </a:lnTo>
                      <a:close/>
                      <a:moveTo>
                        <a:pt x="31" y="87"/>
                      </a:moveTo>
                      <a:lnTo>
                        <a:pt x="31" y="87"/>
                      </a:lnTo>
                      <a:lnTo>
                        <a:pt x="34" y="87"/>
                      </a:lnTo>
                      <a:lnTo>
                        <a:pt x="31" y="56"/>
                      </a:lnTo>
                      <a:lnTo>
                        <a:pt x="25" y="53"/>
                      </a:lnTo>
                      <a:lnTo>
                        <a:pt x="18" y="53"/>
                      </a:lnTo>
                      <a:lnTo>
                        <a:pt x="21" y="72"/>
                      </a:lnTo>
                      <a:lnTo>
                        <a:pt x="21" y="84"/>
                      </a:lnTo>
                      <a:lnTo>
                        <a:pt x="31" y="87"/>
                      </a:lnTo>
                      <a:close/>
                      <a:moveTo>
                        <a:pt x="56" y="72"/>
                      </a:moveTo>
                      <a:lnTo>
                        <a:pt x="75" y="62"/>
                      </a:lnTo>
                      <a:lnTo>
                        <a:pt x="78" y="68"/>
                      </a:lnTo>
                      <a:lnTo>
                        <a:pt x="87" y="62"/>
                      </a:lnTo>
                      <a:lnTo>
                        <a:pt x="71" y="31"/>
                      </a:lnTo>
                      <a:lnTo>
                        <a:pt x="34" y="47"/>
                      </a:lnTo>
                      <a:lnTo>
                        <a:pt x="50" y="81"/>
                      </a:lnTo>
                      <a:lnTo>
                        <a:pt x="59" y="75"/>
                      </a:lnTo>
                      <a:lnTo>
                        <a:pt x="56" y="72"/>
                      </a:lnTo>
                      <a:close/>
                      <a:moveTo>
                        <a:pt x="65" y="43"/>
                      </a:moveTo>
                      <a:lnTo>
                        <a:pt x="71" y="56"/>
                      </a:lnTo>
                      <a:lnTo>
                        <a:pt x="53" y="62"/>
                      </a:lnTo>
                      <a:lnTo>
                        <a:pt x="46" y="50"/>
                      </a:lnTo>
                      <a:lnTo>
                        <a:pt x="65" y="4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4" name="Freeform 55"/>
                <p:cNvSpPr>
                  <a:spLocks noEditPoints="1"/>
                </p:cNvSpPr>
                <p:nvPr/>
              </p:nvSpPr>
              <p:spPr bwMode="auto">
                <a:xfrm>
                  <a:off x="1899" y="2388"/>
                  <a:ext cx="84" cy="94"/>
                </a:xfrm>
                <a:custGeom>
                  <a:avLst/>
                  <a:gdLst>
                    <a:gd name="T0" fmla="*/ 47 w 84"/>
                    <a:gd name="T1" fmla="*/ 25 h 94"/>
                    <a:gd name="T2" fmla="*/ 34 w 84"/>
                    <a:gd name="T3" fmla="*/ 19 h 94"/>
                    <a:gd name="T4" fmla="*/ 31 w 84"/>
                    <a:gd name="T5" fmla="*/ 16 h 94"/>
                    <a:gd name="T6" fmla="*/ 31 w 84"/>
                    <a:gd name="T7" fmla="*/ 13 h 94"/>
                    <a:gd name="T8" fmla="*/ 31 w 84"/>
                    <a:gd name="T9" fmla="*/ 13 h 94"/>
                    <a:gd name="T10" fmla="*/ 22 w 84"/>
                    <a:gd name="T11" fmla="*/ 19 h 94"/>
                    <a:gd name="T12" fmla="*/ 37 w 84"/>
                    <a:gd name="T13" fmla="*/ 47 h 94"/>
                    <a:gd name="T14" fmla="*/ 25 w 84"/>
                    <a:gd name="T15" fmla="*/ 34 h 94"/>
                    <a:gd name="T16" fmla="*/ 12 w 84"/>
                    <a:gd name="T17" fmla="*/ 25 h 94"/>
                    <a:gd name="T18" fmla="*/ 12 w 84"/>
                    <a:gd name="T19" fmla="*/ 22 h 94"/>
                    <a:gd name="T20" fmla="*/ 9 w 84"/>
                    <a:gd name="T21" fmla="*/ 19 h 94"/>
                    <a:gd name="T22" fmla="*/ 9 w 84"/>
                    <a:gd name="T23" fmla="*/ 19 h 94"/>
                    <a:gd name="T24" fmla="*/ 0 w 84"/>
                    <a:gd name="T25" fmla="*/ 25 h 94"/>
                    <a:gd name="T26" fmla="*/ 19 w 84"/>
                    <a:gd name="T27" fmla="*/ 63 h 94"/>
                    <a:gd name="T28" fmla="*/ 22 w 84"/>
                    <a:gd name="T29" fmla="*/ 78 h 94"/>
                    <a:gd name="T30" fmla="*/ 19 w 84"/>
                    <a:gd name="T31" fmla="*/ 87 h 94"/>
                    <a:gd name="T32" fmla="*/ 16 w 84"/>
                    <a:gd name="T33" fmla="*/ 94 h 94"/>
                    <a:gd name="T34" fmla="*/ 28 w 84"/>
                    <a:gd name="T35" fmla="*/ 94 h 94"/>
                    <a:gd name="T36" fmla="*/ 31 w 84"/>
                    <a:gd name="T37" fmla="*/ 75 h 94"/>
                    <a:gd name="T38" fmla="*/ 28 w 84"/>
                    <a:gd name="T39" fmla="*/ 56 h 94"/>
                    <a:gd name="T40" fmla="*/ 19 w 84"/>
                    <a:gd name="T41" fmla="*/ 41 h 94"/>
                    <a:gd name="T42" fmla="*/ 31 w 84"/>
                    <a:gd name="T43" fmla="*/ 59 h 94"/>
                    <a:gd name="T44" fmla="*/ 37 w 84"/>
                    <a:gd name="T45" fmla="*/ 56 h 94"/>
                    <a:gd name="T46" fmla="*/ 50 w 84"/>
                    <a:gd name="T47" fmla="*/ 81 h 94"/>
                    <a:gd name="T48" fmla="*/ 40 w 84"/>
                    <a:gd name="T49" fmla="*/ 31 h 94"/>
                    <a:gd name="T50" fmla="*/ 53 w 84"/>
                    <a:gd name="T51" fmla="*/ 50 h 94"/>
                    <a:gd name="T52" fmla="*/ 62 w 84"/>
                    <a:gd name="T53" fmla="*/ 47 h 94"/>
                    <a:gd name="T54" fmla="*/ 84 w 84"/>
                    <a:gd name="T55" fmla="*/ 69 h 94"/>
                    <a:gd name="T56" fmla="*/ 53 w 84"/>
                    <a:gd name="T57" fmla="*/ 6 h 94"/>
                    <a:gd name="T58" fmla="*/ 53 w 84"/>
                    <a:gd name="T59" fmla="*/ 0 h 94"/>
                    <a:gd name="T60" fmla="*/ 53 w 84"/>
                    <a:gd name="T61" fmla="*/ 0 h 94"/>
                    <a:gd name="T62" fmla="*/ 50 w 84"/>
                    <a:gd name="T63" fmla="*/ 0 h 94"/>
                    <a:gd name="T64" fmla="*/ 59 w 84"/>
                    <a:gd name="T65" fmla="*/ 38 h 94"/>
                    <a:gd name="T66" fmla="*/ 47 w 84"/>
                    <a:gd name="T67" fmla="*/ 25 h 94"/>
                    <a:gd name="T68" fmla="*/ 47 w 84"/>
                    <a:gd name="T69" fmla="*/ 25 h 94"/>
                    <a:gd name="T70" fmla="*/ 12 w 84"/>
                    <a:gd name="T71" fmla="*/ 59 h 94"/>
                    <a:gd name="T72" fmla="*/ 6 w 84"/>
                    <a:gd name="T73" fmla="*/ 44 h 94"/>
                    <a:gd name="T74" fmla="*/ 0 w 84"/>
                    <a:gd name="T75" fmla="*/ 44 h 94"/>
                    <a:gd name="T76" fmla="*/ 0 w 84"/>
                    <a:gd name="T77" fmla="*/ 50 h 94"/>
                    <a:gd name="T78" fmla="*/ 6 w 84"/>
                    <a:gd name="T79" fmla="*/ 72 h 94"/>
                    <a:gd name="T80" fmla="*/ 16 w 84"/>
                    <a:gd name="T81" fmla="*/ 69 h 94"/>
                    <a:gd name="T82" fmla="*/ 12 w 84"/>
                    <a:gd name="T83" fmla="*/ 59 h 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84" h="94">
                      <a:moveTo>
                        <a:pt x="47" y="25"/>
                      </a:moveTo>
                      <a:lnTo>
                        <a:pt x="47" y="25"/>
                      </a:lnTo>
                      <a:lnTo>
                        <a:pt x="37" y="28"/>
                      </a:lnTo>
                      <a:lnTo>
                        <a:pt x="34" y="19"/>
                      </a:lnTo>
                      <a:lnTo>
                        <a:pt x="31" y="16"/>
                      </a:lnTo>
                      <a:lnTo>
                        <a:pt x="31" y="13"/>
                      </a:lnTo>
                      <a:lnTo>
                        <a:pt x="22" y="19"/>
                      </a:lnTo>
                      <a:lnTo>
                        <a:pt x="37" y="47"/>
                      </a:lnTo>
                      <a:lnTo>
                        <a:pt x="25" y="34"/>
                      </a:lnTo>
                      <a:lnTo>
                        <a:pt x="19" y="38"/>
                      </a:lnTo>
                      <a:lnTo>
                        <a:pt x="12" y="25"/>
                      </a:lnTo>
                      <a:lnTo>
                        <a:pt x="12" y="22"/>
                      </a:lnTo>
                      <a:lnTo>
                        <a:pt x="9" y="19"/>
                      </a:lnTo>
                      <a:lnTo>
                        <a:pt x="0" y="25"/>
                      </a:lnTo>
                      <a:lnTo>
                        <a:pt x="19" y="63"/>
                      </a:lnTo>
                      <a:lnTo>
                        <a:pt x="22" y="72"/>
                      </a:lnTo>
                      <a:lnTo>
                        <a:pt x="22" y="78"/>
                      </a:lnTo>
                      <a:lnTo>
                        <a:pt x="19" y="87"/>
                      </a:lnTo>
                      <a:lnTo>
                        <a:pt x="16" y="94"/>
                      </a:lnTo>
                      <a:lnTo>
                        <a:pt x="28" y="94"/>
                      </a:lnTo>
                      <a:lnTo>
                        <a:pt x="31" y="84"/>
                      </a:lnTo>
                      <a:lnTo>
                        <a:pt x="31" y="75"/>
                      </a:lnTo>
                      <a:lnTo>
                        <a:pt x="28" y="56"/>
                      </a:lnTo>
                      <a:lnTo>
                        <a:pt x="19" y="41"/>
                      </a:lnTo>
                      <a:lnTo>
                        <a:pt x="31" y="59"/>
                      </a:lnTo>
                      <a:lnTo>
                        <a:pt x="37" y="56"/>
                      </a:lnTo>
                      <a:lnTo>
                        <a:pt x="40" y="56"/>
                      </a:lnTo>
                      <a:lnTo>
                        <a:pt x="50" y="81"/>
                      </a:lnTo>
                      <a:lnTo>
                        <a:pt x="59" y="75"/>
                      </a:lnTo>
                      <a:lnTo>
                        <a:pt x="40" y="31"/>
                      </a:lnTo>
                      <a:lnTo>
                        <a:pt x="53" y="50"/>
                      </a:lnTo>
                      <a:lnTo>
                        <a:pt x="62" y="47"/>
                      </a:lnTo>
                      <a:lnTo>
                        <a:pt x="75" y="75"/>
                      </a:lnTo>
                      <a:lnTo>
                        <a:pt x="84" y="69"/>
                      </a:lnTo>
                      <a:lnTo>
                        <a:pt x="53" y="6"/>
                      </a:lnTo>
                      <a:lnTo>
                        <a:pt x="53" y="0"/>
                      </a:lnTo>
                      <a:lnTo>
                        <a:pt x="50" y="0"/>
                      </a:lnTo>
                      <a:lnTo>
                        <a:pt x="40" y="3"/>
                      </a:lnTo>
                      <a:lnTo>
                        <a:pt x="59" y="38"/>
                      </a:lnTo>
                      <a:lnTo>
                        <a:pt x="47" y="25"/>
                      </a:lnTo>
                      <a:close/>
                      <a:moveTo>
                        <a:pt x="12" y="59"/>
                      </a:moveTo>
                      <a:lnTo>
                        <a:pt x="12" y="59"/>
                      </a:lnTo>
                      <a:lnTo>
                        <a:pt x="6" y="44"/>
                      </a:lnTo>
                      <a:lnTo>
                        <a:pt x="0" y="44"/>
                      </a:lnTo>
                      <a:lnTo>
                        <a:pt x="0" y="50"/>
                      </a:lnTo>
                      <a:lnTo>
                        <a:pt x="6" y="72"/>
                      </a:lnTo>
                      <a:lnTo>
                        <a:pt x="16" y="69"/>
                      </a:lnTo>
                      <a:lnTo>
                        <a:pt x="12" y="59"/>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5" name="Freeform 56"/>
                <p:cNvSpPr>
                  <a:spLocks noEditPoints="1"/>
                </p:cNvSpPr>
                <p:nvPr/>
              </p:nvSpPr>
              <p:spPr bwMode="auto">
                <a:xfrm>
                  <a:off x="2461" y="2294"/>
                  <a:ext cx="72" cy="75"/>
                </a:xfrm>
                <a:custGeom>
                  <a:avLst/>
                  <a:gdLst>
                    <a:gd name="T0" fmla="*/ 9 w 72"/>
                    <a:gd name="T1" fmla="*/ 50 h 75"/>
                    <a:gd name="T2" fmla="*/ 12 w 72"/>
                    <a:gd name="T3" fmla="*/ 60 h 75"/>
                    <a:gd name="T4" fmla="*/ 22 w 72"/>
                    <a:gd name="T5" fmla="*/ 57 h 75"/>
                    <a:gd name="T6" fmla="*/ 25 w 72"/>
                    <a:gd name="T7" fmla="*/ 50 h 75"/>
                    <a:gd name="T8" fmla="*/ 28 w 72"/>
                    <a:gd name="T9" fmla="*/ 44 h 75"/>
                    <a:gd name="T10" fmla="*/ 22 w 72"/>
                    <a:gd name="T11" fmla="*/ 29 h 75"/>
                    <a:gd name="T12" fmla="*/ 28 w 72"/>
                    <a:gd name="T13" fmla="*/ 0 h 75"/>
                    <a:gd name="T14" fmla="*/ 0 w 72"/>
                    <a:gd name="T15" fmla="*/ 72 h 75"/>
                    <a:gd name="T16" fmla="*/ 9 w 72"/>
                    <a:gd name="T17" fmla="*/ 72 h 75"/>
                    <a:gd name="T18" fmla="*/ 15 w 72"/>
                    <a:gd name="T19" fmla="*/ 10 h 75"/>
                    <a:gd name="T20" fmla="*/ 9 w 72"/>
                    <a:gd name="T21" fmla="*/ 10 h 75"/>
                    <a:gd name="T22" fmla="*/ 15 w 72"/>
                    <a:gd name="T23" fmla="*/ 10 h 75"/>
                    <a:gd name="T24" fmla="*/ 43 w 72"/>
                    <a:gd name="T25" fmla="*/ 50 h 75"/>
                    <a:gd name="T26" fmla="*/ 53 w 72"/>
                    <a:gd name="T27" fmla="*/ 54 h 75"/>
                    <a:gd name="T28" fmla="*/ 28 w 72"/>
                    <a:gd name="T29" fmla="*/ 19 h 75"/>
                    <a:gd name="T30" fmla="*/ 37 w 72"/>
                    <a:gd name="T31" fmla="*/ 57 h 75"/>
                    <a:gd name="T32" fmla="*/ 37 w 72"/>
                    <a:gd name="T33" fmla="*/ 50 h 75"/>
                    <a:gd name="T34" fmla="*/ 37 w 72"/>
                    <a:gd name="T35" fmla="*/ 41 h 75"/>
                    <a:gd name="T36" fmla="*/ 43 w 72"/>
                    <a:gd name="T37" fmla="*/ 25 h 75"/>
                    <a:gd name="T38" fmla="*/ 43 w 72"/>
                    <a:gd name="T39" fmla="*/ 41 h 75"/>
                    <a:gd name="T40" fmla="*/ 9 w 72"/>
                    <a:gd name="T41" fmla="*/ 29 h 75"/>
                    <a:gd name="T42" fmla="*/ 15 w 72"/>
                    <a:gd name="T43" fmla="*/ 38 h 75"/>
                    <a:gd name="T44" fmla="*/ 15 w 72"/>
                    <a:gd name="T45" fmla="*/ 47 h 75"/>
                    <a:gd name="T46" fmla="*/ 9 w 72"/>
                    <a:gd name="T47" fmla="*/ 47 h 75"/>
                    <a:gd name="T48" fmla="*/ 28 w 72"/>
                    <a:gd name="T49" fmla="*/ 10 h 75"/>
                    <a:gd name="T50" fmla="*/ 56 w 72"/>
                    <a:gd name="T51" fmla="*/ 57 h 75"/>
                    <a:gd name="T52" fmla="*/ 56 w 72"/>
                    <a:gd name="T53" fmla="*/ 63 h 75"/>
                    <a:gd name="T54" fmla="*/ 47 w 72"/>
                    <a:gd name="T55" fmla="*/ 63 h 75"/>
                    <a:gd name="T56" fmla="*/ 50 w 72"/>
                    <a:gd name="T57" fmla="*/ 75 h 75"/>
                    <a:gd name="T58" fmla="*/ 65 w 72"/>
                    <a:gd name="T59" fmla="*/ 72 h 75"/>
                    <a:gd name="T60" fmla="*/ 68 w 72"/>
                    <a:gd name="T61" fmla="*/ 66 h 75"/>
                    <a:gd name="T62" fmla="*/ 72 w 72"/>
                    <a:gd name="T63" fmla="*/ 10 h 75"/>
                    <a:gd name="T64" fmla="*/ 28 w 72"/>
                    <a:gd name="T65" fmla="*/ 0 h 75"/>
                    <a:gd name="T66" fmla="*/ 28 w 72"/>
                    <a:gd name="T67" fmla="*/ 10 h 7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2" h="75">
                      <a:moveTo>
                        <a:pt x="9" y="72"/>
                      </a:moveTo>
                      <a:lnTo>
                        <a:pt x="9" y="50"/>
                      </a:lnTo>
                      <a:lnTo>
                        <a:pt x="12" y="60"/>
                      </a:lnTo>
                      <a:lnTo>
                        <a:pt x="22" y="57"/>
                      </a:lnTo>
                      <a:lnTo>
                        <a:pt x="25" y="50"/>
                      </a:lnTo>
                      <a:lnTo>
                        <a:pt x="28" y="44"/>
                      </a:lnTo>
                      <a:lnTo>
                        <a:pt x="25" y="35"/>
                      </a:lnTo>
                      <a:lnTo>
                        <a:pt x="22" y="29"/>
                      </a:lnTo>
                      <a:lnTo>
                        <a:pt x="28" y="0"/>
                      </a:lnTo>
                      <a:lnTo>
                        <a:pt x="0" y="0"/>
                      </a:lnTo>
                      <a:lnTo>
                        <a:pt x="0" y="72"/>
                      </a:lnTo>
                      <a:lnTo>
                        <a:pt x="9" y="72"/>
                      </a:lnTo>
                      <a:close/>
                      <a:moveTo>
                        <a:pt x="15" y="10"/>
                      </a:moveTo>
                      <a:lnTo>
                        <a:pt x="15" y="10"/>
                      </a:lnTo>
                      <a:lnTo>
                        <a:pt x="9" y="29"/>
                      </a:lnTo>
                      <a:lnTo>
                        <a:pt x="9" y="10"/>
                      </a:lnTo>
                      <a:lnTo>
                        <a:pt x="15" y="10"/>
                      </a:lnTo>
                      <a:close/>
                      <a:moveTo>
                        <a:pt x="37" y="50"/>
                      </a:moveTo>
                      <a:lnTo>
                        <a:pt x="43" y="50"/>
                      </a:lnTo>
                      <a:lnTo>
                        <a:pt x="43" y="54"/>
                      </a:lnTo>
                      <a:lnTo>
                        <a:pt x="53" y="54"/>
                      </a:lnTo>
                      <a:lnTo>
                        <a:pt x="53" y="19"/>
                      </a:lnTo>
                      <a:lnTo>
                        <a:pt x="28" y="19"/>
                      </a:lnTo>
                      <a:lnTo>
                        <a:pt x="28" y="57"/>
                      </a:lnTo>
                      <a:lnTo>
                        <a:pt x="37" y="57"/>
                      </a:lnTo>
                      <a:lnTo>
                        <a:pt x="37" y="50"/>
                      </a:lnTo>
                      <a:close/>
                      <a:moveTo>
                        <a:pt x="43" y="41"/>
                      </a:moveTo>
                      <a:lnTo>
                        <a:pt x="37" y="41"/>
                      </a:lnTo>
                      <a:lnTo>
                        <a:pt x="37" y="25"/>
                      </a:lnTo>
                      <a:lnTo>
                        <a:pt x="43" y="25"/>
                      </a:lnTo>
                      <a:lnTo>
                        <a:pt x="43" y="41"/>
                      </a:lnTo>
                      <a:close/>
                      <a:moveTo>
                        <a:pt x="9" y="47"/>
                      </a:moveTo>
                      <a:lnTo>
                        <a:pt x="9" y="29"/>
                      </a:lnTo>
                      <a:lnTo>
                        <a:pt x="15" y="38"/>
                      </a:lnTo>
                      <a:lnTo>
                        <a:pt x="15" y="41"/>
                      </a:lnTo>
                      <a:lnTo>
                        <a:pt x="15" y="47"/>
                      </a:lnTo>
                      <a:lnTo>
                        <a:pt x="9" y="47"/>
                      </a:lnTo>
                      <a:close/>
                      <a:moveTo>
                        <a:pt x="28" y="10"/>
                      </a:moveTo>
                      <a:lnTo>
                        <a:pt x="56" y="10"/>
                      </a:lnTo>
                      <a:lnTo>
                        <a:pt x="56" y="57"/>
                      </a:lnTo>
                      <a:lnTo>
                        <a:pt x="56" y="63"/>
                      </a:lnTo>
                      <a:lnTo>
                        <a:pt x="47" y="63"/>
                      </a:lnTo>
                      <a:lnTo>
                        <a:pt x="50" y="75"/>
                      </a:lnTo>
                      <a:lnTo>
                        <a:pt x="65" y="72"/>
                      </a:lnTo>
                      <a:lnTo>
                        <a:pt x="68" y="69"/>
                      </a:lnTo>
                      <a:lnTo>
                        <a:pt x="68" y="66"/>
                      </a:lnTo>
                      <a:lnTo>
                        <a:pt x="68" y="10"/>
                      </a:lnTo>
                      <a:lnTo>
                        <a:pt x="72" y="10"/>
                      </a:lnTo>
                      <a:lnTo>
                        <a:pt x="72" y="0"/>
                      </a:lnTo>
                      <a:lnTo>
                        <a:pt x="28" y="0"/>
                      </a:lnTo>
                      <a:lnTo>
                        <a:pt x="28" y="1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6" name="Freeform 57"/>
                <p:cNvSpPr>
                  <a:spLocks noEditPoints="1"/>
                </p:cNvSpPr>
                <p:nvPr/>
              </p:nvSpPr>
              <p:spPr bwMode="auto">
                <a:xfrm>
                  <a:off x="2595" y="2288"/>
                  <a:ext cx="78" cy="81"/>
                </a:xfrm>
                <a:custGeom>
                  <a:avLst/>
                  <a:gdLst>
                    <a:gd name="T0" fmla="*/ 31 w 78"/>
                    <a:gd name="T1" fmla="*/ 19 h 81"/>
                    <a:gd name="T2" fmla="*/ 31 w 78"/>
                    <a:gd name="T3" fmla="*/ 28 h 81"/>
                    <a:gd name="T4" fmla="*/ 9 w 78"/>
                    <a:gd name="T5" fmla="*/ 28 h 81"/>
                    <a:gd name="T6" fmla="*/ 9 w 78"/>
                    <a:gd name="T7" fmla="*/ 53 h 81"/>
                    <a:gd name="T8" fmla="*/ 22 w 78"/>
                    <a:gd name="T9" fmla="*/ 53 h 81"/>
                    <a:gd name="T10" fmla="*/ 22 w 78"/>
                    <a:gd name="T11" fmla="*/ 53 h 81"/>
                    <a:gd name="T12" fmla="*/ 19 w 78"/>
                    <a:gd name="T13" fmla="*/ 60 h 81"/>
                    <a:gd name="T14" fmla="*/ 16 w 78"/>
                    <a:gd name="T15" fmla="*/ 66 h 81"/>
                    <a:gd name="T16" fmla="*/ 9 w 78"/>
                    <a:gd name="T17" fmla="*/ 72 h 81"/>
                    <a:gd name="T18" fmla="*/ 0 w 78"/>
                    <a:gd name="T19" fmla="*/ 75 h 81"/>
                    <a:gd name="T20" fmla="*/ 0 w 78"/>
                    <a:gd name="T21" fmla="*/ 75 h 81"/>
                    <a:gd name="T22" fmla="*/ 6 w 78"/>
                    <a:gd name="T23" fmla="*/ 81 h 81"/>
                    <a:gd name="T24" fmla="*/ 6 w 78"/>
                    <a:gd name="T25" fmla="*/ 81 h 81"/>
                    <a:gd name="T26" fmla="*/ 16 w 78"/>
                    <a:gd name="T27" fmla="*/ 78 h 81"/>
                    <a:gd name="T28" fmla="*/ 25 w 78"/>
                    <a:gd name="T29" fmla="*/ 72 h 81"/>
                    <a:gd name="T30" fmla="*/ 31 w 78"/>
                    <a:gd name="T31" fmla="*/ 63 h 81"/>
                    <a:gd name="T32" fmla="*/ 31 w 78"/>
                    <a:gd name="T33" fmla="*/ 53 h 81"/>
                    <a:gd name="T34" fmla="*/ 37 w 78"/>
                    <a:gd name="T35" fmla="*/ 53 h 81"/>
                    <a:gd name="T36" fmla="*/ 37 w 78"/>
                    <a:gd name="T37" fmla="*/ 72 h 81"/>
                    <a:gd name="T38" fmla="*/ 37 w 78"/>
                    <a:gd name="T39" fmla="*/ 72 h 81"/>
                    <a:gd name="T40" fmla="*/ 41 w 78"/>
                    <a:gd name="T41" fmla="*/ 78 h 81"/>
                    <a:gd name="T42" fmla="*/ 47 w 78"/>
                    <a:gd name="T43" fmla="*/ 78 h 81"/>
                    <a:gd name="T44" fmla="*/ 66 w 78"/>
                    <a:gd name="T45" fmla="*/ 78 h 81"/>
                    <a:gd name="T46" fmla="*/ 66 w 78"/>
                    <a:gd name="T47" fmla="*/ 78 h 81"/>
                    <a:gd name="T48" fmla="*/ 69 w 78"/>
                    <a:gd name="T49" fmla="*/ 78 h 81"/>
                    <a:gd name="T50" fmla="*/ 72 w 78"/>
                    <a:gd name="T51" fmla="*/ 75 h 81"/>
                    <a:gd name="T52" fmla="*/ 78 w 78"/>
                    <a:gd name="T53" fmla="*/ 63 h 81"/>
                    <a:gd name="T54" fmla="*/ 78 w 78"/>
                    <a:gd name="T55" fmla="*/ 63 h 81"/>
                    <a:gd name="T56" fmla="*/ 66 w 78"/>
                    <a:gd name="T57" fmla="*/ 60 h 81"/>
                    <a:gd name="T58" fmla="*/ 66 w 78"/>
                    <a:gd name="T59" fmla="*/ 60 h 81"/>
                    <a:gd name="T60" fmla="*/ 62 w 78"/>
                    <a:gd name="T61" fmla="*/ 69 h 81"/>
                    <a:gd name="T62" fmla="*/ 59 w 78"/>
                    <a:gd name="T63" fmla="*/ 69 h 81"/>
                    <a:gd name="T64" fmla="*/ 53 w 78"/>
                    <a:gd name="T65" fmla="*/ 69 h 81"/>
                    <a:gd name="T66" fmla="*/ 53 w 78"/>
                    <a:gd name="T67" fmla="*/ 69 h 81"/>
                    <a:gd name="T68" fmla="*/ 50 w 78"/>
                    <a:gd name="T69" fmla="*/ 69 h 81"/>
                    <a:gd name="T70" fmla="*/ 50 w 78"/>
                    <a:gd name="T71" fmla="*/ 66 h 81"/>
                    <a:gd name="T72" fmla="*/ 50 w 78"/>
                    <a:gd name="T73" fmla="*/ 53 h 81"/>
                    <a:gd name="T74" fmla="*/ 62 w 78"/>
                    <a:gd name="T75" fmla="*/ 53 h 81"/>
                    <a:gd name="T76" fmla="*/ 62 w 78"/>
                    <a:gd name="T77" fmla="*/ 28 h 81"/>
                    <a:gd name="T78" fmla="*/ 44 w 78"/>
                    <a:gd name="T79" fmla="*/ 28 h 81"/>
                    <a:gd name="T80" fmla="*/ 44 w 78"/>
                    <a:gd name="T81" fmla="*/ 19 h 81"/>
                    <a:gd name="T82" fmla="*/ 75 w 78"/>
                    <a:gd name="T83" fmla="*/ 19 h 81"/>
                    <a:gd name="T84" fmla="*/ 75 w 78"/>
                    <a:gd name="T85" fmla="*/ 10 h 81"/>
                    <a:gd name="T86" fmla="*/ 44 w 78"/>
                    <a:gd name="T87" fmla="*/ 10 h 81"/>
                    <a:gd name="T88" fmla="*/ 44 w 78"/>
                    <a:gd name="T89" fmla="*/ 6 h 81"/>
                    <a:gd name="T90" fmla="*/ 44 w 78"/>
                    <a:gd name="T91" fmla="*/ 6 h 81"/>
                    <a:gd name="T92" fmla="*/ 44 w 78"/>
                    <a:gd name="T93" fmla="*/ 3 h 81"/>
                    <a:gd name="T94" fmla="*/ 44 w 78"/>
                    <a:gd name="T95" fmla="*/ 3 h 81"/>
                    <a:gd name="T96" fmla="*/ 44 w 78"/>
                    <a:gd name="T97" fmla="*/ 0 h 81"/>
                    <a:gd name="T98" fmla="*/ 44 w 78"/>
                    <a:gd name="T99" fmla="*/ 0 h 81"/>
                    <a:gd name="T100" fmla="*/ 37 w 78"/>
                    <a:gd name="T101" fmla="*/ 0 h 81"/>
                    <a:gd name="T102" fmla="*/ 31 w 78"/>
                    <a:gd name="T103" fmla="*/ 0 h 81"/>
                    <a:gd name="T104" fmla="*/ 31 w 78"/>
                    <a:gd name="T105" fmla="*/ 10 h 81"/>
                    <a:gd name="T106" fmla="*/ 0 w 78"/>
                    <a:gd name="T107" fmla="*/ 10 h 81"/>
                    <a:gd name="T108" fmla="*/ 0 w 78"/>
                    <a:gd name="T109" fmla="*/ 19 h 81"/>
                    <a:gd name="T110" fmla="*/ 31 w 78"/>
                    <a:gd name="T111" fmla="*/ 19 h 81"/>
                    <a:gd name="T112" fmla="*/ 31 w 78"/>
                    <a:gd name="T113" fmla="*/ 19 h 81"/>
                    <a:gd name="T114" fmla="*/ 22 w 78"/>
                    <a:gd name="T115" fmla="*/ 44 h 81"/>
                    <a:gd name="T116" fmla="*/ 22 w 78"/>
                    <a:gd name="T117" fmla="*/ 35 h 81"/>
                    <a:gd name="T118" fmla="*/ 53 w 78"/>
                    <a:gd name="T119" fmla="*/ 35 h 81"/>
                    <a:gd name="T120" fmla="*/ 53 w 78"/>
                    <a:gd name="T121" fmla="*/ 44 h 81"/>
                    <a:gd name="T122" fmla="*/ 22 w 78"/>
                    <a:gd name="T123" fmla="*/ 44 h 81"/>
                    <a:gd name="T124" fmla="*/ 22 w 78"/>
                    <a:gd name="T125" fmla="*/ 44 h 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8" h="81">
                      <a:moveTo>
                        <a:pt x="31" y="19"/>
                      </a:moveTo>
                      <a:lnTo>
                        <a:pt x="31" y="28"/>
                      </a:lnTo>
                      <a:lnTo>
                        <a:pt x="9" y="28"/>
                      </a:lnTo>
                      <a:lnTo>
                        <a:pt x="9" y="53"/>
                      </a:lnTo>
                      <a:lnTo>
                        <a:pt x="22" y="53"/>
                      </a:lnTo>
                      <a:lnTo>
                        <a:pt x="19" y="60"/>
                      </a:lnTo>
                      <a:lnTo>
                        <a:pt x="16" y="66"/>
                      </a:lnTo>
                      <a:lnTo>
                        <a:pt x="9" y="72"/>
                      </a:lnTo>
                      <a:lnTo>
                        <a:pt x="0" y="75"/>
                      </a:lnTo>
                      <a:lnTo>
                        <a:pt x="6" y="81"/>
                      </a:lnTo>
                      <a:lnTo>
                        <a:pt x="16" y="78"/>
                      </a:lnTo>
                      <a:lnTo>
                        <a:pt x="25" y="72"/>
                      </a:lnTo>
                      <a:lnTo>
                        <a:pt x="31" y="63"/>
                      </a:lnTo>
                      <a:lnTo>
                        <a:pt x="31" y="53"/>
                      </a:lnTo>
                      <a:lnTo>
                        <a:pt x="37" y="53"/>
                      </a:lnTo>
                      <a:lnTo>
                        <a:pt x="37" y="72"/>
                      </a:lnTo>
                      <a:lnTo>
                        <a:pt x="41" y="78"/>
                      </a:lnTo>
                      <a:lnTo>
                        <a:pt x="47" y="78"/>
                      </a:lnTo>
                      <a:lnTo>
                        <a:pt x="66" y="78"/>
                      </a:lnTo>
                      <a:lnTo>
                        <a:pt x="69" y="78"/>
                      </a:lnTo>
                      <a:lnTo>
                        <a:pt x="72" y="75"/>
                      </a:lnTo>
                      <a:lnTo>
                        <a:pt x="78" y="63"/>
                      </a:lnTo>
                      <a:lnTo>
                        <a:pt x="66" y="60"/>
                      </a:lnTo>
                      <a:lnTo>
                        <a:pt x="62" y="69"/>
                      </a:lnTo>
                      <a:lnTo>
                        <a:pt x="59" y="69"/>
                      </a:lnTo>
                      <a:lnTo>
                        <a:pt x="53" y="69"/>
                      </a:lnTo>
                      <a:lnTo>
                        <a:pt x="50" y="69"/>
                      </a:lnTo>
                      <a:lnTo>
                        <a:pt x="50" y="66"/>
                      </a:lnTo>
                      <a:lnTo>
                        <a:pt x="50" y="53"/>
                      </a:lnTo>
                      <a:lnTo>
                        <a:pt x="62" y="53"/>
                      </a:lnTo>
                      <a:lnTo>
                        <a:pt x="62" y="28"/>
                      </a:lnTo>
                      <a:lnTo>
                        <a:pt x="44" y="28"/>
                      </a:lnTo>
                      <a:lnTo>
                        <a:pt x="44" y="19"/>
                      </a:lnTo>
                      <a:lnTo>
                        <a:pt x="75" y="19"/>
                      </a:lnTo>
                      <a:lnTo>
                        <a:pt x="75" y="10"/>
                      </a:lnTo>
                      <a:lnTo>
                        <a:pt x="44" y="10"/>
                      </a:lnTo>
                      <a:lnTo>
                        <a:pt x="44" y="6"/>
                      </a:lnTo>
                      <a:lnTo>
                        <a:pt x="44" y="3"/>
                      </a:lnTo>
                      <a:lnTo>
                        <a:pt x="44" y="0"/>
                      </a:lnTo>
                      <a:lnTo>
                        <a:pt x="37" y="0"/>
                      </a:lnTo>
                      <a:lnTo>
                        <a:pt x="31" y="0"/>
                      </a:lnTo>
                      <a:lnTo>
                        <a:pt x="31" y="10"/>
                      </a:lnTo>
                      <a:lnTo>
                        <a:pt x="0" y="10"/>
                      </a:lnTo>
                      <a:lnTo>
                        <a:pt x="0" y="19"/>
                      </a:lnTo>
                      <a:lnTo>
                        <a:pt x="31" y="19"/>
                      </a:lnTo>
                      <a:close/>
                      <a:moveTo>
                        <a:pt x="22" y="44"/>
                      </a:moveTo>
                      <a:lnTo>
                        <a:pt x="22" y="35"/>
                      </a:lnTo>
                      <a:lnTo>
                        <a:pt x="53" y="35"/>
                      </a:lnTo>
                      <a:lnTo>
                        <a:pt x="53" y="44"/>
                      </a:lnTo>
                      <a:lnTo>
                        <a:pt x="22" y="44"/>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7" name="Freeform 58"/>
                <p:cNvSpPr>
                  <a:spLocks noEditPoints="1"/>
                </p:cNvSpPr>
                <p:nvPr/>
              </p:nvSpPr>
              <p:spPr bwMode="auto">
                <a:xfrm>
                  <a:off x="2729" y="2291"/>
                  <a:ext cx="81" cy="78"/>
                </a:xfrm>
                <a:custGeom>
                  <a:avLst/>
                  <a:gdLst>
                    <a:gd name="T0" fmla="*/ 19 w 81"/>
                    <a:gd name="T1" fmla="*/ 25 h 78"/>
                    <a:gd name="T2" fmla="*/ 28 w 81"/>
                    <a:gd name="T3" fmla="*/ 16 h 78"/>
                    <a:gd name="T4" fmla="*/ 47 w 81"/>
                    <a:gd name="T5" fmla="*/ 25 h 78"/>
                    <a:gd name="T6" fmla="*/ 56 w 81"/>
                    <a:gd name="T7" fmla="*/ 16 h 78"/>
                    <a:gd name="T8" fmla="*/ 75 w 81"/>
                    <a:gd name="T9" fmla="*/ 10 h 78"/>
                    <a:gd name="T10" fmla="*/ 56 w 81"/>
                    <a:gd name="T11" fmla="*/ 7 h 78"/>
                    <a:gd name="T12" fmla="*/ 56 w 81"/>
                    <a:gd name="T13" fmla="*/ 3 h 78"/>
                    <a:gd name="T14" fmla="*/ 59 w 81"/>
                    <a:gd name="T15" fmla="*/ 0 h 78"/>
                    <a:gd name="T16" fmla="*/ 50 w 81"/>
                    <a:gd name="T17" fmla="*/ 0 h 78"/>
                    <a:gd name="T18" fmla="*/ 47 w 81"/>
                    <a:gd name="T19" fmla="*/ 10 h 78"/>
                    <a:gd name="T20" fmla="*/ 28 w 81"/>
                    <a:gd name="T21" fmla="*/ 7 h 78"/>
                    <a:gd name="T22" fmla="*/ 28 w 81"/>
                    <a:gd name="T23" fmla="*/ 3 h 78"/>
                    <a:gd name="T24" fmla="*/ 31 w 81"/>
                    <a:gd name="T25" fmla="*/ 0 h 78"/>
                    <a:gd name="T26" fmla="*/ 22 w 81"/>
                    <a:gd name="T27" fmla="*/ 0 h 78"/>
                    <a:gd name="T28" fmla="*/ 19 w 81"/>
                    <a:gd name="T29" fmla="*/ 10 h 78"/>
                    <a:gd name="T30" fmla="*/ 0 w 81"/>
                    <a:gd name="T31" fmla="*/ 16 h 78"/>
                    <a:gd name="T32" fmla="*/ 19 w 81"/>
                    <a:gd name="T33" fmla="*/ 16 h 78"/>
                    <a:gd name="T34" fmla="*/ 31 w 81"/>
                    <a:gd name="T35" fmla="*/ 41 h 78"/>
                    <a:gd name="T36" fmla="*/ 22 w 81"/>
                    <a:gd name="T37" fmla="*/ 60 h 78"/>
                    <a:gd name="T38" fmla="*/ 6 w 81"/>
                    <a:gd name="T39" fmla="*/ 72 h 78"/>
                    <a:gd name="T40" fmla="*/ 16 w 81"/>
                    <a:gd name="T41" fmla="*/ 78 h 78"/>
                    <a:gd name="T42" fmla="*/ 25 w 81"/>
                    <a:gd name="T43" fmla="*/ 72 h 78"/>
                    <a:gd name="T44" fmla="*/ 38 w 81"/>
                    <a:gd name="T45" fmla="*/ 53 h 78"/>
                    <a:gd name="T46" fmla="*/ 50 w 81"/>
                    <a:gd name="T47" fmla="*/ 41 h 78"/>
                    <a:gd name="T48" fmla="*/ 50 w 81"/>
                    <a:gd name="T49" fmla="*/ 53 h 78"/>
                    <a:gd name="T50" fmla="*/ 50 w 81"/>
                    <a:gd name="T51" fmla="*/ 63 h 78"/>
                    <a:gd name="T52" fmla="*/ 50 w 81"/>
                    <a:gd name="T53" fmla="*/ 66 h 78"/>
                    <a:gd name="T54" fmla="*/ 38 w 81"/>
                    <a:gd name="T55" fmla="*/ 66 h 78"/>
                    <a:gd name="T56" fmla="*/ 41 w 81"/>
                    <a:gd name="T57" fmla="*/ 75 h 78"/>
                    <a:gd name="T58" fmla="*/ 53 w 81"/>
                    <a:gd name="T59" fmla="*/ 75 h 78"/>
                    <a:gd name="T60" fmla="*/ 59 w 81"/>
                    <a:gd name="T61" fmla="*/ 72 h 78"/>
                    <a:gd name="T62" fmla="*/ 59 w 81"/>
                    <a:gd name="T63" fmla="*/ 66 h 78"/>
                    <a:gd name="T64" fmla="*/ 59 w 81"/>
                    <a:gd name="T65" fmla="*/ 53 h 78"/>
                    <a:gd name="T66" fmla="*/ 59 w 81"/>
                    <a:gd name="T67" fmla="*/ 50 h 78"/>
                    <a:gd name="T68" fmla="*/ 69 w 81"/>
                    <a:gd name="T69" fmla="*/ 63 h 78"/>
                    <a:gd name="T70" fmla="*/ 69 w 81"/>
                    <a:gd name="T71" fmla="*/ 63 h 78"/>
                    <a:gd name="T72" fmla="*/ 81 w 81"/>
                    <a:gd name="T73" fmla="*/ 57 h 78"/>
                    <a:gd name="T74" fmla="*/ 59 w 81"/>
                    <a:gd name="T75" fmla="*/ 44 h 78"/>
                    <a:gd name="T76" fmla="*/ 44 w 81"/>
                    <a:gd name="T77" fmla="*/ 32 h 78"/>
                    <a:gd name="T78" fmla="*/ 44 w 81"/>
                    <a:gd name="T79" fmla="*/ 25 h 78"/>
                    <a:gd name="T80" fmla="*/ 44 w 81"/>
                    <a:gd name="T81" fmla="*/ 22 h 78"/>
                    <a:gd name="T82" fmla="*/ 38 w 81"/>
                    <a:gd name="T83" fmla="*/ 22 h 78"/>
                    <a:gd name="T84" fmla="*/ 31 w 81"/>
                    <a:gd name="T85" fmla="*/ 22 h 78"/>
                    <a:gd name="T86" fmla="*/ 10 w 81"/>
                    <a:gd name="T87" fmla="*/ 32 h 78"/>
                    <a:gd name="T88" fmla="*/ 31 w 81"/>
                    <a:gd name="T89" fmla="*/ 41 h 78"/>
                    <a:gd name="T90" fmla="*/ 6 w 81"/>
                    <a:gd name="T91" fmla="*/ 66 h 78"/>
                    <a:gd name="T92" fmla="*/ 22 w 81"/>
                    <a:gd name="T93" fmla="*/ 47 h 78"/>
                    <a:gd name="T94" fmla="*/ 13 w 81"/>
                    <a:gd name="T95" fmla="*/ 44 h 78"/>
                    <a:gd name="T96" fmla="*/ 6 w 81"/>
                    <a:gd name="T97" fmla="*/ 53 h 78"/>
                    <a:gd name="T98" fmla="*/ 0 w 81"/>
                    <a:gd name="T99" fmla="*/ 60 h 78"/>
                    <a:gd name="T100" fmla="*/ 6 w 81"/>
                    <a:gd name="T101" fmla="*/ 6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19" y="16"/>
                      </a:moveTo>
                      <a:lnTo>
                        <a:pt x="19" y="25"/>
                      </a:lnTo>
                      <a:lnTo>
                        <a:pt x="28" y="25"/>
                      </a:lnTo>
                      <a:lnTo>
                        <a:pt x="28" y="16"/>
                      </a:lnTo>
                      <a:lnTo>
                        <a:pt x="47" y="16"/>
                      </a:lnTo>
                      <a:lnTo>
                        <a:pt x="47" y="25"/>
                      </a:lnTo>
                      <a:lnTo>
                        <a:pt x="56" y="25"/>
                      </a:lnTo>
                      <a:lnTo>
                        <a:pt x="56" y="16"/>
                      </a:lnTo>
                      <a:lnTo>
                        <a:pt x="75" y="16"/>
                      </a:lnTo>
                      <a:lnTo>
                        <a:pt x="75" y="10"/>
                      </a:lnTo>
                      <a:lnTo>
                        <a:pt x="56" y="10"/>
                      </a:lnTo>
                      <a:lnTo>
                        <a:pt x="56" y="7"/>
                      </a:lnTo>
                      <a:lnTo>
                        <a:pt x="56" y="3"/>
                      </a:lnTo>
                      <a:lnTo>
                        <a:pt x="59" y="0"/>
                      </a:lnTo>
                      <a:lnTo>
                        <a:pt x="50" y="0"/>
                      </a:lnTo>
                      <a:lnTo>
                        <a:pt x="47" y="0"/>
                      </a:lnTo>
                      <a:lnTo>
                        <a:pt x="47" y="10"/>
                      </a:lnTo>
                      <a:lnTo>
                        <a:pt x="28" y="10"/>
                      </a:lnTo>
                      <a:lnTo>
                        <a:pt x="28" y="7"/>
                      </a:lnTo>
                      <a:lnTo>
                        <a:pt x="28" y="3"/>
                      </a:lnTo>
                      <a:lnTo>
                        <a:pt x="31" y="0"/>
                      </a:lnTo>
                      <a:lnTo>
                        <a:pt x="22" y="0"/>
                      </a:lnTo>
                      <a:lnTo>
                        <a:pt x="19" y="0"/>
                      </a:lnTo>
                      <a:lnTo>
                        <a:pt x="19" y="10"/>
                      </a:lnTo>
                      <a:lnTo>
                        <a:pt x="0" y="10"/>
                      </a:lnTo>
                      <a:lnTo>
                        <a:pt x="0" y="16"/>
                      </a:lnTo>
                      <a:lnTo>
                        <a:pt x="19" y="16"/>
                      </a:lnTo>
                      <a:close/>
                      <a:moveTo>
                        <a:pt x="31" y="41"/>
                      </a:moveTo>
                      <a:lnTo>
                        <a:pt x="31" y="41"/>
                      </a:lnTo>
                      <a:lnTo>
                        <a:pt x="28" y="50"/>
                      </a:lnTo>
                      <a:lnTo>
                        <a:pt x="22" y="60"/>
                      </a:lnTo>
                      <a:lnTo>
                        <a:pt x="16" y="66"/>
                      </a:lnTo>
                      <a:lnTo>
                        <a:pt x="6" y="72"/>
                      </a:lnTo>
                      <a:lnTo>
                        <a:pt x="16" y="78"/>
                      </a:lnTo>
                      <a:lnTo>
                        <a:pt x="25" y="72"/>
                      </a:lnTo>
                      <a:lnTo>
                        <a:pt x="35" y="63"/>
                      </a:lnTo>
                      <a:lnTo>
                        <a:pt x="38" y="53"/>
                      </a:lnTo>
                      <a:lnTo>
                        <a:pt x="41" y="41"/>
                      </a:lnTo>
                      <a:lnTo>
                        <a:pt x="50" y="41"/>
                      </a:lnTo>
                      <a:lnTo>
                        <a:pt x="50" y="53"/>
                      </a:lnTo>
                      <a:lnTo>
                        <a:pt x="50" y="63"/>
                      </a:lnTo>
                      <a:lnTo>
                        <a:pt x="50" y="66"/>
                      </a:lnTo>
                      <a:lnTo>
                        <a:pt x="47" y="66"/>
                      </a:lnTo>
                      <a:lnTo>
                        <a:pt x="38" y="66"/>
                      </a:lnTo>
                      <a:lnTo>
                        <a:pt x="41" y="75"/>
                      </a:lnTo>
                      <a:lnTo>
                        <a:pt x="53" y="75"/>
                      </a:lnTo>
                      <a:lnTo>
                        <a:pt x="59" y="72"/>
                      </a:lnTo>
                      <a:lnTo>
                        <a:pt x="59" y="66"/>
                      </a:lnTo>
                      <a:lnTo>
                        <a:pt x="59" y="53"/>
                      </a:lnTo>
                      <a:lnTo>
                        <a:pt x="59" y="50"/>
                      </a:lnTo>
                      <a:lnTo>
                        <a:pt x="69" y="63"/>
                      </a:lnTo>
                      <a:lnTo>
                        <a:pt x="81" y="57"/>
                      </a:lnTo>
                      <a:lnTo>
                        <a:pt x="66" y="41"/>
                      </a:lnTo>
                      <a:lnTo>
                        <a:pt x="59" y="44"/>
                      </a:lnTo>
                      <a:lnTo>
                        <a:pt x="59" y="32"/>
                      </a:lnTo>
                      <a:lnTo>
                        <a:pt x="44" y="32"/>
                      </a:lnTo>
                      <a:lnTo>
                        <a:pt x="44" y="25"/>
                      </a:lnTo>
                      <a:lnTo>
                        <a:pt x="44" y="22"/>
                      </a:lnTo>
                      <a:lnTo>
                        <a:pt x="38" y="22"/>
                      </a:lnTo>
                      <a:lnTo>
                        <a:pt x="31" y="22"/>
                      </a:lnTo>
                      <a:lnTo>
                        <a:pt x="31" y="32"/>
                      </a:lnTo>
                      <a:lnTo>
                        <a:pt x="10" y="32"/>
                      </a:lnTo>
                      <a:lnTo>
                        <a:pt x="10" y="41"/>
                      </a:lnTo>
                      <a:lnTo>
                        <a:pt x="31" y="41"/>
                      </a:lnTo>
                      <a:close/>
                      <a:moveTo>
                        <a:pt x="6" y="66"/>
                      </a:moveTo>
                      <a:lnTo>
                        <a:pt x="6" y="66"/>
                      </a:lnTo>
                      <a:lnTo>
                        <a:pt x="22" y="47"/>
                      </a:lnTo>
                      <a:lnTo>
                        <a:pt x="13" y="44"/>
                      </a:lnTo>
                      <a:lnTo>
                        <a:pt x="6" y="53"/>
                      </a:lnTo>
                      <a:lnTo>
                        <a:pt x="0" y="60"/>
                      </a:lnTo>
                      <a:lnTo>
                        <a:pt x="6" y="6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8" name="Freeform 59"/>
                <p:cNvSpPr>
                  <a:spLocks/>
                </p:cNvSpPr>
                <p:nvPr/>
              </p:nvSpPr>
              <p:spPr bwMode="auto">
                <a:xfrm>
                  <a:off x="2863" y="2291"/>
                  <a:ext cx="82" cy="78"/>
                </a:xfrm>
                <a:custGeom>
                  <a:avLst/>
                  <a:gdLst>
                    <a:gd name="T0" fmla="*/ 44 w 82"/>
                    <a:gd name="T1" fmla="*/ 16 h 78"/>
                    <a:gd name="T2" fmla="*/ 44 w 82"/>
                    <a:gd name="T3" fmla="*/ 13 h 78"/>
                    <a:gd name="T4" fmla="*/ 44 w 82"/>
                    <a:gd name="T5" fmla="*/ 10 h 78"/>
                    <a:gd name="T6" fmla="*/ 32 w 82"/>
                    <a:gd name="T7" fmla="*/ 10 h 78"/>
                    <a:gd name="T8" fmla="*/ 32 w 82"/>
                    <a:gd name="T9" fmla="*/ 28 h 78"/>
                    <a:gd name="T10" fmla="*/ 22 w 82"/>
                    <a:gd name="T11" fmla="*/ 19 h 78"/>
                    <a:gd name="T12" fmla="*/ 22 w 82"/>
                    <a:gd name="T13" fmla="*/ 7 h 78"/>
                    <a:gd name="T14" fmla="*/ 22 w 82"/>
                    <a:gd name="T15" fmla="*/ 3 h 78"/>
                    <a:gd name="T16" fmla="*/ 22 w 82"/>
                    <a:gd name="T17" fmla="*/ 0 h 78"/>
                    <a:gd name="T18" fmla="*/ 13 w 82"/>
                    <a:gd name="T19" fmla="*/ 0 h 78"/>
                    <a:gd name="T20" fmla="*/ 0 w 82"/>
                    <a:gd name="T21" fmla="*/ 19 h 78"/>
                    <a:gd name="T22" fmla="*/ 13 w 82"/>
                    <a:gd name="T23" fmla="*/ 28 h 78"/>
                    <a:gd name="T24" fmla="*/ 13 w 82"/>
                    <a:gd name="T25" fmla="*/ 53 h 78"/>
                    <a:gd name="T26" fmla="*/ 0 w 82"/>
                    <a:gd name="T27" fmla="*/ 57 h 78"/>
                    <a:gd name="T28" fmla="*/ 4 w 82"/>
                    <a:gd name="T29" fmla="*/ 69 h 78"/>
                    <a:gd name="T30" fmla="*/ 7 w 82"/>
                    <a:gd name="T31" fmla="*/ 66 h 78"/>
                    <a:gd name="T32" fmla="*/ 32 w 82"/>
                    <a:gd name="T33" fmla="*/ 57 h 78"/>
                    <a:gd name="T34" fmla="*/ 32 w 82"/>
                    <a:gd name="T35" fmla="*/ 53 h 78"/>
                    <a:gd name="T36" fmla="*/ 28 w 82"/>
                    <a:gd name="T37" fmla="*/ 47 h 78"/>
                    <a:gd name="T38" fmla="*/ 22 w 82"/>
                    <a:gd name="T39" fmla="*/ 28 h 78"/>
                    <a:gd name="T40" fmla="*/ 28 w 82"/>
                    <a:gd name="T41" fmla="*/ 41 h 78"/>
                    <a:gd name="T42" fmla="*/ 32 w 82"/>
                    <a:gd name="T43" fmla="*/ 66 h 78"/>
                    <a:gd name="T44" fmla="*/ 35 w 82"/>
                    <a:gd name="T45" fmla="*/ 72 h 78"/>
                    <a:gd name="T46" fmla="*/ 44 w 82"/>
                    <a:gd name="T47" fmla="*/ 78 h 78"/>
                    <a:gd name="T48" fmla="*/ 60 w 82"/>
                    <a:gd name="T49" fmla="*/ 78 h 78"/>
                    <a:gd name="T50" fmla="*/ 72 w 82"/>
                    <a:gd name="T51" fmla="*/ 75 h 78"/>
                    <a:gd name="T52" fmla="*/ 78 w 82"/>
                    <a:gd name="T53" fmla="*/ 75 h 78"/>
                    <a:gd name="T54" fmla="*/ 82 w 82"/>
                    <a:gd name="T55" fmla="*/ 60 h 78"/>
                    <a:gd name="T56" fmla="*/ 69 w 82"/>
                    <a:gd name="T57" fmla="*/ 57 h 78"/>
                    <a:gd name="T58" fmla="*/ 69 w 82"/>
                    <a:gd name="T59" fmla="*/ 63 h 78"/>
                    <a:gd name="T60" fmla="*/ 66 w 82"/>
                    <a:gd name="T61" fmla="*/ 69 h 78"/>
                    <a:gd name="T62" fmla="*/ 53 w 82"/>
                    <a:gd name="T63" fmla="*/ 69 h 78"/>
                    <a:gd name="T64" fmla="*/ 44 w 82"/>
                    <a:gd name="T65" fmla="*/ 66 h 78"/>
                    <a:gd name="T66" fmla="*/ 44 w 82"/>
                    <a:gd name="T67" fmla="*/ 60 h 78"/>
                    <a:gd name="T68" fmla="*/ 47 w 82"/>
                    <a:gd name="T69" fmla="*/ 32 h 78"/>
                    <a:gd name="T70" fmla="*/ 60 w 82"/>
                    <a:gd name="T71" fmla="*/ 60 h 78"/>
                    <a:gd name="T72" fmla="*/ 66 w 82"/>
                    <a:gd name="T73" fmla="*/ 28 h 78"/>
                    <a:gd name="T74" fmla="*/ 66 w 82"/>
                    <a:gd name="T75" fmla="*/ 44 h 78"/>
                    <a:gd name="T76" fmla="*/ 60 w 82"/>
                    <a:gd name="T77" fmla="*/ 47 h 78"/>
                    <a:gd name="T78" fmla="*/ 63 w 82"/>
                    <a:gd name="T79" fmla="*/ 60 h 78"/>
                    <a:gd name="T80" fmla="*/ 69 w 82"/>
                    <a:gd name="T81" fmla="*/ 57 h 78"/>
                    <a:gd name="T82" fmla="*/ 75 w 82"/>
                    <a:gd name="T83" fmla="*/ 50 h 78"/>
                    <a:gd name="T84" fmla="*/ 75 w 82"/>
                    <a:gd name="T85" fmla="*/ 13 h 78"/>
                    <a:gd name="T86" fmla="*/ 60 w 82"/>
                    <a:gd name="T87" fmla="*/ 7 h 78"/>
                    <a:gd name="T88" fmla="*/ 60 w 82"/>
                    <a:gd name="T89" fmla="*/ 3 h 78"/>
                    <a:gd name="T90" fmla="*/ 60 w 82"/>
                    <a:gd name="T91" fmla="*/ 0 h 78"/>
                    <a:gd name="T92" fmla="*/ 57 w 82"/>
                    <a:gd name="T93" fmla="*/ 0 h 78"/>
                    <a:gd name="T94" fmla="*/ 53 w 82"/>
                    <a:gd name="T95" fmla="*/ 0 h 78"/>
                    <a:gd name="T96" fmla="*/ 47 w 82"/>
                    <a:gd name="T97" fmla="*/ 22 h 78"/>
                    <a:gd name="T98" fmla="*/ 44 w 82"/>
                    <a:gd name="T99" fmla="*/ 25 h 78"/>
                    <a:gd name="T100" fmla="*/ 44 w 82"/>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2" h="78">
                      <a:moveTo>
                        <a:pt x="44" y="16"/>
                      </a:moveTo>
                      <a:lnTo>
                        <a:pt x="44" y="16"/>
                      </a:lnTo>
                      <a:lnTo>
                        <a:pt x="44" y="13"/>
                      </a:lnTo>
                      <a:lnTo>
                        <a:pt x="44" y="10"/>
                      </a:lnTo>
                      <a:lnTo>
                        <a:pt x="38" y="10"/>
                      </a:lnTo>
                      <a:lnTo>
                        <a:pt x="32" y="10"/>
                      </a:lnTo>
                      <a:lnTo>
                        <a:pt x="32" y="28"/>
                      </a:lnTo>
                      <a:lnTo>
                        <a:pt x="32" y="19"/>
                      </a:lnTo>
                      <a:lnTo>
                        <a:pt x="22" y="19"/>
                      </a:lnTo>
                      <a:lnTo>
                        <a:pt x="22" y="7"/>
                      </a:lnTo>
                      <a:lnTo>
                        <a:pt x="22" y="3"/>
                      </a:lnTo>
                      <a:lnTo>
                        <a:pt x="22" y="0"/>
                      </a:lnTo>
                      <a:lnTo>
                        <a:pt x="16" y="0"/>
                      </a:lnTo>
                      <a:lnTo>
                        <a:pt x="13" y="0"/>
                      </a:lnTo>
                      <a:lnTo>
                        <a:pt x="13" y="19"/>
                      </a:lnTo>
                      <a:lnTo>
                        <a:pt x="0" y="19"/>
                      </a:lnTo>
                      <a:lnTo>
                        <a:pt x="0" y="28"/>
                      </a:lnTo>
                      <a:lnTo>
                        <a:pt x="13" y="28"/>
                      </a:lnTo>
                      <a:lnTo>
                        <a:pt x="13" y="53"/>
                      </a:lnTo>
                      <a:lnTo>
                        <a:pt x="4" y="57"/>
                      </a:lnTo>
                      <a:lnTo>
                        <a:pt x="0" y="57"/>
                      </a:lnTo>
                      <a:lnTo>
                        <a:pt x="4" y="69"/>
                      </a:lnTo>
                      <a:lnTo>
                        <a:pt x="7" y="66"/>
                      </a:lnTo>
                      <a:lnTo>
                        <a:pt x="32" y="57"/>
                      </a:lnTo>
                      <a:lnTo>
                        <a:pt x="32" y="53"/>
                      </a:lnTo>
                      <a:lnTo>
                        <a:pt x="28" y="47"/>
                      </a:lnTo>
                      <a:lnTo>
                        <a:pt x="22" y="50"/>
                      </a:lnTo>
                      <a:lnTo>
                        <a:pt x="22" y="28"/>
                      </a:lnTo>
                      <a:lnTo>
                        <a:pt x="25" y="28"/>
                      </a:lnTo>
                      <a:lnTo>
                        <a:pt x="28" y="41"/>
                      </a:lnTo>
                      <a:lnTo>
                        <a:pt x="32" y="38"/>
                      </a:lnTo>
                      <a:lnTo>
                        <a:pt x="32" y="66"/>
                      </a:lnTo>
                      <a:lnTo>
                        <a:pt x="35" y="72"/>
                      </a:lnTo>
                      <a:lnTo>
                        <a:pt x="38" y="75"/>
                      </a:lnTo>
                      <a:lnTo>
                        <a:pt x="44" y="78"/>
                      </a:lnTo>
                      <a:lnTo>
                        <a:pt x="53" y="78"/>
                      </a:lnTo>
                      <a:lnTo>
                        <a:pt x="60" y="78"/>
                      </a:lnTo>
                      <a:lnTo>
                        <a:pt x="72" y="75"/>
                      </a:lnTo>
                      <a:lnTo>
                        <a:pt x="78" y="75"/>
                      </a:lnTo>
                      <a:lnTo>
                        <a:pt x="82" y="69"/>
                      </a:lnTo>
                      <a:lnTo>
                        <a:pt x="82" y="60"/>
                      </a:lnTo>
                      <a:lnTo>
                        <a:pt x="69" y="57"/>
                      </a:lnTo>
                      <a:lnTo>
                        <a:pt x="69" y="63"/>
                      </a:lnTo>
                      <a:lnTo>
                        <a:pt x="69" y="66"/>
                      </a:lnTo>
                      <a:lnTo>
                        <a:pt x="66" y="69"/>
                      </a:lnTo>
                      <a:lnTo>
                        <a:pt x="60" y="69"/>
                      </a:lnTo>
                      <a:lnTo>
                        <a:pt x="53" y="69"/>
                      </a:lnTo>
                      <a:lnTo>
                        <a:pt x="44" y="66"/>
                      </a:lnTo>
                      <a:lnTo>
                        <a:pt x="44" y="63"/>
                      </a:lnTo>
                      <a:lnTo>
                        <a:pt x="44" y="60"/>
                      </a:lnTo>
                      <a:lnTo>
                        <a:pt x="44" y="35"/>
                      </a:lnTo>
                      <a:lnTo>
                        <a:pt x="47" y="32"/>
                      </a:lnTo>
                      <a:lnTo>
                        <a:pt x="47" y="60"/>
                      </a:lnTo>
                      <a:lnTo>
                        <a:pt x="60" y="60"/>
                      </a:lnTo>
                      <a:lnTo>
                        <a:pt x="60" y="28"/>
                      </a:lnTo>
                      <a:lnTo>
                        <a:pt x="66" y="28"/>
                      </a:lnTo>
                      <a:lnTo>
                        <a:pt x="66" y="44"/>
                      </a:lnTo>
                      <a:lnTo>
                        <a:pt x="63" y="47"/>
                      </a:lnTo>
                      <a:lnTo>
                        <a:pt x="60" y="47"/>
                      </a:lnTo>
                      <a:lnTo>
                        <a:pt x="63" y="60"/>
                      </a:lnTo>
                      <a:lnTo>
                        <a:pt x="69" y="57"/>
                      </a:lnTo>
                      <a:lnTo>
                        <a:pt x="75" y="57"/>
                      </a:lnTo>
                      <a:lnTo>
                        <a:pt x="75" y="50"/>
                      </a:lnTo>
                      <a:lnTo>
                        <a:pt x="75" y="47"/>
                      </a:lnTo>
                      <a:lnTo>
                        <a:pt x="75" y="13"/>
                      </a:lnTo>
                      <a:lnTo>
                        <a:pt x="60" y="19"/>
                      </a:lnTo>
                      <a:lnTo>
                        <a:pt x="60" y="7"/>
                      </a:lnTo>
                      <a:lnTo>
                        <a:pt x="60" y="3"/>
                      </a:lnTo>
                      <a:lnTo>
                        <a:pt x="60" y="0"/>
                      </a:lnTo>
                      <a:lnTo>
                        <a:pt x="57" y="0"/>
                      </a:lnTo>
                      <a:lnTo>
                        <a:pt x="53" y="0"/>
                      </a:lnTo>
                      <a:lnTo>
                        <a:pt x="47" y="0"/>
                      </a:lnTo>
                      <a:lnTo>
                        <a:pt x="47" y="22"/>
                      </a:lnTo>
                      <a:lnTo>
                        <a:pt x="44" y="25"/>
                      </a:lnTo>
                      <a:lnTo>
                        <a:pt x="44" y="1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59" name="Freeform 60"/>
                <p:cNvSpPr>
                  <a:spLocks noEditPoints="1"/>
                </p:cNvSpPr>
                <p:nvPr/>
              </p:nvSpPr>
              <p:spPr bwMode="auto">
                <a:xfrm>
                  <a:off x="3007" y="2294"/>
                  <a:ext cx="69" cy="72"/>
                </a:xfrm>
                <a:custGeom>
                  <a:avLst/>
                  <a:gdLst>
                    <a:gd name="T0" fmla="*/ 69 w 69"/>
                    <a:gd name="T1" fmla="*/ 72 h 72"/>
                    <a:gd name="T2" fmla="*/ 69 w 69"/>
                    <a:gd name="T3" fmla="*/ 63 h 72"/>
                    <a:gd name="T4" fmla="*/ 12 w 69"/>
                    <a:gd name="T5" fmla="*/ 63 h 72"/>
                    <a:gd name="T6" fmla="*/ 12 w 69"/>
                    <a:gd name="T7" fmla="*/ 10 h 72"/>
                    <a:gd name="T8" fmla="*/ 66 w 69"/>
                    <a:gd name="T9" fmla="*/ 10 h 72"/>
                    <a:gd name="T10" fmla="*/ 66 w 69"/>
                    <a:gd name="T11" fmla="*/ 0 h 72"/>
                    <a:gd name="T12" fmla="*/ 0 w 69"/>
                    <a:gd name="T13" fmla="*/ 0 h 72"/>
                    <a:gd name="T14" fmla="*/ 0 w 69"/>
                    <a:gd name="T15" fmla="*/ 72 h 72"/>
                    <a:gd name="T16" fmla="*/ 69 w 69"/>
                    <a:gd name="T17" fmla="*/ 72 h 72"/>
                    <a:gd name="T18" fmla="*/ 69 w 69"/>
                    <a:gd name="T19" fmla="*/ 72 h 72"/>
                    <a:gd name="T20" fmla="*/ 59 w 69"/>
                    <a:gd name="T21" fmla="*/ 57 h 72"/>
                    <a:gd name="T22" fmla="*/ 59 w 69"/>
                    <a:gd name="T23" fmla="*/ 57 h 72"/>
                    <a:gd name="T24" fmla="*/ 62 w 69"/>
                    <a:gd name="T25" fmla="*/ 54 h 72"/>
                    <a:gd name="T26" fmla="*/ 62 w 69"/>
                    <a:gd name="T27" fmla="*/ 54 h 72"/>
                    <a:gd name="T28" fmla="*/ 47 w 69"/>
                    <a:gd name="T29" fmla="*/ 35 h 72"/>
                    <a:gd name="T30" fmla="*/ 47 w 69"/>
                    <a:gd name="T31" fmla="*/ 35 h 72"/>
                    <a:gd name="T32" fmla="*/ 56 w 69"/>
                    <a:gd name="T33" fmla="*/ 22 h 72"/>
                    <a:gd name="T34" fmla="*/ 56 w 69"/>
                    <a:gd name="T35" fmla="*/ 22 h 72"/>
                    <a:gd name="T36" fmla="*/ 59 w 69"/>
                    <a:gd name="T37" fmla="*/ 19 h 72"/>
                    <a:gd name="T38" fmla="*/ 59 w 69"/>
                    <a:gd name="T39" fmla="*/ 19 h 72"/>
                    <a:gd name="T40" fmla="*/ 47 w 69"/>
                    <a:gd name="T41" fmla="*/ 13 h 72"/>
                    <a:gd name="T42" fmla="*/ 47 w 69"/>
                    <a:gd name="T43" fmla="*/ 13 h 72"/>
                    <a:gd name="T44" fmla="*/ 37 w 69"/>
                    <a:gd name="T45" fmla="*/ 29 h 72"/>
                    <a:gd name="T46" fmla="*/ 37 w 69"/>
                    <a:gd name="T47" fmla="*/ 29 h 72"/>
                    <a:gd name="T48" fmla="*/ 25 w 69"/>
                    <a:gd name="T49" fmla="*/ 16 h 72"/>
                    <a:gd name="T50" fmla="*/ 25 w 69"/>
                    <a:gd name="T51" fmla="*/ 16 h 72"/>
                    <a:gd name="T52" fmla="*/ 22 w 69"/>
                    <a:gd name="T53" fmla="*/ 13 h 72"/>
                    <a:gd name="T54" fmla="*/ 22 w 69"/>
                    <a:gd name="T55" fmla="*/ 13 h 72"/>
                    <a:gd name="T56" fmla="*/ 19 w 69"/>
                    <a:gd name="T57" fmla="*/ 16 h 72"/>
                    <a:gd name="T58" fmla="*/ 19 w 69"/>
                    <a:gd name="T59" fmla="*/ 16 h 72"/>
                    <a:gd name="T60" fmla="*/ 16 w 69"/>
                    <a:gd name="T61" fmla="*/ 22 h 72"/>
                    <a:gd name="T62" fmla="*/ 16 w 69"/>
                    <a:gd name="T63" fmla="*/ 22 h 72"/>
                    <a:gd name="T64" fmla="*/ 31 w 69"/>
                    <a:gd name="T65" fmla="*/ 38 h 72"/>
                    <a:gd name="T66" fmla="*/ 31 w 69"/>
                    <a:gd name="T67" fmla="*/ 38 h 72"/>
                    <a:gd name="T68" fmla="*/ 12 w 69"/>
                    <a:gd name="T69" fmla="*/ 54 h 72"/>
                    <a:gd name="T70" fmla="*/ 12 w 69"/>
                    <a:gd name="T71" fmla="*/ 54 h 72"/>
                    <a:gd name="T72" fmla="*/ 22 w 69"/>
                    <a:gd name="T73" fmla="*/ 60 h 72"/>
                    <a:gd name="T74" fmla="*/ 22 w 69"/>
                    <a:gd name="T75" fmla="*/ 60 h 72"/>
                    <a:gd name="T76" fmla="*/ 41 w 69"/>
                    <a:gd name="T77" fmla="*/ 44 h 72"/>
                    <a:gd name="T78" fmla="*/ 41 w 69"/>
                    <a:gd name="T79" fmla="*/ 44 h 72"/>
                    <a:gd name="T80" fmla="*/ 53 w 69"/>
                    <a:gd name="T81" fmla="*/ 60 h 72"/>
                    <a:gd name="T82" fmla="*/ 53 w 69"/>
                    <a:gd name="T83" fmla="*/ 60 h 72"/>
                    <a:gd name="T84" fmla="*/ 59 w 69"/>
                    <a:gd name="T85" fmla="*/ 57 h 72"/>
                    <a:gd name="T86" fmla="*/ 59 w 69"/>
                    <a:gd name="T87" fmla="*/ 57 h 72"/>
                    <a:gd name="T88" fmla="*/ 59 w 69"/>
                    <a:gd name="T89" fmla="*/ 57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2">
                      <a:moveTo>
                        <a:pt x="69" y="72"/>
                      </a:moveTo>
                      <a:lnTo>
                        <a:pt x="69" y="63"/>
                      </a:lnTo>
                      <a:lnTo>
                        <a:pt x="12" y="63"/>
                      </a:lnTo>
                      <a:lnTo>
                        <a:pt x="12" y="10"/>
                      </a:lnTo>
                      <a:lnTo>
                        <a:pt x="66" y="10"/>
                      </a:lnTo>
                      <a:lnTo>
                        <a:pt x="66" y="0"/>
                      </a:lnTo>
                      <a:lnTo>
                        <a:pt x="0" y="0"/>
                      </a:lnTo>
                      <a:lnTo>
                        <a:pt x="0" y="72"/>
                      </a:lnTo>
                      <a:lnTo>
                        <a:pt x="69" y="72"/>
                      </a:lnTo>
                      <a:close/>
                      <a:moveTo>
                        <a:pt x="59" y="57"/>
                      </a:moveTo>
                      <a:lnTo>
                        <a:pt x="59" y="57"/>
                      </a:lnTo>
                      <a:lnTo>
                        <a:pt x="62" y="54"/>
                      </a:lnTo>
                      <a:lnTo>
                        <a:pt x="47" y="35"/>
                      </a:lnTo>
                      <a:lnTo>
                        <a:pt x="56" y="22"/>
                      </a:lnTo>
                      <a:lnTo>
                        <a:pt x="59" y="19"/>
                      </a:lnTo>
                      <a:lnTo>
                        <a:pt x="47" y="13"/>
                      </a:lnTo>
                      <a:lnTo>
                        <a:pt x="37" y="29"/>
                      </a:lnTo>
                      <a:lnTo>
                        <a:pt x="25" y="16"/>
                      </a:lnTo>
                      <a:lnTo>
                        <a:pt x="22" y="13"/>
                      </a:lnTo>
                      <a:lnTo>
                        <a:pt x="19" y="16"/>
                      </a:lnTo>
                      <a:lnTo>
                        <a:pt x="16" y="22"/>
                      </a:lnTo>
                      <a:lnTo>
                        <a:pt x="31" y="38"/>
                      </a:lnTo>
                      <a:lnTo>
                        <a:pt x="12" y="54"/>
                      </a:lnTo>
                      <a:lnTo>
                        <a:pt x="22" y="60"/>
                      </a:lnTo>
                      <a:lnTo>
                        <a:pt x="41" y="44"/>
                      </a:lnTo>
                      <a:lnTo>
                        <a:pt x="53" y="60"/>
                      </a:lnTo>
                      <a:lnTo>
                        <a:pt x="59" y="5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0" name="Freeform 61"/>
                <p:cNvSpPr>
                  <a:spLocks noEditPoints="1"/>
                </p:cNvSpPr>
                <p:nvPr/>
              </p:nvSpPr>
              <p:spPr bwMode="auto">
                <a:xfrm>
                  <a:off x="4967" y="1520"/>
                  <a:ext cx="78" cy="81"/>
                </a:xfrm>
                <a:custGeom>
                  <a:avLst/>
                  <a:gdLst>
                    <a:gd name="T0" fmla="*/ 72 w 78"/>
                    <a:gd name="T1" fmla="*/ 44 h 81"/>
                    <a:gd name="T2" fmla="*/ 75 w 78"/>
                    <a:gd name="T3" fmla="*/ 38 h 81"/>
                    <a:gd name="T4" fmla="*/ 78 w 78"/>
                    <a:gd name="T5" fmla="*/ 31 h 81"/>
                    <a:gd name="T6" fmla="*/ 56 w 78"/>
                    <a:gd name="T7" fmla="*/ 7 h 81"/>
                    <a:gd name="T8" fmla="*/ 56 w 78"/>
                    <a:gd name="T9" fmla="*/ 7 h 81"/>
                    <a:gd name="T10" fmla="*/ 56 w 78"/>
                    <a:gd name="T11" fmla="*/ 3 h 81"/>
                    <a:gd name="T12" fmla="*/ 44 w 78"/>
                    <a:gd name="T13" fmla="*/ 0 h 81"/>
                    <a:gd name="T14" fmla="*/ 38 w 78"/>
                    <a:gd name="T15" fmla="*/ 19 h 81"/>
                    <a:gd name="T16" fmla="*/ 28 w 78"/>
                    <a:gd name="T17" fmla="*/ 10 h 81"/>
                    <a:gd name="T18" fmla="*/ 0 w 78"/>
                    <a:gd name="T19" fmla="*/ 69 h 81"/>
                    <a:gd name="T20" fmla="*/ 13 w 78"/>
                    <a:gd name="T21" fmla="*/ 60 h 81"/>
                    <a:gd name="T22" fmla="*/ 19 w 78"/>
                    <a:gd name="T23" fmla="*/ 66 h 81"/>
                    <a:gd name="T24" fmla="*/ 28 w 78"/>
                    <a:gd name="T25" fmla="*/ 41 h 81"/>
                    <a:gd name="T26" fmla="*/ 31 w 78"/>
                    <a:gd name="T27" fmla="*/ 44 h 81"/>
                    <a:gd name="T28" fmla="*/ 38 w 78"/>
                    <a:gd name="T29" fmla="*/ 38 h 81"/>
                    <a:gd name="T30" fmla="*/ 63 w 78"/>
                    <a:gd name="T31" fmla="*/ 41 h 81"/>
                    <a:gd name="T32" fmla="*/ 63 w 78"/>
                    <a:gd name="T33" fmla="*/ 35 h 81"/>
                    <a:gd name="T34" fmla="*/ 72 w 78"/>
                    <a:gd name="T35" fmla="*/ 44 h 81"/>
                    <a:gd name="T36" fmla="*/ 50 w 78"/>
                    <a:gd name="T37" fmla="*/ 16 h 81"/>
                    <a:gd name="T38" fmla="*/ 59 w 78"/>
                    <a:gd name="T39" fmla="*/ 31 h 81"/>
                    <a:gd name="T40" fmla="*/ 44 w 78"/>
                    <a:gd name="T41" fmla="*/ 31 h 81"/>
                    <a:gd name="T42" fmla="*/ 50 w 78"/>
                    <a:gd name="T43" fmla="*/ 16 h 81"/>
                    <a:gd name="T44" fmla="*/ 13 w 78"/>
                    <a:gd name="T45" fmla="*/ 19 h 81"/>
                    <a:gd name="T46" fmla="*/ 19 w 78"/>
                    <a:gd name="T47" fmla="*/ 53 h 81"/>
                    <a:gd name="T48" fmla="*/ 13 w 78"/>
                    <a:gd name="T49" fmla="*/ 19 h 81"/>
                    <a:gd name="T50" fmla="*/ 44 w 78"/>
                    <a:gd name="T51" fmla="*/ 75 h 81"/>
                    <a:gd name="T52" fmla="*/ 56 w 78"/>
                    <a:gd name="T53" fmla="*/ 81 h 81"/>
                    <a:gd name="T54" fmla="*/ 69 w 78"/>
                    <a:gd name="T55" fmla="*/ 47 h 81"/>
                    <a:gd name="T56" fmla="*/ 35 w 78"/>
                    <a:gd name="T57" fmla="*/ 81 h 81"/>
                    <a:gd name="T58" fmla="*/ 44 w 78"/>
                    <a:gd name="T59" fmla="*/ 75 h 81"/>
                    <a:gd name="T60" fmla="*/ 56 w 78"/>
                    <a:gd name="T61" fmla="*/ 66 h 81"/>
                    <a:gd name="T62" fmla="*/ 44 w 78"/>
                    <a:gd name="T63" fmla="*/ 56 h 81"/>
                    <a:gd name="T64" fmla="*/ 56 w 78"/>
                    <a:gd name="T65" fmla="*/ 66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81">
                      <a:moveTo>
                        <a:pt x="72" y="44"/>
                      </a:moveTo>
                      <a:lnTo>
                        <a:pt x="72" y="44"/>
                      </a:lnTo>
                      <a:lnTo>
                        <a:pt x="75" y="38"/>
                      </a:lnTo>
                      <a:lnTo>
                        <a:pt x="78" y="31"/>
                      </a:lnTo>
                      <a:lnTo>
                        <a:pt x="66" y="22"/>
                      </a:lnTo>
                      <a:lnTo>
                        <a:pt x="56" y="7"/>
                      </a:lnTo>
                      <a:lnTo>
                        <a:pt x="56" y="3"/>
                      </a:lnTo>
                      <a:lnTo>
                        <a:pt x="44" y="0"/>
                      </a:lnTo>
                      <a:lnTo>
                        <a:pt x="38" y="19"/>
                      </a:lnTo>
                      <a:lnTo>
                        <a:pt x="28" y="35"/>
                      </a:lnTo>
                      <a:lnTo>
                        <a:pt x="28" y="10"/>
                      </a:lnTo>
                      <a:lnTo>
                        <a:pt x="0" y="10"/>
                      </a:lnTo>
                      <a:lnTo>
                        <a:pt x="0" y="69"/>
                      </a:lnTo>
                      <a:lnTo>
                        <a:pt x="13" y="69"/>
                      </a:lnTo>
                      <a:lnTo>
                        <a:pt x="13" y="60"/>
                      </a:lnTo>
                      <a:lnTo>
                        <a:pt x="19" y="60"/>
                      </a:lnTo>
                      <a:lnTo>
                        <a:pt x="19" y="66"/>
                      </a:lnTo>
                      <a:lnTo>
                        <a:pt x="28" y="66"/>
                      </a:lnTo>
                      <a:lnTo>
                        <a:pt x="28" y="41"/>
                      </a:lnTo>
                      <a:lnTo>
                        <a:pt x="31" y="44"/>
                      </a:lnTo>
                      <a:lnTo>
                        <a:pt x="38" y="38"/>
                      </a:lnTo>
                      <a:lnTo>
                        <a:pt x="38" y="41"/>
                      </a:lnTo>
                      <a:lnTo>
                        <a:pt x="63" y="41"/>
                      </a:lnTo>
                      <a:lnTo>
                        <a:pt x="63" y="35"/>
                      </a:lnTo>
                      <a:lnTo>
                        <a:pt x="72" y="44"/>
                      </a:lnTo>
                      <a:close/>
                      <a:moveTo>
                        <a:pt x="50" y="16"/>
                      </a:moveTo>
                      <a:lnTo>
                        <a:pt x="50" y="16"/>
                      </a:lnTo>
                      <a:lnTo>
                        <a:pt x="59" y="31"/>
                      </a:lnTo>
                      <a:lnTo>
                        <a:pt x="44" y="31"/>
                      </a:lnTo>
                      <a:lnTo>
                        <a:pt x="50" y="16"/>
                      </a:lnTo>
                      <a:close/>
                      <a:moveTo>
                        <a:pt x="13" y="19"/>
                      </a:moveTo>
                      <a:lnTo>
                        <a:pt x="19" y="19"/>
                      </a:lnTo>
                      <a:lnTo>
                        <a:pt x="19" y="53"/>
                      </a:lnTo>
                      <a:lnTo>
                        <a:pt x="13" y="53"/>
                      </a:lnTo>
                      <a:lnTo>
                        <a:pt x="13" y="19"/>
                      </a:lnTo>
                      <a:close/>
                      <a:moveTo>
                        <a:pt x="44" y="75"/>
                      </a:moveTo>
                      <a:lnTo>
                        <a:pt x="56" y="75"/>
                      </a:lnTo>
                      <a:lnTo>
                        <a:pt x="56" y="81"/>
                      </a:lnTo>
                      <a:lnTo>
                        <a:pt x="69" y="81"/>
                      </a:lnTo>
                      <a:lnTo>
                        <a:pt x="69" y="47"/>
                      </a:lnTo>
                      <a:lnTo>
                        <a:pt x="35" y="47"/>
                      </a:lnTo>
                      <a:lnTo>
                        <a:pt x="35" y="81"/>
                      </a:lnTo>
                      <a:lnTo>
                        <a:pt x="44" y="81"/>
                      </a:lnTo>
                      <a:lnTo>
                        <a:pt x="44" y="75"/>
                      </a:lnTo>
                      <a:close/>
                      <a:moveTo>
                        <a:pt x="56" y="66"/>
                      </a:moveTo>
                      <a:lnTo>
                        <a:pt x="44" y="66"/>
                      </a:lnTo>
                      <a:lnTo>
                        <a:pt x="44" y="56"/>
                      </a:lnTo>
                      <a:lnTo>
                        <a:pt x="56" y="56"/>
                      </a:lnTo>
                      <a:lnTo>
                        <a:pt x="56" y="6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1" name="Freeform 62"/>
                <p:cNvSpPr>
                  <a:spLocks noEditPoints="1"/>
                </p:cNvSpPr>
                <p:nvPr/>
              </p:nvSpPr>
              <p:spPr bwMode="auto">
                <a:xfrm>
                  <a:off x="5101" y="1520"/>
                  <a:ext cx="78" cy="81"/>
                </a:xfrm>
                <a:custGeom>
                  <a:avLst/>
                  <a:gdLst>
                    <a:gd name="T0" fmla="*/ 10 w 78"/>
                    <a:gd name="T1" fmla="*/ 28 h 81"/>
                    <a:gd name="T2" fmla="*/ 13 w 78"/>
                    <a:gd name="T3" fmla="*/ 47 h 81"/>
                    <a:gd name="T4" fmla="*/ 19 w 78"/>
                    <a:gd name="T5" fmla="*/ 31 h 81"/>
                    <a:gd name="T6" fmla="*/ 13 w 78"/>
                    <a:gd name="T7" fmla="*/ 25 h 81"/>
                    <a:gd name="T8" fmla="*/ 32 w 78"/>
                    <a:gd name="T9" fmla="*/ 22 h 81"/>
                    <a:gd name="T10" fmla="*/ 38 w 78"/>
                    <a:gd name="T11" fmla="*/ 31 h 81"/>
                    <a:gd name="T12" fmla="*/ 41 w 78"/>
                    <a:gd name="T13" fmla="*/ 16 h 81"/>
                    <a:gd name="T14" fmla="*/ 75 w 78"/>
                    <a:gd name="T15" fmla="*/ 25 h 81"/>
                    <a:gd name="T16" fmla="*/ 47 w 78"/>
                    <a:gd name="T17" fmla="*/ 10 h 81"/>
                    <a:gd name="T18" fmla="*/ 47 w 78"/>
                    <a:gd name="T19" fmla="*/ 0 h 81"/>
                    <a:gd name="T20" fmla="*/ 32 w 78"/>
                    <a:gd name="T21" fmla="*/ 3 h 81"/>
                    <a:gd name="T22" fmla="*/ 35 w 78"/>
                    <a:gd name="T23" fmla="*/ 10 h 81"/>
                    <a:gd name="T24" fmla="*/ 4 w 78"/>
                    <a:gd name="T25" fmla="*/ 28 h 81"/>
                    <a:gd name="T26" fmla="*/ 63 w 78"/>
                    <a:gd name="T27" fmla="*/ 28 h 81"/>
                    <a:gd name="T28" fmla="*/ 63 w 78"/>
                    <a:gd name="T29" fmla="*/ 25 h 81"/>
                    <a:gd name="T30" fmla="*/ 44 w 78"/>
                    <a:gd name="T31" fmla="*/ 28 h 81"/>
                    <a:gd name="T32" fmla="*/ 32 w 78"/>
                    <a:gd name="T33" fmla="*/ 31 h 81"/>
                    <a:gd name="T34" fmla="*/ 35 w 78"/>
                    <a:gd name="T35" fmla="*/ 25 h 81"/>
                    <a:gd name="T36" fmla="*/ 32 w 78"/>
                    <a:gd name="T37" fmla="*/ 25 h 81"/>
                    <a:gd name="T38" fmla="*/ 22 w 78"/>
                    <a:gd name="T39" fmla="*/ 41 h 81"/>
                    <a:gd name="T40" fmla="*/ 0 w 78"/>
                    <a:gd name="T41" fmla="*/ 50 h 81"/>
                    <a:gd name="T42" fmla="*/ 10 w 78"/>
                    <a:gd name="T43" fmla="*/ 60 h 81"/>
                    <a:gd name="T44" fmla="*/ 25 w 78"/>
                    <a:gd name="T45" fmla="*/ 53 h 81"/>
                    <a:gd name="T46" fmla="*/ 22 w 78"/>
                    <a:gd name="T47" fmla="*/ 69 h 81"/>
                    <a:gd name="T48" fmla="*/ 22 w 78"/>
                    <a:gd name="T49" fmla="*/ 60 h 81"/>
                    <a:gd name="T50" fmla="*/ 22 w 78"/>
                    <a:gd name="T51" fmla="*/ 60 h 81"/>
                    <a:gd name="T52" fmla="*/ 16 w 78"/>
                    <a:gd name="T53" fmla="*/ 60 h 81"/>
                    <a:gd name="T54" fmla="*/ 60 w 78"/>
                    <a:gd name="T55" fmla="*/ 78 h 81"/>
                    <a:gd name="T56" fmla="*/ 69 w 78"/>
                    <a:gd name="T57" fmla="*/ 63 h 81"/>
                    <a:gd name="T58" fmla="*/ 69 w 78"/>
                    <a:gd name="T59" fmla="*/ 60 h 81"/>
                    <a:gd name="T60" fmla="*/ 66 w 78"/>
                    <a:gd name="T61" fmla="*/ 56 h 81"/>
                    <a:gd name="T62" fmla="*/ 47 w 78"/>
                    <a:gd name="T63" fmla="*/ 69 h 81"/>
                    <a:gd name="T64" fmla="*/ 57 w 78"/>
                    <a:gd name="T65" fmla="*/ 53 h 81"/>
                    <a:gd name="T66" fmla="*/ 63 w 78"/>
                    <a:gd name="T67" fmla="*/ 47 h 81"/>
                    <a:gd name="T68" fmla="*/ 53 w 78"/>
                    <a:gd name="T69" fmla="*/ 38 h 81"/>
                    <a:gd name="T70" fmla="*/ 53 w 78"/>
                    <a:gd name="T71" fmla="*/ 38 h 81"/>
                    <a:gd name="T72" fmla="*/ 50 w 78"/>
                    <a:gd name="T73" fmla="*/ 44 h 81"/>
                    <a:gd name="T74" fmla="*/ 38 w 78"/>
                    <a:gd name="T75" fmla="*/ 44 h 81"/>
                    <a:gd name="T76" fmla="*/ 60 w 78"/>
                    <a:gd name="T77" fmla="*/ 28 h 81"/>
                    <a:gd name="T78" fmla="*/ 60 w 78"/>
                    <a:gd name="T79" fmla="*/ 31 h 81"/>
                    <a:gd name="T80" fmla="*/ 78 w 78"/>
                    <a:gd name="T81" fmla="*/ 44 h 81"/>
                    <a:gd name="T82" fmla="*/ 78 w 78"/>
                    <a:gd name="T83" fmla="*/ 41 h 81"/>
                    <a:gd name="T84" fmla="*/ 69 w 78"/>
                    <a:gd name="T85" fmla="*/ 28 h 81"/>
                    <a:gd name="T86" fmla="*/ 60 w 78"/>
                    <a:gd name="T87" fmla="*/ 31 h 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8" h="81">
                      <a:moveTo>
                        <a:pt x="4" y="28"/>
                      </a:moveTo>
                      <a:lnTo>
                        <a:pt x="10" y="28"/>
                      </a:lnTo>
                      <a:lnTo>
                        <a:pt x="4" y="44"/>
                      </a:lnTo>
                      <a:lnTo>
                        <a:pt x="13" y="47"/>
                      </a:lnTo>
                      <a:lnTo>
                        <a:pt x="19" y="31"/>
                      </a:lnTo>
                      <a:lnTo>
                        <a:pt x="22" y="28"/>
                      </a:lnTo>
                      <a:lnTo>
                        <a:pt x="13" y="25"/>
                      </a:lnTo>
                      <a:lnTo>
                        <a:pt x="13" y="16"/>
                      </a:lnTo>
                      <a:lnTo>
                        <a:pt x="35" y="16"/>
                      </a:lnTo>
                      <a:lnTo>
                        <a:pt x="32" y="22"/>
                      </a:lnTo>
                      <a:lnTo>
                        <a:pt x="38" y="31"/>
                      </a:lnTo>
                      <a:lnTo>
                        <a:pt x="47" y="25"/>
                      </a:lnTo>
                      <a:lnTo>
                        <a:pt x="41" y="16"/>
                      </a:lnTo>
                      <a:lnTo>
                        <a:pt x="66" y="16"/>
                      </a:lnTo>
                      <a:lnTo>
                        <a:pt x="66" y="25"/>
                      </a:lnTo>
                      <a:lnTo>
                        <a:pt x="75" y="25"/>
                      </a:lnTo>
                      <a:lnTo>
                        <a:pt x="75" y="10"/>
                      </a:lnTo>
                      <a:lnTo>
                        <a:pt x="47" y="10"/>
                      </a:lnTo>
                      <a:lnTo>
                        <a:pt x="47" y="7"/>
                      </a:lnTo>
                      <a:lnTo>
                        <a:pt x="47" y="0"/>
                      </a:lnTo>
                      <a:lnTo>
                        <a:pt x="32" y="3"/>
                      </a:lnTo>
                      <a:lnTo>
                        <a:pt x="35" y="10"/>
                      </a:lnTo>
                      <a:lnTo>
                        <a:pt x="4" y="10"/>
                      </a:lnTo>
                      <a:lnTo>
                        <a:pt x="4" y="28"/>
                      </a:lnTo>
                      <a:close/>
                      <a:moveTo>
                        <a:pt x="60" y="28"/>
                      </a:moveTo>
                      <a:lnTo>
                        <a:pt x="60" y="28"/>
                      </a:lnTo>
                      <a:lnTo>
                        <a:pt x="63" y="28"/>
                      </a:lnTo>
                      <a:lnTo>
                        <a:pt x="63" y="25"/>
                      </a:lnTo>
                      <a:lnTo>
                        <a:pt x="57" y="19"/>
                      </a:lnTo>
                      <a:lnTo>
                        <a:pt x="44" y="28"/>
                      </a:lnTo>
                      <a:lnTo>
                        <a:pt x="32" y="38"/>
                      </a:lnTo>
                      <a:lnTo>
                        <a:pt x="32" y="31"/>
                      </a:lnTo>
                      <a:lnTo>
                        <a:pt x="35" y="28"/>
                      </a:lnTo>
                      <a:lnTo>
                        <a:pt x="35" y="25"/>
                      </a:lnTo>
                      <a:lnTo>
                        <a:pt x="32" y="25"/>
                      </a:lnTo>
                      <a:lnTo>
                        <a:pt x="28" y="25"/>
                      </a:lnTo>
                      <a:lnTo>
                        <a:pt x="22" y="25"/>
                      </a:lnTo>
                      <a:lnTo>
                        <a:pt x="22" y="41"/>
                      </a:lnTo>
                      <a:lnTo>
                        <a:pt x="0" y="50"/>
                      </a:lnTo>
                      <a:lnTo>
                        <a:pt x="7" y="60"/>
                      </a:lnTo>
                      <a:lnTo>
                        <a:pt x="10" y="60"/>
                      </a:lnTo>
                      <a:lnTo>
                        <a:pt x="25" y="53"/>
                      </a:lnTo>
                      <a:lnTo>
                        <a:pt x="35" y="53"/>
                      </a:lnTo>
                      <a:lnTo>
                        <a:pt x="35" y="69"/>
                      </a:lnTo>
                      <a:lnTo>
                        <a:pt x="22" y="69"/>
                      </a:lnTo>
                      <a:lnTo>
                        <a:pt x="22" y="63"/>
                      </a:lnTo>
                      <a:lnTo>
                        <a:pt x="22" y="60"/>
                      </a:lnTo>
                      <a:lnTo>
                        <a:pt x="16" y="60"/>
                      </a:lnTo>
                      <a:lnTo>
                        <a:pt x="10" y="60"/>
                      </a:lnTo>
                      <a:lnTo>
                        <a:pt x="10" y="78"/>
                      </a:lnTo>
                      <a:lnTo>
                        <a:pt x="60" y="78"/>
                      </a:lnTo>
                      <a:lnTo>
                        <a:pt x="60" y="81"/>
                      </a:lnTo>
                      <a:lnTo>
                        <a:pt x="69" y="81"/>
                      </a:lnTo>
                      <a:lnTo>
                        <a:pt x="69" y="63"/>
                      </a:lnTo>
                      <a:lnTo>
                        <a:pt x="69" y="60"/>
                      </a:lnTo>
                      <a:lnTo>
                        <a:pt x="72" y="56"/>
                      </a:lnTo>
                      <a:lnTo>
                        <a:pt x="66" y="56"/>
                      </a:lnTo>
                      <a:lnTo>
                        <a:pt x="60" y="56"/>
                      </a:lnTo>
                      <a:lnTo>
                        <a:pt x="60" y="69"/>
                      </a:lnTo>
                      <a:lnTo>
                        <a:pt x="47" y="69"/>
                      </a:lnTo>
                      <a:lnTo>
                        <a:pt x="47" y="53"/>
                      </a:lnTo>
                      <a:lnTo>
                        <a:pt x="57" y="53"/>
                      </a:lnTo>
                      <a:lnTo>
                        <a:pt x="60" y="50"/>
                      </a:lnTo>
                      <a:lnTo>
                        <a:pt x="63" y="47"/>
                      </a:lnTo>
                      <a:lnTo>
                        <a:pt x="63" y="41"/>
                      </a:lnTo>
                      <a:lnTo>
                        <a:pt x="53" y="38"/>
                      </a:lnTo>
                      <a:lnTo>
                        <a:pt x="50" y="44"/>
                      </a:lnTo>
                      <a:lnTo>
                        <a:pt x="44" y="44"/>
                      </a:lnTo>
                      <a:lnTo>
                        <a:pt x="38" y="44"/>
                      </a:lnTo>
                      <a:lnTo>
                        <a:pt x="50" y="38"/>
                      </a:lnTo>
                      <a:lnTo>
                        <a:pt x="60" y="28"/>
                      </a:lnTo>
                      <a:close/>
                      <a:moveTo>
                        <a:pt x="60" y="31"/>
                      </a:moveTo>
                      <a:lnTo>
                        <a:pt x="60" y="31"/>
                      </a:lnTo>
                      <a:lnTo>
                        <a:pt x="69" y="47"/>
                      </a:lnTo>
                      <a:lnTo>
                        <a:pt x="78" y="44"/>
                      </a:lnTo>
                      <a:lnTo>
                        <a:pt x="78" y="41"/>
                      </a:lnTo>
                      <a:lnTo>
                        <a:pt x="69" y="28"/>
                      </a:lnTo>
                      <a:lnTo>
                        <a:pt x="60" y="31"/>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2" name="Freeform 63"/>
                <p:cNvSpPr>
                  <a:spLocks/>
                </p:cNvSpPr>
                <p:nvPr/>
              </p:nvSpPr>
              <p:spPr bwMode="auto">
                <a:xfrm>
                  <a:off x="5236" y="1523"/>
                  <a:ext cx="81" cy="78"/>
                </a:xfrm>
                <a:custGeom>
                  <a:avLst/>
                  <a:gdLst>
                    <a:gd name="T0" fmla="*/ 43 w 81"/>
                    <a:gd name="T1" fmla="*/ 16 h 78"/>
                    <a:gd name="T2" fmla="*/ 43 w 81"/>
                    <a:gd name="T3" fmla="*/ 13 h 78"/>
                    <a:gd name="T4" fmla="*/ 43 w 81"/>
                    <a:gd name="T5" fmla="*/ 10 h 78"/>
                    <a:gd name="T6" fmla="*/ 34 w 81"/>
                    <a:gd name="T7" fmla="*/ 10 h 78"/>
                    <a:gd name="T8" fmla="*/ 31 w 81"/>
                    <a:gd name="T9" fmla="*/ 28 h 78"/>
                    <a:gd name="T10" fmla="*/ 21 w 81"/>
                    <a:gd name="T11" fmla="*/ 19 h 78"/>
                    <a:gd name="T12" fmla="*/ 21 w 81"/>
                    <a:gd name="T13" fmla="*/ 7 h 78"/>
                    <a:gd name="T14" fmla="*/ 21 w 81"/>
                    <a:gd name="T15" fmla="*/ 4 h 78"/>
                    <a:gd name="T16" fmla="*/ 21 w 81"/>
                    <a:gd name="T17" fmla="*/ 0 h 78"/>
                    <a:gd name="T18" fmla="*/ 12 w 81"/>
                    <a:gd name="T19" fmla="*/ 0 h 78"/>
                    <a:gd name="T20" fmla="*/ 3 w 81"/>
                    <a:gd name="T21" fmla="*/ 19 h 78"/>
                    <a:gd name="T22" fmla="*/ 12 w 81"/>
                    <a:gd name="T23" fmla="*/ 28 h 78"/>
                    <a:gd name="T24" fmla="*/ 12 w 81"/>
                    <a:gd name="T25" fmla="*/ 53 h 78"/>
                    <a:gd name="T26" fmla="*/ 0 w 81"/>
                    <a:gd name="T27" fmla="*/ 57 h 78"/>
                    <a:gd name="T28" fmla="*/ 6 w 81"/>
                    <a:gd name="T29" fmla="*/ 69 h 78"/>
                    <a:gd name="T30" fmla="*/ 9 w 81"/>
                    <a:gd name="T31" fmla="*/ 66 h 78"/>
                    <a:gd name="T32" fmla="*/ 31 w 81"/>
                    <a:gd name="T33" fmla="*/ 57 h 78"/>
                    <a:gd name="T34" fmla="*/ 31 w 81"/>
                    <a:gd name="T35" fmla="*/ 53 h 78"/>
                    <a:gd name="T36" fmla="*/ 31 w 81"/>
                    <a:gd name="T37" fmla="*/ 47 h 78"/>
                    <a:gd name="T38" fmla="*/ 21 w 81"/>
                    <a:gd name="T39" fmla="*/ 28 h 78"/>
                    <a:gd name="T40" fmla="*/ 28 w 81"/>
                    <a:gd name="T41" fmla="*/ 41 h 78"/>
                    <a:gd name="T42" fmla="*/ 34 w 81"/>
                    <a:gd name="T43" fmla="*/ 66 h 78"/>
                    <a:gd name="T44" fmla="*/ 34 w 81"/>
                    <a:gd name="T45" fmla="*/ 72 h 78"/>
                    <a:gd name="T46" fmla="*/ 43 w 81"/>
                    <a:gd name="T47" fmla="*/ 78 h 78"/>
                    <a:gd name="T48" fmla="*/ 62 w 81"/>
                    <a:gd name="T49" fmla="*/ 78 h 78"/>
                    <a:gd name="T50" fmla="*/ 71 w 81"/>
                    <a:gd name="T51" fmla="*/ 78 h 78"/>
                    <a:gd name="T52" fmla="*/ 78 w 81"/>
                    <a:gd name="T53" fmla="*/ 75 h 78"/>
                    <a:gd name="T54" fmla="*/ 81 w 81"/>
                    <a:gd name="T55" fmla="*/ 60 h 78"/>
                    <a:gd name="T56" fmla="*/ 71 w 81"/>
                    <a:gd name="T57" fmla="*/ 57 h 78"/>
                    <a:gd name="T58" fmla="*/ 71 w 81"/>
                    <a:gd name="T59" fmla="*/ 63 h 78"/>
                    <a:gd name="T60" fmla="*/ 65 w 81"/>
                    <a:gd name="T61" fmla="*/ 69 h 78"/>
                    <a:gd name="T62" fmla="*/ 53 w 81"/>
                    <a:gd name="T63" fmla="*/ 69 h 78"/>
                    <a:gd name="T64" fmla="*/ 46 w 81"/>
                    <a:gd name="T65" fmla="*/ 66 h 78"/>
                    <a:gd name="T66" fmla="*/ 43 w 81"/>
                    <a:gd name="T67" fmla="*/ 60 h 78"/>
                    <a:gd name="T68" fmla="*/ 50 w 81"/>
                    <a:gd name="T69" fmla="*/ 32 h 78"/>
                    <a:gd name="T70" fmla="*/ 59 w 81"/>
                    <a:gd name="T71" fmla="*/ 60 h 78"/>
                    <a:gd name="T72" fmla="*/ 65 w 81"/>
                    <a:gd name="T73" fmla="*/ 28 h 78"/>
                    <a:gd name="T74" fmla="*/ 65 w 81"/>
                    <a:gd name="T75" fmla="*/ 44 h 78"/>
                    <a:gd name="T76" fmla="*/ 59 w 81"/>
                    <a:gd name="T77" fmla="*/ 47 h 78"/>
                    <a:gd name="T78" fmla="*/ 62 w 81"/>
                    <a:gd name="T79" fmla="*/ 60 h 78"/>
                    <a:gd name="T80" fmla="*/ 68 w 81"/>
                    <a:gd name="T81" fmla="*/ 57 h 78"/>
                    <a:gd name="T82" fmla="*/ 75 w 81"/>
                    <a:gd name="T83" fmla="*/ 50 h 78"/>
                    <a:gd name="T84" fmla="*/ 75 w 81"/>
                    <a:gd name="T85" fmla="*/ 13 h 78"/>
                    <a:gd name="T86" fmla="*/ 59 w 81"/>
                    <a:gd name="T87" fmla="*/ 7 h 78"/>
                    <a:gd name="T88" fmla="*/ 59 w 81"/>
                    <a:gd name="T89" fmla="*/ 4 h 78"/>
                    <a:gd name="T90" fmla="*/ 59 w 81"/>
                    <a:gd name="T91" fmla="*/ 0 h 78"/>
                    <a:gd name="T92" fmla="*/ 56 w 81"/>
                    <a:gd name="T93" fmla="*/ 0 h 78"/>
                    <a:gd name="T94" fmla="*/ 53 w 81"/>
                    <a:gd name="T95" fmla="*/ 0 h 78"/>
                    <a:gd name="T96" fmla="*/ 50 w 81"/>
                    <a:gd name="T97" fmla="*/ 22 h 78"/>
                    <a:gd name="T98" fmla="*/ 43 w 81"/>
                    <a:gd name="T99" fmla="*/ 25 h 78"/>
                    <a:gd name="T100" fmla="*/ 43 w 81"/>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3" y="16"/>
                      </a:moveTo>
                      <a:lnTo>
                        <a:pt x="43" y="16"/>
                      </a:lnTo>
                      <a:lnTo>
                        <a:pt x="43" y="13"/>
                      </a:lnTo>
                      <a:lnTo>
                        <a:pt x="43" y="10"/>
                      </a:lnTo>
                      <a:lnTo>
                        <a:pt x="37" y="10"/>
                      </a:lnTo>
                      <a:lnTo>
                        <a:pt x="34" y="10"/>
                      </a:lnTo>
                      <a:lnTo>
                        <a:pt x="34" y="28"/>
                      </a:lnTo>
                      <a:lnTo>
                        <a:pt x="31" y="28"/>
                      </a:lnTo>
                      <a:lnTo>
                        <a:pt x="31" y="19"/>
                      </a:lnTo>
                      <a:lnTo>
                        <a:pt x="21" y="19"/>
                      </a:lnTo>
                      <a:lnTo>
                        <a:pt x="21" y="7"/>
                      </a:lnTo>
                      <a:lnTo>
                        <a:pt x="21" y="4"/>
                      </a:lnTo>
                      <a:lnTo>
                        <a:pt x="21" y="0"/>
                      </a:lnTo>
                      <a:lnTo>
                        <a:pt x="15" y="0"/>
                      </a:lnTo>
                      <a:lnTo>
                        <a:pt x="12" y="0"/>
                      </a:lnTo>
                      <a:lnTo>
                        <a:pt x="12" y="19"/>
                      </a:lnTo>
                      <a:lnTo>
                        <a:pt x="3" y="19"/>
                      </a:lnTo>
                      <a:lnTo>
                        <a:pt x="3" y="28"/>
                      </a:lnTo>
                      <a:lnTo>
                        <a:pt x="12" y="28"/>
                      </a:lnTo>
                      <a:lnTo>
                        <a:pt x="12" y="53"/>
                      </a:lnTo>
                      <a:lnTo>
                        <a:pt x="3" y="57"/>
                      </a:lnTo>
                      <a:lnTo>
                        <a:pt x="0" y="57"/>
                      </a:lnTo>
                      <a:lnTo>
                        <a:pt x="6" y="69"/>
                      </a:lnTo>
                      <a:lnTo>
                        <a:pt x="9" y="66"/>
                      </a:lnTo>
                      <a:lnTo>
                        <a:pt x="31" y="57"/>
                      </a:lnTo>
                      <a:lnTo>
                        <a:pt x="31" y="53"/>
                      </a:lnTo>
                      <a:lnTo>
                        <a:pt x="31" y="47"/>
                      </a:lnTo>
                      <a:lnTo>
                        <a:pt x="21" y="50"/>
                      </a:lnTo>
                      <a:lnTo>
                        <a:pt x="21" y="28"/>
                      </a:lnTo>
                      <a:lnTo>
                        <a:pt x="25" y="28"/>
                      </a:lnTo>
                      <a:lnTo>
                        <a:pt x="28" y="41"/>
                      </a:lnTo>
                      <a:lnTo>
                        <a:pt x="34" y="38"/>
                      </a:lnTo>
                      <a:lnTo>
                        <a:pt x="34" y="66"/>
                      </a:lnTo>
                      <a:lnTo>
                        <a:pt x="34" y="72"/>
                      </a:lnTo>
                      <a:lnTo>
                        <a:pt x="37" y="75"/>
                      </a:lnTo>
                      <a:lnTo>
                        <a:pt x="43" y="78"/>
                      </a:lnTo>
                      <a:lnTo>
                        <a:pt x="53" y="78"/>
                      </a:lnTo>
                      <a:lnTo>
                        <a:pt x="62" y="78"/>
                      </a:lnTo>
                      <a:lnTo>
                        <a:pt x="71" y="78"/>
                      </a:lnTo>
                      <a:lnTo>
                        <a:pt x="78" y="75"/>
                      </a:lnTo>
                      <a:lnTo>
                        <a:pt x="81" y="69"/>
                      </a:lnTo>
                      <a:lnTo>
                        <a:pt x="81" y="60"/>
                      </a:lnTo>
                      <a:lnTo>
                        <a:pt x="71" y="57"/>
                      </a:lnTo>
                      <a:lnTo>
                        <a:pt x="71" y="63"/>
                      </a:lnTo>
                      <a:lnTo>
                        <a:pt x="68" y="66"/>
                      </a:lnTo>
                      <a:lnTo>
                        <a:pt x="65" y="69"/>
                      </a:lnTo>
                      <a:lnTo>
                        <a:pt x="59" y="69"/>
                      </a:lnTo>
                      <a:lnTo>
                        <a:pt x="53" y="69"/>
                      </a:lnTo>
                      <a:lnTo>
                        <a:pt x="46" y="66"/>
                      </a:lnTo>
                      <a:lnTo>
                        <a:pt x="43" y="63"/>
                      </a:lnTo>
                      <a:lnTo>
                        <a:pt x="43" y="60"/>
                      </a:lnTo>
                      <a:lnTo>
                        <a:pt x="43" y="35"/>
                      </a:lnTo>
                      <a:lnTo>
                        <a:pt x="50" y="32"/>
                      </a:lnTo>
                      <a:lnTo>
                        <a:pt x="50" y="60"/>
                      </a:lnTo>
                      <a:lnTo>
                        <a:pt x="59" y="60"/>
                      </a:lnTo>
                      <a:lnTo>
                        <a:pt x="59" y="28"/>
                      </a:lnTo>
                      <a:lnTo>
                        <a:pt x="65" y="28"/>
                      </a:lnTo>
                      <a:lnTo>
                        <a:pt x="65" y="44"/>
                      </a:lnTo>
                      <a:lnTo>
                        <a:pt x="62" y="47"/>
                      </a:lnTo>
                      <a:lnTo>
                        <a:pt x="59" y="47"/>
                      </a:lnTo>
                      <a:lnTo>
                        <a:pt x="62" y="60"/>
                      </a:lnTo>
                      <a:lnTo>
                        <a:pt x="68" y="57"/>
                      </a:lnTo>
                      <a:lnTo>
                        <a:pt x="75" y="57"/>
                      </a:lnTo>
                      <a:lnTo>
                        <a:pt x="75" y="50"/>
                      </a:lnTo>
                      <a:lnTo>
                        <a:pt x="75" y="47"/>
                      </a:lnTo>
                      <a:lnTo>
                        <a:pt x="75" y="13"/>
                      </a:lnTo>
                      <a:lnTo>
                        <a:pt x="59" y="19"/>
                      </a:lnTo>
                      <a:lnTo>
                        <a:pt x="59" y="7"/>
                      </a:lnTo>
                      <a:lnTo>
                        <a:pt x="59" y="4"/>
                      </a:lnTo>
                      <a:lnTo>
                        <a:pt x="59" y="0"/>
                      </a:lnTo>
                      <a:lnTo>
                        <a:pt x="56" y="0"/>
                      </a:lnTo>
                      <a:lnTo>
                        <a:pt x="53" y="0"/>
                      </a:lnTo>
                      <a:lnTo>
                        <a:pt x="50" y="0"/>
                      </a:lnTo>
                      <a:lnTo>
                        <a:pt x="50" y="22"/>
                      </a:lnTo>
                      <a:lnTo>
                        <a:pt x="43" y="25"/>
                      </a:lnTo>
                      <a:lnTo>
                        <a:pt x="43" y="1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3" name="Freeform 64"/>
                <p:cNvSpPr>
                  <a:spLocks noEditPoints="1"/>
                </p:cNvSpPr>
                <p:nvPr/>
              </p:nvSpPr>
              <p:spPr bwMode="auto">
                <a:xfrm>
                  <a:off x="5379" y="1527"/>
                  <a:ext cx="69" cy="71"/>
                </a:xfrm>
                <a:custGeom>
                  <a:avLst/>
                  <a:gdLst>
                    <a:gd name="T0" fmla="*/ 69 w 69"/>
                    <a:gd name="T1" fmla="*/ 71 h 71"/>
                    <a:gd name="T2" fmla="*/ 69 w 69"/>
                    <a:gd name="T3" fmla="*/ 62 h 71"/>
                    <a:gd name="T4" fmla="*/ 13 w 69"/>
                    <a:gd name="T5" fmla="*/ 62 h 71"/>
                    <a:gd name="T6" fmla="*/ 13 w 69"/>
                    <a:gd name="T7" fmla="*/ 9 h 71"/>
                    <a:gd name="T8" fmla="*/ 66 w 69"/>
                    <a:gd name="T9" fmla="*/ 9 h 71"/>
                    <a:gd name="T10" fmla="*/ 66 w 69"/>
                    <a:gd name="T11" fmla="*/ 0 h 71"/>
                    <a:gd name="T12" fmla="*/ 0 w 69"/>
                    <a:gd name="T13" fmla="*/ 0 h 71"/>
                    <a:gd name="T14" fmla="*/ 0 w 69"/>
                    <a:gd name="T15" fmla="*/ 71 h 71"/>
                    <a:gd name="T16" fmla="*/ 69 w 69"/>
                    <a:gd name="T17" fmla="*/ 71 h 71"/>
                    <a:gd name="T18" fmla="*/ 69 w 69"/>
                    <a:gd name="T19" fmla="*/ 71 h 71"/>
                    <a:gd name="T20" fmla="*/ 60 w 69"/>
                    <a:gd name="T21" fmla="*/ 56 h 71"/>
                    <a:gd name="T22" fmla="*/ 60 w 69"/>
                    <a:gd name="T23" fmla="*/ 56 h 71"/>
                    <a:gd name="T24" fmla="*/ 63 w 69"/>
                    <a:gd name="T25" fmla="*/ 53 h 71"/>
                    <a:gd name="T26" fmla="*/ 63 w 69"/>
                    <a:gd name="T27" fmla="*/ 53 h 71"/>
                    <a:gd name="T28" fmla="*/ 47 w 69"/>
                    <a:gd name="T29" fmla="*/ 34 h 71"/>
                    <a:gd name="T30" fmla="*/ 47 w 69"/>
                    <a:gd name="T31" fmla="*/ 34 h 71"/>
                    <a:gd name="T32" fmla="*/ 56 w 69"/>
                    <a:gd name="T33" fmla="*/ 21 h 71"/>
                    <a:gd name="T34" fmla="*/ 56 w 69"/>
                    <a:gd name="T35" fmla="*/ 21 h 71"/>
                    <a:gd name="T36" fmla="*/ 60 w 69"/>
                    <a:gd name="T37" fmla="*/ 18 h 71"/>
                    <a:gd name="T38" fmla="*/ 60 w 69"/>
                    <a:gd name="T39" fmla="*/ 18 h 71"/>
                    <a:gd name="T40" fmla="*/ 50 w 69"/>
                    <a:gd name="T41" fmla="*/ 12 h 71"/>
                    <a:gd name="T42" fmla="*/ 50 w 69"/>
                    <a:gd name="T43" fmla="*/ 12 h 71"/>
                    <a:gd name="T44" fmla="*/ 41 w 69"/>
                    <a:gd name="T45" fmla="*/ 28 h 71"/>
                    <a:gd name="T46" fmla="*/ 41 w 69"/>
                    <a:gd name="T47" fmla="*/ 28 h 71"/>
                    <a:gd name="T48" fmla="*/ 25 w 69"/>
                    <a:gd name="T49" fmla="*/ 15 h 71"/>
                    <a:gd name="T50" fmla="*/ 25 w 69"/>
                    <a:gd name="T51" fmla="*/ 15 h 71"/>
                    <a:gd name="T52" fmla="*/ 22 w 69"/>
                    <a:gd name="T53" fmla="*/ 12 h 71"/>
                    <a:gd name="T54" fmla="*/ 22 w 69"/>
                    <a:gd name="T55" fmla="*/ 12 h 71"/>
                    <a:gd name="T56" fmla="*/ 19 w 69"/>
                    <a:gd name="T57" fmla="*/ 15 h 71"/>
                    <a:gd name="T58" fmla="*/ 19 w 69"/>
                    <a:gd name="T59" fmla="*/ 15 h 71"/>
                    <a:gd name="T60" fmla="*/ 16 w 69"/>
                    <a:gd name="T61" fmla="*/ 21 h 71"/>
                    <a:gd name="T62" fmla="*/ 16 w 69"/>
                    <a:gd name="T63" fmla="*/ 21 h 71"/>
                    <a:gd name="T64" fmla="*/ 31 w 69"/>
                    <a:gd name="T65" fmla="*/ 37 h 71"/>
                    <a:gd name="T66" fmla="*/ 31 w 69"/>
                    <a:gd name="T67" fmla="*/ 37 h 71"/>
                    <a:gd name="T68" fmla="*/ 13 w 69"/>
                    <a:gd name="T69" fmla="*/ 53 h 71"/>
                    <a:gd name="T70" fmla="*/ 13 w 69"/>
                    <a:gd name="T71" fmla="*/ 53 h 71"/>
                    <a:gd name="T72" fmla="*/ 22 w 69"/>
                    <a:gd name="T73" fmla="*/ 59 h 71"/>
                    <a:gd name="T74" fmla="*/ 22 w 69"/>
                    <a:gd name="T75" fmla="*/ 59 h 71"/>
                    <a:gd name="T76" fmla="*/ 41 w 69"/>
                    <a:gd name="T77" fmla="*/ 43 h 71"/>
                    <a:gd name="T78" fmla="*/ 41 w 69"/>
                    <a:gd name="T79" fmla="*/ 43 h 71"/>
                    <a:gd name="T80" fmla="*/ 53 w 69"/>
                    <a:gd name="T81" fmla="*/ 59 h 71"/>
                    <a:gd name="T82" fmla="*/ 53 w 69"/>
                    <a:gd name="T83" fmla="*/ 59 h 71"/>
                    <a:gd name="T84" fmla="*/ 60 w 69"/>
                    <a:gd name="T85" fmla="*/ 56 h 71"/>
                    <a:gd name="T86" fmla="*/ 60 w 69"/>
                    <a:gd name="T87" fmla="*/ 56 h 71"/>
                    <a:gd name="T88" fmla="*/ 60 w 69"/>
                    <a:gd name="T89" fmla="*/ 56 h 7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1">
                      <a:moveTo>
                        <a:pt x="69" y="71"/>
                      </a:moveTo>
                      <a:lnTo>
                        <a:pt x="69" y="62"/>
                      </a:lnTo>
                      <a:lnTo>
                        <a:pt x="13" y="62"/>
                      </a:lnTo>
                      <a:lnTo>
                        <a:pt x="13" y="9"/>
                      </a:lnTo>
                      <a:lnTo>
                        <a:pt x="66" y="9"/>
                      </a:lnTo>
                      <a:lnTo>
                        <a:pt x="66" y="0"/>
                      </a:lnTo>
                      <a:lnTo>
                        <a:pt x="0" y="0"/>
                      </a:lnTo>
                      <a:lnTo>
                        <a:pt x="0" y="71"/>
                      </a:lnTo>
                      <a:lnTo>
                        <a:pt x="69" y="71"/>
                      </a:lnTo>
                      <a:close/>
                      <a:moveTo>
                        <a:pt x="60" y="56"/>
                      </a:moveTo>
                      <a:lnTo>
                        <a:pt x="60" y="56"/>
                      </a:lnTo>
                      <a:lnTo>
                        <a:pt x="63" y="53"/>
                      </a:lnTo>
                      <a:lnTo>
                        <a:pt x="47" y="34"/>
                      </a:lnTo>
                      <a:lnTo>
                        <a:pt x="56" y="21"/>
                      </a:lnTo>
                      <a:lnTo>
                        <a:pt x="60" y="18"/>
                      </a:lnTo>
                      <a:lnTo>
                        <a:pt x="50" y="12"/>
                      </a:lnTo>
                      <a:lnTo>
                        <a:pt x="41" y="28"/>
                      </a:lnTo>
                      <a:lnTo>
                        <a:pt x="25" y="15"/>
                      </a:lnTo>
                      <a:lnTo>
                        <a:pt x="22" y="12"/>
                      </a:lnTo>
                      <a:lnTo>
                        <a:pt x="19" y="15"/>
                      </a:lnTo>
                      <a:lnTo>
                        <a:pt x="16" y="21"/>
                      </a:lnTo>
                      <a:lnTo>
                        <a:pt x="31" y="37"/>
                      </a:lnTo>
                      <a:lnTo>
                        <a:pt x="13" y="53"/>
                      </a:lnTo>
                      <a:lnTo>
                        <a:pt x="22" y="59"/>
                      </a:lnTo>
                      <a:lnTo>
                        <a:pt x="41" y="43"/>
                      </a:lnTo>
                      <a:lnTo>
                        <a:pt x="53" y="59"/>
                      </a:lnTo>
                      <a:lnTo>
                        <a:pt x="60" y="5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4" name="Freeform 65"/>
                <p:cNvSpPr>
                  <a:spLocks noEditPoints="1"/>
                </p:cNvSpPr>
                <p:nvPr/>
              </p:nvSpPr>
              <p:spPr bwMode="auto">
                <a:xfrm>
                  <a:off x="4149" y="1904"/>
                  <a:ext cx="75" cy="72"/>
                </a:xfrm>
                <a:custGeom>
                  <a:avLst/>
                  <a:gdLst>
                    <a:gd name="T0" fmla="*/ 32 w 75"/>
                    <a:gd name="T1" fmla="*/ 31 h 72"/>
                    <a:gd name="T2" fmla="*/ 47 w 75"/>
                    <a:gd name="T3" fmla="*/ 31 h 72"/>
                    <a:gd name="T4" fmla="*/ 47 w 75"/>
                    <a:gd name="T5" fmla="*/ 63 h 72"/>
                    <a:gd name="T6" fmla="*/ 25 w 75"/>
                    <a:gd name="T7" fmla="*/ 63 h 72"/>
                    <a:gd name="T8" fmla="*/ 25 w 75"/>
                    <a:gd name="T9" fmla="*/ 72 h 72"/>
                    <a:gd name="T10" fmla="*/ 75 w 75"/>
                    <a:gd name="T11" fmla="*/ 72 h 72"/>
                    <a:gd name="T12" fmla="*/ 75 w 75"/>
                    <a:gd name="T13" fmla="*/ 63 h 72"/>
                    <a:gd name="T14" fmla="*/ 57 w 75"/>
                    <a:gd name="T15" fmla="*/ 63 h 72"/>
                    <a:gd name="T16" fmla="*/ 57 w 75"/>
                    <a:gd name="T17" fmla="*/ 31 h 72"/>
                    <a:gd name="T18" fmla="*/ 72 w 75"/>
                    <a:gd name="T19" fmla="*/ 31 h 72"/>
                    <a:gd name="T20" fmla="*/ 72 w 75"/>
                    <a:gd name="T21" fmla="*/ 22 h 72"/>
                    <a:gd name="T22" fmla="*/ 57 w 75"/>
                    <a:gd name="T23" fmla="*/ 22 h 72"/>
                    <a:gd name="T24" fmla="*/ 57 w 75"/>
                    <a:gd name="T25" fmla="*/ 6 h 72"/>
                    <a:gd name="T26" fmla="*/ 57 w 75"/>
                    <a:gd name="T27" fmla="*/ 6 h 72"/>
                    <a:gd name="T28" fmla="*/ 57 w 75"/>
                    <a:gd name="T29" fmla="*/ 3 h 72"/>
                    <a:gd name="T30" fmla="*/ 57 w 75"/>
                    <a:gd name="T31" fmla="*/ 3 h 72"/>
                    <a:gd name="T32" fmla="*/ 60 w 75"/>
                    <a:gd name="T33" fmla="*/ 0 h 72"/>
                    <a:gd name="T34" fmla="*/ 60 w 75"/>
                    <a:gd name="T35" fmla="*/ 0 h 72"/>
                    <a:gd name="T36" fmla="*/ 53 w 75"/>
                    <a:gd name="T37" fmla="*/ 0 h 72"/>
                    <a:gd name="T38" fmla="*/ 53 w 75"/>
                    <a:gd name="T39" fmla="*/ 0 h 72"/>
                    <a:gd name="T40" fmla="*/ 50 w 75"/>
                    <a:gd name="T41" fmla="*/ 0 h 72"/>
                    <a:gd name="T42" fmla="*/ 47 w 75"/>
                    <a:gd name="T43" fmla="*/ 0 h 72"/>
                    <a:gd name="T44" fmla="*/ 47 w 75"/>
                    <a:gd name="T45" fmla="*/ 22 h 72"/>
                    <a:gd name="T46" fmla="*/ 32 w 75"/>
                    <a:gd name="T47" fmla="*/ 22 h 72"/>
                    <a:gd name="T48" fmla="*/ 32 w 75"/>
                    <a:gd name="T49" fmla="*/ 31 h 72"/>
                    <a:gd name="T50" fmla="*/ 32 w 75"/>
                    <a:gd name="T51" fmla="*/ 31 h 72"/>
                    <a:gd name="T52" fmla="*/ 13 w 75"/>
                    <a:gd name="T53" fmla="*/ 19 h 72"/>
                    <a:gd name="T54" fmla="*/ 19 w 75"/>
                    <a:gd name="T55" fmla="*/ 19 h 72"/>
                    <a:gd name="T56" fmla="*/ 19 w 75"/>
                    <a:gd name="T57" fmla="*/ 50 h 72"/>
                    <a:gd name="T58" fmla="*/ 13 w 75"/>
                    <a:gd name="T59" fmla="*/ 50 h 72"/>
                    <a:gd name="T60" fmla="*/ 13 w 75"/>
                    <a:gd name="T61" fmla="*/ 19 h 72"/>
                    <a:gd name="T62" fmla="*/ 13 w 75"/>
                    <a:gd name="T63" fmla="*/ 19 h 72"/>
                    <a:gd name="T64" fmla="*/ 32 w 75"/>
                    <a:gd name="T65" fmla="*/ 63 h 72"/>
                    <a:gd name="T66" fmla="*/ 32 w 75"/>
                    <a:gd name="T67" fmla="*/ 10 h 72"/>
                    <a:gd name="T68" fmla="*/ 0 w 75"/>
                    <a:gd name="T69" fmla="*/ 10 h 72"/>
                    <a:gd name="T70" fmla="*/ 0 w 75"/>
                    <a:gd name="T71" fmla="*/ 66 h 72"/>
                    <a:gd name="T72" fmla="*/ 13 w 75"/>
                    <a:gd name="T73" fmla="*/ 66 h 72"/>
                    <a:gd name="T74" fmla="*/ 13 w 75"/>
                    <a:gd name="T75" fmla="*/ 60 h 72"/>
                    <a:gd name="T76" fmla="*/ 19 w 75"/>
                    <a:gd name="T77" fmla="*/ 60 h 72"/>
                    <a:gd name="T78" fmla="*/ 19 w 75"/>
                    <a:gd name="T79" fmla="*/ 63 h 72"/>
                    <a:gd name="T80" fmla="*/ 32 w 75"/>
                    <a:gd name="T81" fmla="*/ 63 h 72"/>
                    <a:gd name="T82" fmla="*/ 32 w 75"/>
                    <a:gd name="T83" fmla="*/ 63 h 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72">
                      <a:moveTo>
                        <a:pt x="32" y="31"/>
                      </a:moveTo>
                      <a:lnTo>
                        <a:pt x="47" y="31"/>
                      </a:lnTo>
                      <a:lnTo>
                        <a:pt x="47" y="63"/>
                      </a:lnTo>
                      <a:lnTo>
                        <a:pt x="25" y="63"/>
                      </a:lnTo>
                      <a:lnTo>
                        <a:pt x="25" y="72"/>
                      </a:lnTo>
                      <a:lnTo>
                        <a:pt x="75" y="72"/>
                      </a:lnTo>
                      <a:lnTo>
                        <a:pt x="75" y="63"/>
                      </a:lnTo>
                      <a:lnTo>
                        <a:pt x="57" y="63"/>
                      </a:lnTo>
                      <a:lnTo>
                        <a:pt x="57" y="31"/>
                      </a:lnTo>
                      <a:lnTo>
                        <a:pt x="72" y="31"/>
                      </a:lnTo>
                      <a:lnTo>
                        <a:pt x="72" y="22"/>
                      </a:lnTo>
                      <a:lnTo>
                        <a:pt x="57" y="22"/>
                      </a:lnTo>
                      <a:lnTo>
                        <a:pt x="57" y="6"/>
                      </a:lnTo>
                      <a:lnTo>
                        <a:pt x="57" y="3"/>
                      </a:lnTo>
                      <a:lnTo>
                        <a:pt x="60" y="0"/>
                      </a:lnTo>
                      <a:lnTo>
                        <a:pt x="53" y="0"/>
                      </a:lnTo>
                      <a:lnTo>
                        <a:pt x="50" y="0"/>
                      </a:lnTo>
                      <a:lnTo>
                        <a:pt x="47" y="0"/>
                      </a:lnTo>
                      <a:lnTo>
                        <a:pt x="47" y="22"/>
                      </a:lnTo>
                      <a:lnTo>
                        <a:pt x="32" y="22"/>
                      </a:lnTo>
                      <a:lnTo>
                        <a:pt x="32" y="31"/>
                      </a:lnTo>
                      <a:close/>
                      <a:moveTo>
                        <a:pt x="13" y="19"/>
                      </a:moveTo>
                      <a:lnTo>
                        <a:pt x="19" y="19"/>
                      </a:lnTo>
                      <a:lnTo>
                        <a:pt x="19" y="50"/>
                      </a:lnTo>
                      <a:lnTo>
                        <a:pt x="13" y="50"/>
                      </a:lnTo>
                      <a:lnTo>
                        <a:pt x="13" y="19"/>
                      </a:lnTo>
                      <a:close/>
                      <a:moveTo>
                        <a:pt x="32" y="63"/>
                      </a:moveTo>
                      <a:lnTo>
                        <a:pt x="32" y="10"/>
                      </a:lnTo>
                      <a:lnTo>
                        <a:pt x="0" y="10"/>
                      </a:lnTo>
                      <a:lnTo>
                        <a:pt x="0" y="66"/>
                      </a:lnTo>
                      <a:lnTo>
                        <a:pt x="13" y="66"/>
                      </a:lnTo>
                      <a:lnTo>
                        <a:pt x="13" y="60"/>
                      </a:lnTo>
                      <a:lnTo>
                        <a:pt x="19" y="60"/>
                      </a:lnTo>
                      <a:lnTo>
                        <a:pt x="19" y="63"/>
                      </a:lnTo>
                      <a:lnTo>
                        <a:pt x="32" y="6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5" name="Freeform 66"/>
                <p:cNvSpPr>
                  <a:spLocks noEditPoints="1"/>
                </p:cNvSpPr>
                <p:nvPr/>
              </p:nvSpPr>
              <p:spPr bwMode="auto">
                <a:xfrm>
                  <a:off x="4280" y="1901"/>
                  <a:ext cx="82" cy="81"/>
                </a:xfrm>
                <a:custGeom>
                  <a:avLst/>
                  <a:gdLst>
                    <a:gd name="T0" fmla="*/ 35 w 82"/>
                    <a:gd name="T1" fmla="*/ 3 h 81"/>
                    <a:gd name="T2" fmla="*/ 35 w 82"/>
                    <a:gd name="T3" fmla="*/ 0 h 81"/>
                    <a:gd name="T4" fmla="*/ 25 w 82"/>
                    <a:gd name="T5" fmla="*/ 0 h 81"/>
                    <a:gd name="T6" fmla="*/ 22 w 82"/>
                    <a:gd name="T7" fmla="*/ 3 h 81"/>
                    <a:gd name="T8" fmla="*/ 0 w 82"/>
                    <a:gd name="T9" fmla="*/ 19 h 81"/>
                    <a:gd name="T10" fmla="*/ 13 w 82"/>
                    <a:gd name="T11" fmla="*/ 25 h 81"/>
                    <a:gd name="T12" fmla="*/ 72 w 82"/>
                    <a:gd name="T13" fmla="*/ 41 h 81"/>
                    <a:gd name="T14" fmla="*/ 57 w 82"/>
                    <a:gd name="T15" fmla="*/ 13 h 81"/>
                    <a:gd name="T16" fmla="*/ 63 w 82"/>
                    <a:gd name="T17" fmla="*/ 6 h 81"/>
                    <a:gd name="T18" fmla="*/ 32 w 82"/>
                    <a:gd name="T19" fmla="*/ 6 h 81"/>
                    <a:gd name="T20" fmla="*/ 35 w 82"/>
                    <a:gd name="T21" fmla="*/ 3 h 81"/>
                    <a:gd name="T22" fmla="*/ 47 w 82"/>
                    <a:gd name="T23" fmla="*/ 13 h 81"/>
                    <a:gd name="T24" fmla="*/ 22 w 82"/>
                    <a:gd name="T25" fmla="*/ 13 h 81"/>
                    <a:gd name="T26" fmla="*/ 47 w 82"/>
                    <a:gd name="T27" fmla="*/ 13 h 81"/>
                    <a:gd name="T28" fmla="*/ 38 w 82"/>
                    <a:gd name="T29" fmla="*/ 25 h 81"/>
                    <a:gd name="T30" fmla="*/ 22 w 82"/>
                    <a:gd name="T31" fmla="*/ 22 h 81"/>
                    <a:gd name="T32" fmla="*/ 38 w 82"/>
                    <a:gd name="T33" fmla="*/ 25 h 81"/>
                    <a:gd name="T34" fmla="*/ 47 w 82"/>
                    <a:gd name="T35" fmla="*/ 22 h 81"/>
                    <a:gd name="T36" fmla="*/ 63 w 82"/>
                    <a:gd name="T37" fmla="*/ 25 h 81"/>
                    <a:gd name="T38" fmla="*/ 47 w 82"/>
                    <a:gd name="T39" fmla="*/ 22 h 81"/>
                    <a:gd name="T40" fmla="*/ 22 w 82"/>
                    <a:gd name="T41" fmla="*/ 31 h 81"/>
                    <a:gd name="T42" fmla="*/ 38 w 82"/>
                    <a:gd name="T43" fmla="*/ 31 h 81"/>
                    <a:gd name="T44" fmla="*/ 22 w 82"/>
                    <a:gd name="T45" fmla="*/ 31 h 81"/>
                    <a:gd name="T46" fmla="*/ 47 w 82"/>
                    <a:gd name="T47" fmla="*/ 31 h 81"/>
                    <a:gd name="T48" fmla="*/ 63 w 82"/>
                    <a:gd name="T49" fmla="*/ 31 h 81"/>
                    <a:gd name="T50" fmla="*/ 47 w 82"/>
                    <a:gd name="T51" fmla="*/ 31 h 81"/>
                    <a:gd name="T52" fmla="*/ 4 w 82"/>
                    <a:gd name="T53" fmla="*/ 41 h 81"/>
                    <a:gd name="T54" fmla="*/ 82 w 82"/>
                    <a:gd name="T55" fmla="*/ 50 h 81"/>
                    <a:gd name="T56" fmla="*/ 4 w 82"/>
                    <a:gd name="T57" fmla="*/ 41 h 81"/>
                    <a:gd name="T58" fmla="*/ 69 w 82"/>
                    <a:gd name="T59" fmla="*/ 81 h 81"/>
                    <a:gd name="T60" fmla="*/ 16 w 82"/>
                    <a:gd name="T61" fmla="*/ 53 h 81"/>
                    <a:gd name="T62" fmla="*/ 25 w 82"/>
                    <a:gd name="T63" fmla="*/ 81 h 81"/>
                    <a:gd name="T64" fmla="*/ 60 w 82"/>
                    <a:gd name="T65" fmla="*/ 78 h 81"/>
                    <a:gd name="T66" fmla="*/ 69 w 82"/>
                    <a:gd name="T67" fmla="*/ 81 h 81"/>
                    <a:gd name="T68" fmla="*/ 60 w 82"/>
                    <a:gd name="T69" fmla="*/ 59 h 81"/>
                    <a:gd name="T70" fmla="*/ 25 w 82"/>
                    <a:gd name="T71" fmla="*/ 63 h 81"/>
                    <a:gd name="T72" fmla="*/ 60 w 82"/>
                    <a:gd name="T73" fmla="*/ 59 h 81"/>
                    <a:gd name="T74" fmla="*/ 60 w 82"/>
                    <a:gd name="T75" fmla="*/ 69 h 81"/>
                    <a:gd name="T76" fmla="*/ 25 w 82"/>
                    <a:gd name="T77" fmla="*/ 72 h 81"/>
                    <a:gd name="T78" fmla="*/ 60 w 82"/>
                    <a:gd name="T79" fmla="*/ 69 h 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2" h="81">
                      <a:moveTo>
                        <a:pt x="35" y="3"/>
                      </a:moveTo>
                      <a:lnTo>
                        <a:pt x="35" y="3"/>
                      </a:lnTo>
                      <a:lnTo>
                        <a:pt x="35" y="0"/>
                      </a:lnTo>
                      <a:lnTo>
                        <a:pt x="25" y="0"/>
                      </a:lnTo>
                      <a:lnTo>
                        <a:pt x="22" y="3"/>
                      </a:lnTo>
                      <a:lnTo>
                        <a:pt x="0" y="19"/>
                      </a:lnTo>
                      <a:lnTo>
                        <a:pt x="10" y="25"/>
                      </a:lnTo>
                      <a:lnTo>
                        <a:pt x="13" y="25"/>
                      </a:lnTo>
                      <a:lnTo>
                        <a:pt x="13" y="41"/>
                      </a:lnTo>
                      <a:lnTo>
                        <a:pt x="72" y="41"/>
                      </a:lnTo>
                      <a:lnTo>
                        <a:pt x="72" y="13"/>
                      </a:lnTo>
                      <a:lnTo>
                        <a:pt x="57" y="13"/>
                      </a:lnTo>
                      <a:lnTo>
                        <a:pt x="63" y="6"/>
                      </a:lnTo>
                      <a:lnTo>
                        <a:pt x="32" y="6"/>
                      </a:lnTo>
                      <a:lnTo>
                        <a:pt x="35" y="3"/>
                      </a:lnTo>
                      <a:close/>
                      <a:moveTo>
                        <a:pt x="47" y="13"/>
                      </a:moveTo>
                      <a:lnTo>
                        <a:pt x="44" y="13"/>
                      </a:lnTo>
                      <a:lnTo>
                        <a:pt x="22" y="13"/>
                      </a:lnTo>
                      <a:lnTo>
                        <a:pt x="25" y="13"/>
                      </a:lnTo>
                      <a:lnTo>
                        <a:pt x="47" y="13"/>
                      </a:lnTo>
                      <a:close/>
                      <a:moveTo>
                        <a:pt x="38" y="25"/>
                      </a:moveTo>
                      <a:lnTo>
                        <a:pt x="22" y="25"/>
                      </a:lnTo>
                      <a:lnTo>
                        <a:pt x="22" y="22"/>
                      </a:lnTo>
                      <a:lnTo>
                        <a:pt x="38" y="22"/>
                      </a:lnTo>
                      <a:lnTo>
                        <a:pt x="38" y="25"/>
                      </a:lnTo>
                      <a:close/>
                      <a:moveTo>
                        <a:pt x="47" y="22"/>
                      </a:moveTo>
                      <a:lnTo>
                        <a:pt x="63" y="22"/>
                      </a:lnTo>
                      <a:lnTo>
                        <a:pt x="63" y="25"/>
                      </a:lnTo>
                      <a:lnTo>
                        <a:pt x="47" y="25"/>
                      </a:lnTo>
                      <a:lnTo>
                        <a:pt x="47" y="22"/>
                      </a:lnTo>
                      <a:close/>
                      <a:moveTo>
                        <a:pt x="22" y="31"/>
                      </a:moveTo>
                      <a:lnTo>
                        <a:pt x="22" y="31"/>
                      </a:lnTo>
                      <a:lnTo>
                        <a:pt x="38" y="31"/>
                      </a:lnTo>
                      <a:lnTo>
                        <a:pt x="22" y="31"/>
                      </a:lnTo>
                      <a:close/>
                      <a:moveTo>
                        <a:pt x="47" y="31"/>
                      </a:moveTo>
                      <a:lnTo>
                        <a:pt x="47" y="31"/>
                      </a:lnTo>
                      <a:lnTo>
                        <a:pt x="63" y="31"/>
                      </a:lnTo>
                      <a:lnTo>
                        <a:pt x="47" y="31"/>
                      </a:lnTo>
                      <a:close/>
                      <a:moveTo>
                        <a:pt x="4" y="41"/>
                      </a:moveTo>
                      <a:lnTo>
                        <a:pt x="4" y="50"/>
                      </a:lnTo>
                      <a:lnTo>
                        <a:pt x="82" y="50"/>
                      </a:lnTo>
                      <a:lnTo>
                        <a:pt x="82" y="41"/>
                      </a:lnTo>
                      <a:lnTo>
                        <a:pt x="4" y="41"/>
                      </a:lnTo>
                      <a:close/>
                      <a:moveTo>
                        <a:pt x="69" y="81"/>
                      </a:moveTo>
                      <a:lnTo>
                        <a:pt x="69" y="53"/>
                      </a:lnTo>
                      <a:lnTo>
                        <a:pt x="16" y="53"/>
                      </a:lnTo>
                      <a:lnTo>
                        <a:pt x="16" y="81"/>
                      </a:lnTo>
                      <a:lnTo>
                        <a:pt x="25" y="81"/>
                      </a:lnTo>
                      <a:lnTo>
                        <a:pt x="25" y="78"/>
                      </a:lnTo>
                      <a:lnTo>
                        <a:pt x="60" y="78"/>
                      </a:lnTo>
                      <a:lnTo>
                        <a:pt x="60" y="81"/>
                      </a:lnTo>
                      <a:lnTo>
                        <a:pt x="69" y="81"/>
                      </a:lnTo>
                      <a:close/>
                      <a:moveTo>
                        <a:pt x="60" y="59"/>
                      </a:moveTo>
                      <a:lnTo>
                        <a:pt x="60" y="63"/>
                      </a:lnTo>
                      <a:lnTo>
                        <a:pt x="25" y="63"/>
                      </a:lnTo>
                      <a:lnTo>
                        <a:pt x="25" y="59"/>
                      </a:lnTo>
                      <a:lnTo>
                        <a:pt x="60" y="59"/>
                      </a:lnTo>
                      <a:close/>
                      <a:moveTo>
                        <a:pt x="60" y="69"/>
                      </a:moveTo>
                      <a:lnTo>
                        <a:pt x="60" y="72"/>
                      </a:lnTo>
                      <a:lnTo>
                        <a:pt x="25" y="72"/>
                      </a:lnTo>
                      <a:lnTo>
                        <a:pt x="25" y="69"/>
                      </a:lnTo>
                      <a:lnTo>
                        <a:pt x="60" y="69"/>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6" name="Freeform 67"/>
                <p:cNvSpPr>
                  <a:spLocks noEditPoints="1"/>
                </p:cNvSpPr>
                <p:nvPr/>
              </p:nvSpPr>
              <p:spPr bwMode="auto">
                <a:xfrm>
                  <a:off x="4418" y="1901"/>
                  <a:ext cx="81" cy="81"/>
                </a:xfrm>
                <a:custGeom>
                  <a:avLst/>
                  <a:gdLst>
                    <a:gd name="T0" fmla="*/ 65 w 81"/>
                    <a:gd name="T1" fmla="*/ 16 h 81"/>
                    <a:gd name="T2" fmla="*/ 56 w 81"/>
                    <a:gd name="T3" fmla="*/ 13 h 81"/>
                    <a:gd name="T4" fmla="*/ 56 w 81"/>
                    <a:gd name="T5" fmla="*/ 13 h 81"/>
                    <a:gd name="T6" fmla="*/ 59 w 81"/>
                    <a:gd name="T7" fmla="*/ 13 h 81"/>
                    <a:gd name="T8" fmla="*/ 72 w 81"/>
                    <a:gd name="T9" fmla="*/ 9 h 81"/>
                    <a:gd name="T10" fmla="*/ 62 w 81"/>
                    <a:gd name="T11" fmla="*/ 0 h 81"/>
                    <a:gd name="T12" fmla="*/ 53 w 81"/>
                    <a:gd name="T13" fmla="*/ 3 h 81"/>
                    <a:gd name="T14" fmla="*/ 37 w 81"/>
                    <a:gd name="T15" fmla="*/ 3 h 81"/>
                    <a:gd name="T16" fmla="*/ 6 w 81"/>
                    <a:gd name="T17" fmla="*/ 3 h 81"/>
                    <a:gd name="T18" fmla="*/ 9 w 81"/>
                    <a:gd name="T19" fmla="*/ 13 h 81"/>
                    <a:gd name="T20" fmla="*/ 22 w 81"/>
                    <a:gd name="T21" fmla="*/ 13 h 81"/>
                    <a:gd name="T22" fmla="*/ 34 w 81"/>
                    <a:gd name="T23" fmla="*/ 22 h 81"/>
                    <a:gd name="T24" fmla="*/ 28 w 81"/>
                    <a:gd name="T25" fmla="*/ 22 h 81"/>
                    <a:gd name="T26" fmla="*/ 28 w 81"/>
                    <a:gd name="T27" fmla="*/ 13 h 81"/>
                    <a:gd name="T28" fmla="*/ 19 w 81"/>
                    <a:gd name="T29" fmla="*/ 16 h 81"/>
                    <a:gd name="T30" fmla="*/ 15 w 81"/>
                    <a:gd name="T31" fmla="*/ 16 h 81"/>
                    <a:gd name="T32" fmla="*/ 15 w 81"/>
                    <a:gd name="T33" fmla="*/ 16 h 81"/>
                    <a:gd name="T34" fmla="*/ 3 w 81"/>
                    <a:gd name="T35" fmla="*/ 22 h 81"/>
                    <a:gd name="T36" fmla="*/ 22 w 81"/>
                    <a:gd name="T37" fmla="*/ 28 h 81"/>
                    <a:gd name="T38" fmla="*/ 12 w 81"/>
                    <a:gd name="T39" fmla="*/ 38 h 81"/>
                    <a:gd name="T40" fmla="*/ 0 w 81"/>
                    <a:gd name="T41" fmla="*/ 44 h 81"/>
                    <a:gd name="T42" fmla="*/ 6 w 81"/>
                    <a:gd name="T43" fmla="*/ 50 h 81"/>
                    <a:gd name="T44" fmla="*/ 12 w 81"/>
                    <a:gd name="T45" fmla="*/ 81 h 81"/>
                    <a:gd name="T46" fmla="*/ 22 w 81"/>
                    <a:gd name="T47" fmla="*/ 78 h 81"/>
                    <a:gd name="T48" fmla="*/ 56 w 81"/>
                    <a:gd name="T49" fmla="*/ 78 h 81"/>
                    <a:gd name="T50" fmla="*/ 68 w 81"/>
                    <a:gd name="T51" fmla="*/ 50 h 81"/>
                    <a:gd name="T52" fmla="*/ 72 w 81"/>
                    <a:gd name="T53" fmla="*/ 50 h 81"/>
                    <a:gd name="T54" fmla="*/ 81 w 81"/>
                    <a:gd name="T55" fmla="*/ 41 h 81"/>
                    <a:gd name="T56" fmla="*/ 65 w 81"/>
                    <a:gd name="T57" fmla="*/ 38 h 81"/>
                    <a:gd name="T58" fmla="*/ 78 w 81"/>
                    <a:gd name="T59" fmla="*/ 28 h 81"/>
                    <a:gd name="T60" fmla="*/ 59 w 81"/>
                    <a:gd name="T61" fmla="*/ 22 h 81"/>
                    <a:gd name="T62" fmla="*/ 65 w 81"/>
                    <a:gd name="T63" fmla="*/ 16 h 81"/>
                    <a:gd name="T64" fmla="*/ 65 w 81"/>
                    <a:gd name="T65" fmla="*/ 16 h 81"/>
                    <a:gd name="T66" fmla="*/ 53 w 81"/>
                    <a:gd name="T67" fmla="*/ 13 h 81"/>
                    <a:gd name="T68" fmla="*/ 44 w 81"/>
                    <a:gd name="T69" fmla="*/ 22 h 81"/>
                    <a:gd name="T70" fmla="*/ 44 w 81"/>
                    <a:gd name="T71" fmla="*/ 13 h 81"/>
                    <a:gd name="T72" fmla="*/ 53 w 81"/>
                    <a:gd name="T73" fmla="*/ 13 h 81"/>
                    <a:gd name="T74" fmla="*/ 34 w 81"/>
                    <a:gd name="T75" fmla="*/ 31 h 81"/>
                    <a:gd name="T76" fmla="*/ 44 w 81"/>
                    <a:gd name="T77" fmla="*/ 41 h 81"/>
                    <a:gd name="T78" fmla="*/ 44 w 81"/>
                    <a:gd name="T79" fmla="*/ 31 h 81"/>
                    <a:gd name="T80" fmla="*/ 22 w 81"/>
                    <a:gd name="T81" fmla="*/ 44 h 81"/>
                    <a:gd name="T82" fmla="*/ 34 w 81"/>
                    <a:gd name="T83" fmla="*/ 31 h 81"/>
                    <a:gd name="T84" fmla="*/ 34 w 81"/>
                    <a:gd name="T85" fmla="*/ 31 h 81"/>
                    <a:gd name="T86" fmla="*/ 34 w 81"/>
                    <a:gd name="T87" fmla="*/ 56 h 81"/>
                    <a:gd name="T88" fmla="*/ 22 w 81"/>
                    <a:gd name="T89" fmla="*/ 53 h 81"/>
                    <a:gd name="T90" fmla="*/ 34 w 81"/>
                    <a:gd name="T91" fmla="*/ 53 h 81"/>
                    <a:gd name="T92" fmla="*/ 56 w 81"/>
                    <a:gd name="T93" fmla="*/ 53 h 81"/>
                    <a:gd name="T94" fmla="*/ 44 w 81"/>
                    <a:gd name="T95" fmla="*/ 56 h 81"/>
                    <a:gd name="T96" fmla="*/ 44 w 81"/>
                    <a:gd name="T97" fmla="*/ 53 h 81"/>
                    <a:gd name="T98" fmla="*/ 34 w 81"/>
                    <a:gd name="T99" fmla="*/ 69 h 81"/>
                    <a:gd name="T100" fmla="*/ 22 w 81"/>
                    <a:gd name="T101" fmla="*/ 66 h 81"/>
                    <a:gd name="T102" fmla="*/ 34 w 81"/>
                    <a:gd name="T103" fmla="*/ 66 h 81"/>
                    <a:gd name="T104" fmla="*/ 56 w 81"/>
                    <a:gd name="T105" fmla="*/ 69 h 81"/>
                    <a:gd name="T106" fmla="*/ 44 w 81"/>
                    <a:gd name="T107" fmla="*/ 66 h 81"/>
                    <a:gd name="T108" fmla="*/ 56 w 81"/>
                    <a:gd name="T109" fmla="*/ 66 h 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1" h="81">
                      <a:moveTo>
                        <a:pt x="65" y="16"/>
                      </a:moveTo>
                      <a:lnTo>
                        <a:pt x="65" y="16"/>
                      </a:lnTo>
                      <a:lnTo>
                        <a:pt x="56" y="13"/>
                      </a:lnTo>
                      <a:lnTo>
                        <a:pt x="59" y="13"/>
                      </a:lnTo>
                      <a:lnTo>
                        <a:pt x="72" y="9"/>
                      </a:lnTo>
                      <a:lnTo>
                        <a:pt x="62" y="0"/>
                      </a:lnTo>
                      <a:lnTo>
                        <a:pt x="53" y="3"/>
                      </a:lnTo>
                      <a:lnTo>
                        <a:pt x="37" y="3"/>
                      </a:lnTo>
                      <a:lnTo>
                        <a:pt x="6" y="3"/>
                      </a:lnTo>
                      <a:lnTo>
                        <a:pt x="9" y="13"/>
                      </a:lnTo>
                      <a:lnTo>
                        <a:pt x="22" y="13"/>
                      </a:lnTo>
                      <a:lnTo>
                        <a:pt x="34" y="13"/>
                      </a:lnTo>
                      <a:lnTo>
                        <a:pt x="34" y="22"/>
                      </a:lnTo>
                      <a:lnTo>
                        <a:pt x="28" y="22"/>
                      </a:lnTo>
                      <a:lnTo>
                        <a:pt x="28" y="13"/>
                      </a:lnTo>
                      <a:lnTo>
                        <a:pt x="19" y="16"/>
                      </a:lnTo>
                      <a:lnTo>
                        <a:pt x="15" y="16"/>
                      </a:lnTo>
                      <a:lnTo>
                        <a:pt x="19" y="22"/>
                      </a:lnTo>
                      <a:lnTo>
                        <a:pt x="3" y="22"/>
                      </a:lnTo>
                      <a:lnTo>
                        <a:pt x="3" y="28"/>
                      </a:lnTo>
                      <a:lnTo>
                        <a:pt x="22" y="28"/>
                      </a:lnTo>
                      <a:lnTo>
                        <a:pt x="12" y="38"/>
                      </a:lnTo>
                      <a:lnTo>
                        <a:pt x="0" y="44"/>
                      </a:lnTo>
                      <a:lnTo>
                        <a:pt x="6" y="50"/>
                      </a:lnTo>
                      <a:lnTo>
                        <a:pt x="12" y="47"/>
                      </a:lnTo>
                      <a:lnTo>
                        <a:pt x="12" y="81"/>
                      </a:lnTo>
                      <a:lnTo>
                        <a:pt x="22" y="81"/>
                      </a:lnTo>
                      <a:lnTo>
                        <a:pt x="22" y="78"/>
                      </a:lnTo>
                      <a:lnTo>
                        <a:pt x="56" y="78"/>
                      </a:lnTo>
                      <a:lnTo>
                        <a:pt x="68" y="78"/>
                      </a:lnTo>
                      <a:lnTo>
                        <a:pt x="68" y="50"/>
                      </a:lnTo>
                      <a:lnTo>
                        <a:pt x="72" y="50"/>
                      </a:lnTo>
                      <a:lnTo>
                        <a:pt x="81" y="41"/>
                      </a:lnTo>
                      <a:lnTo>
                        <a:pt x="65" y="38"/>
                      </a:lnTo>
                      <a:lnTo>
                        <a:pt x="56" y="28"/>
                      </a:lnTo>
                      <a:lnTo>
                        <a:pt x="78" y="28"/>
                      </a:lnTo>
                      <a:lnTo>
                        <a:pt x="78" y="22"/>
                      </a:lnTo>
                      <a:lnTo>
                        <a:pt x="59" y="22"/>
                      </a:lnTo>
                      <a:lnTo>
                        <a:pt x="65" y="16"/>
                      </a:lnTo>
                      <a:close/>
                      <a:moveTo>
                        <a:pt x="53" y="13"/>
                      </a:moveTo>
                      <a:lnTo>
                        <a:pt x="53" y="13"/>
                      </a:lnTo>
                      <a:lnTo>
                        <a:pt x="47" y="22"/>
                      </a:lnTo>
                      <a:lnTo>
                        <a:pt x="44" y="22"/>
                      </a:lnTo>
                      <a:lnTo>
                        <a:pt x="44" y="13"/>
                      </a:lnTo>
                      <a:lnTo>
                        <a:pt x="53" y="13"/>
                      </a:lnTo>
                      <a:close/>
                      <a:moveTo>
                        <a:pt x="34" y="31"/>
                      </a:moveTo>
                      <a:lnTo>
                        <a:pt x="34" y="41"/>
                      </a:lnTo>
                      <a:lnTo>
                        <a:pt x="44" y="41"/>
                      </a:lnTo>
                      <a:lnTo>
                        <a:pt x="44" y="31"/>
                      </a:lnTo>
                      <a:lnTo>
                        <a:pt x="59" y="44"/>
                      </a:lnTo>
                      <a:lnTo>
                        <a:pt x="22" y="44"/>
                      </a:lnTo>
                      <a:lnTo>
                        <a:pt x="34" y="31"/>
                      </a:lnTo>
                      <a:close/>
                      <a:moveTo>
                        <a:pt x="34" y="53"/>
                      </a:moveTo>
                      <a:lnTo>
                        <a:pt x="34" y="56"/>
                      </a:lnTo>
                      <a:lnTo>
                        <a:pt x="22" y="56"/>
                      </a:lnTo>
                      <a:lnTo>
                        <a:pt x="22" y="53"/>
                      </a:lnTo>
                      <a:lnTo>
                        <a:pt x="34" y="53"/>
                      </a:lnTo>
                      <a:close/>
                      <a:moveTo>
                        <a:pt x="44" y="53"/>
                      </a:moveTo>
                      <a:lnTo>
                        <a:pt x="56" y="53"/>
                      </a:lnTo>
                      <a:lnTo>
                        <a:pt x="56" y="56"/>
                      </a:lnTo>
                      <a:lnTo>
                        <a:pt x="44" y="56"/>
                      </a:lnTo>
                      <a:lnTo>
                        <a:pt x="44" y="53"/>
                      </a:lnTo>
                      <a:close/>
                      <a:moveTo>
                        <a:pt x="34" y="66"/>
                      </a:moveTo>
                      <a:lnTo>
                        <a:pt x="34" y="69"/>
                      </a:lnTo>
                      <a:lnTo>
                        <a:pt x="22" y="69"/>
                      </a:lnTo>
                      <a:lnTo>
                        <a:pt x="22" y="66"/>
                      </a:lnTo>
                      <a:lnTo>
                        <a:pt x="34" y="66"/>
                      </a:lnTo>
                      <a:close/>
                      <a:moveTo>
                        <a:pt x="56" y="66"/>
                      </a:moveTo>
                      <a:lnTo>
                        <a:pt x="56" y="69"/>
                      </a:lnTo>
                      <a:lnTo>
                        <a:pt x="44" y="69"/>
                      </a:lnTo>
                      <a:lnTo>
                        <a:pt x="44" y="66"/>
                      </a:lnTo>
                      <a:lnTo>
                        <a:pt x="56" y="6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7" name="Freeform 68"/>
                <p:cNvSpPr>
                  <a:spLocks/>
                </p:cNvSpPr>
                <p:nvPr/>
              </p:nvSpPr>
              <p:spPr bwMode="auto">
                <a:xfrm>
                  <a:off x="4552" y="1901"/>
                  <a:ext cx="81" cy="78"/>
                </a:xfrm>
                <a:custGeom>
                  <a:avLst/>
                  <a:gdLst>
                    <a:gd name="T0" fmla="*/ 44 w 81"/>
                    <a:gd name="T1" fmla="*/ 16 h 78"/>
                    <a:gd name="T2" fmla="*/ 44 w 81"/>
                    <a:gd name="T3" fmla="*/ 13 h 78"/>
                    <a:gd name="T4" fmla="*/ 44 w 81"/>
                    <a:gd name="T5" fmla="*/ 13 h 78"/>
                    <a:gd name="T6" fmla="*/ 34 w 81"/>
                    <a:gd name="T7" fmla="*/ 9 h 78"/>
                    <a:gd name="T8" fmla="*/ 31 w 81"/>
                    <a:gd name="T9" fmla="*/ 31 h 78"/>
                    <a:gd name="T10" fmla="*/ 22 w 81"/>
                    <a:gd name="T11" fmla="*/ 22 h 78"/>
                    <a:gd name="T12" fmla="*/ 22 w 81"/>
                    <a:gd name="T13" fmla="*/ 9 h 78"/>
                    <a:gd name="T14" fmla="*/ 22 w 81"/>
                    <a:gd name="T15" fmla="*/ 3 h 78"/>
                    <a:gd name="T16" fmla="*/ 22 w 81"/>
                    <a:gd name="T17" fmla="*/ 3 h 78"/>
                    <a:gd name="T18" fmla="*/ 13 w 81"/>
                    <a:gd name="T19" fmla="*/ 3 h 78"/>
                    <a:gd name="T20" fmla="*/ 3 w 81"/>
                    <a:gd name="T21" fmla="*/ 22 h 78"/>
                    <a:gd name="T22" fmla="*/ 13 w 81"/>
                    <a:gd name="T23" fmla="*/ 31 h 78"/>
                    <a:gd name="T24" fmla="*/ 13 w 81"/>
                    <a:gd name="T25" fmla="*/ 56 h 78"/>
                    <a:gd name="T26" fmla="*/ 0 w 81"/>
                    <a:gd name="T27" fmla="*/ 56 h 78"/>
                    <a:gd name="T28" fmla="*/ 6 w 81"/>
                    <a:gd name="T29" fmla="*/ 69 h 78"/>
                    <a:gd name="T30" fmla="*/ 9 w 81"/>
                    <a:gd name="T31" fmla="*/ 69 h 78"/>
                    <a:gd name="T32" fmla="*/ 31 w 81"/>
                    <a:gd name="T33" fmla="*/ 59 h 78"/>
                    <a:gd name="T34" fmla="*/ 31 w 81"/>
                    <a:gd name="T35" fmla="*/ 56 h 78"/>
                    <a:gd name="T36" fmla="*/ 31 w 81"/>
                    <a:gd name="T37" fmla="*/ 50 h 78"/>
                    <a:gd name="T38" fmla="*/ 22 w 81"/>
                    <a:gd name="T39" fmla="*/ 31 h 78"/>
                    <a:gd name="T40" fmla="*/ 28 w 81"/>
                    <a:gd name="T41" fmla="*/ 41 h 78"/>
                    <a:gd name="T42" fmla="*/ 34 w 81"/>
                    <a:gd name="T43" fmla="*/ 69 h 78"/>
                    <a:gd name="T44" fmla="*/ 34 w 81"/>
                    <a:gd name="T45" fmla="*/ 72 h 78"/>
                    <a:gd name="T46" fmla="*/ 44 w 81"/>
                    <a:gd name="T47" fmla="*/ 78 h 78"/>
                    <a:gd name="T48" fmla="*/ 62 w 81"/>
                    <a:gd name="T49" fmla="*/ 78 h 78"/>
                    <a:gd name="T50" fmla="*/ 72 w 81"/>
                    <a:gd name="T51" fmla="*/ 78 h 78"/>
                    <a:gd name="T52" fmla="*/ 78 w 81"/>
                    <a:gd name="T53" fmla="*/ 78 h 78"/>
                    <a:gd name="T54" fmla="*/ 81 w 81"/>
                    <a:gd name="T55" fmla="*/ 63 h 78"/>
                    <a:gd name="T56" fmla="*/ 72 w 81"/>
                    <a:gd name="T57" fmla="*/ 59 h 78"/>
                    <a:gd name="T58" fmla="*/ 72 w 81"/>
                    <a:gd name="T59" fmla="*/ 66 h 78"/>
                    <a:gd name="T60" fmla="*/ 66 w 81"/>
                    <a:gd name="T61" fmla="*/ 69 h 78"/>
                    <a:gd name="T62" fmla="*/ 53 w 81"/>
                    <a:gd name="T63" fmla="*/ 69 h 78"/>
                    <a:gd name="T64" fmla="*/ 47 w 81"/>
                    <a:gd name="T65" fmla="*/ 69 h 78"/>
                    <a:gd name="T66" fmla="*/ 44 w 81"/>
                    <a:gd name="T67" fmla="*/ 59 h 78"/>
                    <a:gd name="T68" fmla="*/ 50 w 81"/>
                    <a:gd name="T69" fmla="*/ 34 h 78"/>
                    <a:gd name="T70" fmla="*/ 59 w 81"/>
                    <a:gd name="T71" fmla="*/ 63 h 78"/>
                    <a:gd name="T72" fmla="*/ 66 w 81"/>
                    <a:gd name="T73" fmla="*/ 28 h 78"/>
                    <a:gd name="T74" fmla="*/ 66 w 81"/>
                    <a:gd name="T75" fmla="*/ 44 h 78"/>
                    <a:gd name="T76" fmla="*/ 59 w 81"/>
                    <a:gd name="T77" fmla="*/ 50 h 78"/>
                    <a:gd name="T78" fmla="*/ 66 w 81"/>
                    <a:gd name="T79" fmla="*/ 59 h 78"/>
                    <a:gd name="T80" fmla="*/ 72 w 81"/>
                    <a:gd name="T81" fmla="*/ 59 h 78"/>
                    <a:gd name="T82" fmla="*/ 75 w 81"/>
                    <a:gd name="T83" fmla="*/ 53 h 78"/>
                    <a:gd name="T84" fmla="*/ 75 w 81"/>
                    <a:gd name="T85" fmla="*/ 16 h 78"/>
                    <a:gd name="T86" fmla="*/ 59 w 81"/>
                    <a:gd name="T87" fmla="*/ 6 h 78"/>
                    <a:gd name="T88" fmla="*/ 59 w 81"/>
                    <a:gd name="T89" fmla="*/ 3 h 78"/>
                    <a:gd name="T90" fmla="*/ 59 w 81"/>
                    <a:gd name="T91" fmla="*/ 3 h 78"/>
                    <a:gd name="T92" fmla="*/ 56 w 81"/>
                    <a:gd name="T93" fmla="*/ 3 h 78"/>
                    <a:gd name="T94" fmla="*/ 53 w 81"/>
                    <a:gd name="T95" fmla="*/ 0 h 78"/>
                    <a:gd name="T96" fmla="*/ 50 w 81"/>
                    <a:gd name="T97" fmla="*/ 25 h 78"/>
                    <a:gd name="T98" fmla="*/ 44 w 81"/>
                    <a:gd name="T99" fmla="*/ 25 h 78"/>
                    <a:gd name="T100" fmla="*/ 44 w 81"/>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4" y="16"/>
                      </a:moveTo>
                      <a:lnTo>
                        <a:pt x="44" y="16"/>
                      </a:lnTo>
                      <a:lnTo>
                        <a:pt x="44" y="13"/>
                      </a:lnTo>
                      <a:lnTo>
                        <a:pt x="38" y="9"/>
                      </a:lnTo>
                      <a:lnTo>
                        <a:pt x="34" y="9"/>
                      </a:lnTo>
                      <a:lnTo>
                        <a:pt x="34" y="28"/>
                      </a:lnTo>
                      <a:lnTo>
                        <a:pt x="31" y="31"/>
                      </a:lnTo>
                      <a:lnTo>
                        <a:pt x="31" y="22"/>
                      </a:lnTo>
                      <a:lnTo>
                        <a:pt x="22" y="22"/>
                      </a:lnTo>
                      <a:lnTo>
                        <a:pt x="22" y="9"/>
                      </a:lnTo>
                      <a:lnTo>
                        <a:pt x="22" y="3"/>
                      </a:lnTo>
                      <a:lnTo>
                        <a:pt x="16" y="3"/>
                      </a:lnTo>
                      <a:lnTo>
                        <a:pt x="13" y="3"/>
                      </a:lnTo>
                      <a:lnTo>
                        <a:pt x="13" y="22"/>
                      </a:lnTo>
                      <a:lnTo>
                        <a:pt x="3" y="22"/>
                      </a:lnTo>
                      <a:lnTo>
                        <a:pt x="3" y="31"/>
                      </a:lnTo>
                      <a:lnTo>
                        <a:pt x="13" y="31"/>
                      </a:lnTo>
                      <a:lnTo>
                        <a:pt x="13" y="56"/>
                      </a:lnTo>
                      <a:lnTo>
                        <a:pt x="3" y="56"/>
                      </a:lnTo>
                      <a:lnTo>
                        <a:pt x="0" y="56"/>
                      </a:lnTo>
                      <a:lnTo>
                        <a:pt x="6" y="69"/>
                      </a:lnTo>
                      <a:lnTo>
                        <a:pt x="9" y="69"/>
                      </a:lnTo>
                      <a:lnTo>
                        <a:pt x="31" y="59"/>
                      </a:lnTo>
                      <a:lnTo>
                        <a:pt x="31" y="56"/>
                      </a:lnTo>
                      <a:lnTo>
                        <a:pt x="31" y="50"/>
                      </a:lnTo>
                      <a:lnTo>
                        <a:pt x="22" y="53"/>
                      </a:lnTo>
                      <a:lnTo>
                        <a:pt x="22" y="31"/>
                      </a:lnTo>
                      <a:lnTo>
                        <a:pt x="25" y="31"/>
                      </a:lnTo>
                      <a:lnTo>
                        <a:pt x="28" y="41"/>
                      </a:lnTo>
                      <a:lnTo>
                        <a:pt x="34" y="41"/>
                      </a:lnTo>
                      <a:lnTo>
                        <a:pt x="34" y="69"/>
                      </a:lnTo>
                      <a:lnTo>
                        <a:pt x="34" y="72"/>
                      </a:lnTo>
                      <a:lnTo>
                        <a:pt x="38" y="78"/>
                      </a:lnTo>
                      <a:lnTo>
                        <a:pt x="44" y="78"/>
                      </a:lnTo>
                      <a:lnTo>
                        <a:pt x="53" y="78"/>
                      </a:lnTo>
                      <a:lnTo>
                        <a:pt x="62" y="78"/>
                      </a:lnTo>
                      <a:lnTo>
                        <a:pt x="72" y="78"/>
                      </a:lnTo>
                      <a:lnTo>
                        <a:pt x="78" y="78"/>
                      </a:lnTo>
                      <a:lnTo>
                        <a:pt x="81" y="72"/>
                      </a:lnTo>
                      <a:lnTo>
                        <a:pt x="81" y="63"/>
                      </a:lnTo>
                      <a:lnTo>
                        <a:pt x="72" y="59"/>
                      </a:lnTo>
                      <a:lnTo>
                        <a:pt x="72" y="66"/>
                      </a:lnTo>
                      <a:lnTo>
                        <a:pt x="69" y="69"/>
                      </a:lnTo>
                      <a:lnTo>
                        <a:pt x="66" y="69"/>
                      </a:lnTo>
                      <a:lnTo>
                        <a:pt x="59" y="69"/>
                      </a:lnTo>
                      <a:lnTo>
                        <a:pt x="53" y="69"/>
                      </a:lnTo>
                      <a:lnTo>
                        <a:pt x="47" y="69"/>
                      </a:lnTo>
                      <a:lnTo>
                        <a:pt x="44" y="66"/>
                      </a:lnTo>
                      <a:lnTo>
                        <a:pt x="44" y="59"/>
                      </a:lnTo>
                      <a:lnTo>
                        <a:pt x="44" y="38"/>
                      </a:lnTo>
                      <a:lnTo>
                        <a:pt x="50" y="34"/>
                      </a:lnTo>
                      <a:lnTo>
                        <a:pt x="50" y="63"/>
                      </a:lnTo>
                      <a:lnTo>
                        <a:pt x="59" y="63"/>
                      </a:lnTo>
                      <a:lnTo>
                        <a:pt x="59" y="31"/>
                      </a:lnTo>
                      <a:lnTo>
                        <a:pt x="66" y="28"/>
                      </a:lnTo>
                      <a:lnTo>
                        <a:pt x="66" y="44"/>
                      </a:lnTo>
                      <a:lnTo>
                        <a:pt x="66" y="50"/>
                      </a:lnTo>
                      <a:lnTo>
                        <a:pt x="59" y="50"/>
                      </a:lnTo>
                      <a:lnTo>
                        <a:pt x="66" y="59"/>
                      </a:lnTo>
                      <a:lnTo>
                        <a:pt x="72" y="59"/>
                      </a:lnTo>
                      <a:lnTo>
                        <a:pt x="75" y="56"/>
                      </a:lnTo>
                      <a:lnTo>
                        <a:pt x="75" y="53"/>
                      </a:lnTo>
                      <a:lnTo>
                        <a:pt x="75" y="50"/>
                      </a:lnTo>
                      <a:lnTo>
                        <a:pt x="75" y="16"/>
                      </a:lnTo>
                      <a:lnTo>
                        <a:pt x="59" y="22"/>
                      </a:lnTo>
                      <a:lnTo>
                        <a:pt x="59" y="6"/>
                      </a:lnTo>
                      <a:lnTo>
                        <a:pt x="59" y="3"/>
                      </a:lnTo>
                      <a:lnTo>
                        <a:pt x="56" y="3"/>
                      </a:lnTo>
                      <a:lnTo>
                        <a:pt x="53" y="0"/>
                      </a:lnTo>
                      <a:lnTo>
                        <a:pt x="50" y="0"/>
                      </a:lnTo>
                      <a:lnTo>
                        <a:pt x="50" y="25"/>
                      </a:lnTo>
                      <a:lnTo>
                        <a:pt x="44" y="25"/>
                      </a:lnTo>
                      <a:lnTo>
                        <a:pt x="44" y="1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8" name="Freeform 69"/>
                <p:cNvSpPr>
                  <a:spLocks noEditPoints="1"/>
                </p:cNvSpPr>
                <p:nvPr/>
              </p:nvSpPr>
              <p:spPr bwMode="auto">
                <a:xfrm>
                  <a:off x="4696" y="1904"/>
                  <a:ext cx="71" cy="75"/>
                </a:xfrm>
                <a:custGeom>
                  <a:avLst/>
                  <a:gdLst>
                    <a:gd name="T0" fmla="*/ 71 w 71"/>
                    <a:gd name="T1" fmla="*/ 75 h 75"/>
                    <a:gd name="T2" fmla="*/ 71 w 71"/>
                    <a:gd name="T3" fmla="*/ 66 h 75"/>
                    <a:gd name="T4" fmla="*/ 12 w 71"/>
                    <a:gd name="T5" fmla="*/ 66 h 75"/>
                    <a:gd name="T6" fmla="*/ 12 w 71"/>
                    <a:gd name="T7" fmla="*/ 10 h 75"/>
                    <a:gd name="T8" fmla="*/ 65 w 71"/>
                    <a:gd name="T9" fmla="*/ 10 h 75"/>
                    <a:gd name="T10" fmla="*/ 65 w 71"/>
                    <a:gd name="T11" fmla="*/ 0 h 75"/>
                    <a:gd name="T12" fmla="*/ 0 w 71"/>
                    <a:gd name="T13" fmla="*/ 0 h 75"/>
                    <a:gd name="T14" fmla="*/ 0 w 71"/>
                    <a:gd name="T15" fmla="*/ 75 h 75"/>
                    <a:gd name="T16" fmla="*/ 71 w 71"/>
                    <a:gd name="T17" fmla="*/ 75 h 75"/>
                    <a:gd name="T18" fmla="*/ 71 w 71"/>
                    <a:gd name="T19" fmla="*/ 75 h 75"/>
                    <a:gd name="T20" fmla="*/ 59 w 71"/>
                    <a:gd name="T21" fmla="*/ 60 h 75"/>
                    <a:gd name="T22" fmla="*/ 59 w 71"/>
                    <a:gd name="T23" fmla="*/ 60 h 75"/>
                    <a:gd name="T24" fmla="*/ 62 w 71"/>
                    <a:gd name="T25" fmla="*/ 56 h 75"/>
                    <a:gd name="T26" fmla="*/ 62 w 71"/>
                    <a:gd name="T27" fmla="*/ 56 h 75"/>
                    <a:gd name="T28" fmla="*/ 46 w 71"/>
                    <a:gd name="T29" fmla="*/ 38 h 75"/>
                    <a:gd name="T30" fmla="*/ 46 w 71"/>
                    <a:gd name="T31" fmla="*/ 38 h 75"/>
                    <a:gd name="T32" fmla="*/ 56 w 71"/>
                    <a:gd name="T33" fmla="*/ 25 h 75"/>
                    <a:gd name="T34" fmla="*/ 56 w 71"/>
                    <a:gd name="T35" fmla="*/ 25 h 75"/>
                    <a:gd name="T36" fmla="*/ 59 w 71"/>
                    <a:gd name="T37" fmla="*/ 19 h 75"/>
                    <a:gd name="T38" fmla="*/ 59 w 71"/>
                    <a:gd name="T39" fmla="*/ 19 h 75"/>
                    <a:gd name="T40" fmla="*/ 50 w 71"/>
                    <a:gd name="T41" fmla="*/ 13 h 75"/>
                    <a:gd name="T42" fmla="*/ 50 w 71"/>
                    <a:gd name="T43" fmla="*/ 13 h 75"/>
                    <a:gd name="T44" fmla="*/ 40 w 71"/>
                    <a:gd name="T45" fmla="*/ 31 h 75"/>
                    <a:gd name="T46" fmla="*/ 40 w 71"/>
                    <a:gd name="T47" fmla="*/ 31 h 75"/>
                    <a:gd name="T48" fmla="*/ 28 w 71"/>
                    <a:gd name="T49" fmla="*/ 19 h 75"/>
                    <a:gd name="T50" fmla="*/ 28 w 71"/>
                    <a:gd name="T51" fmla="*/ 19 h 75"/>
                    <a:gd name="T52" fmla="*/ 21 w 71"/>
                    <a:gd name="T53" fmla="*/ 16 h 75"/>
                    <a:gd name="T54" fmla="*/ 21 w 71"/>
                    <a:gd name="T55" fmla="*/ 16 h 75"/>
                    <a:gd name="T56" fmla="*/ 18 w 71"/>
                    <a:gd name="T57" fmla="*/ 19 h 75"/>
                    <a:gd name="T58" fmla="*/ 18 w 71"/>
                    <a:gd name="T59" fmla="*/ 19 h 75"/>
                    <a:gd name="T60" fmla="*/ 15 w 71"/>
                    <a:gd name="T61" fmla="*/ 25 h 75"/>
                    <a:gd name="T62" fmla="*/ 15 w 71"/>
                    <a:gd name="T63" fmla="*/ 25 h 75"/>
                    <a:gd name="T64" fmla="*/ 31 w 71"/>
                    <a:gd name="T65" fmla="*/ 38 h 75"/>
                    <a:gd name="T66" fmla="*/ 31 w 71"/>
                    <a:gd name="T67" fmla="*/ 38 h 75"/>
                    <a:gd name="T68" fmla="*/ 12 w 71"/>
                    <a:gd name="T69" fmla="*/ 56 h 75"/>
                    <a:gd name="T70" fmla="*/ 12 w 71"/>
                    <a:gd name="T71" fmla="*/ 56 h 75"/>
                    <a:gd name="T72" fmla="*/ 21 w 71"/>
                    <a:gd name="T73" fmla="*/ 63 h 75"/>
                    <a:gd name="T74" fmla="*/ 21 w 71"/>
                    <a:gd name="T75" fmla="*/ 63 h 75"/>
                    <a:gd name="T76" fmla="*/ 40 w 71"/>
                    <a:gd name="T77" fmla="*/ 47 h 75"/>
                    <a:gd name="T78" fmla="*/ 40 w 71"/>
                    <a:gd name="T79" fmla="*/ 47 h 75"/>
                    <a:gd name="T80" fmla="*/ 53 w 71"/>
                    <a:gd name="T81" fmla="*/ 63 h 75"/>
                    <a:gd name="T82" fmla="*/ 53 w 71"/>
                    <a:gd name="T83" fmla="*/ 63 h 75"/>
                    <a:gd name="T84" fmla="*/ 59 w 71"/>
                    <a:gd name="T85" fmla="*/ 60 h 75"/>
                    <a:gd name="T86" fmla="*/ 59 w 71"/>
                    <a:gd name="T87" fmla="*/ 60 h 75"/>
                    <a:gd name="T88" fmla="*/ 59 w 71"/>
                    <a:gd name="T89" fmla="*/ 60 h 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1" h="75">
                      <a:moveTo>
                        <a:pt x="71" y="75"/>
                      </a:moveTo>
                      <a:lnTo>
                        <a:pt x="71" y="66"/>
                      </a:lnTo>
                      <a:lnTo>
                        <a:pt x="12" y="66"/>
                      </a:lnTo>
                      <a:lnTo>
                        <a:pt x="12" y="10"/>
                      </a:lnTo>
                      <a:lnTo>
                        <a:pt x="65" y="10"/>
                      </a:lnTo>
                      <a:lnTo>
                        <a:pt x="65" y="0"/>
                      </a:lnTo>
                      <a:lnTo>
                        <a:pt x="0" y="0"/>
                      </a:lnTo>
                      <a:lnTo>
                        <a:pt x="0" y="75"/>
                      </a:lnTo>
                      <a:lnTo>
                        <a:pt x="71" y="75"/>
                      </a:lnTo>
                      <a:close/>
                      <a:moveTo>
                        <a:pt x="59" y="60"/>
                      </a:moveTo>
                      <a:lnTo>
                        <a:pt x="59" y="60"/>
                      </a:lnTo>
                      <a:lnTo>
                        <a:pt x="62" y="56"/>
                      </a:lnTo>
                      <a:lnTo>
                        <a:pt x="46" y="38"/>
                      </a:lnTo>
                      <a:lnTo>
                        <a:pt x="56" y="25"/>
                      </a:lnTo>
                      <a:lnTo>
                        <a:pt x="59" y="19"/>
                      </a:lnTo>
                      <a:lnTo>
                        <a:pt x="50" y="13"/>
                      </a:lnTo>
                      <a:lnTo>
                        <a:pt x="40" y="31"/>
                      </a:lnTo>
                      <a:lnTo>
                        <a:pt x="28" y="19"/>
                      </a:lnTo>
                      <a:lnTo>
                        <a:pt x="21" y="16"/>
                      </a:lnTo>
                      <a:lnTo>
                        <a:pt x="18" y="19"/>
                      </a:lnTo>
                      <a:lnTo>
                        <a:pt x="15" y="25"/>
                      </a:lnTo>
                      <a:lnTo>
                        <a:pt x="31" y="38"/>
                      </a:lnTo>
                      <a:lnTo>
                        <a:pt x="12" y="56"/>
                      </a:lnTo>
                      <a:lnTo>
                        <a:pt x="21" y="63"/>
                      </a:lnTo>
                      <a:lnTo>
                        <a:pt x="40" y="47"/>
                      </a:lnTo>
                      <a:lnTo>
                        <a:pt x="53" y="63"/>
                      </a:lnTo>
                      <a:lnTo>
                        <a:pt x="59" y="6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69" name="Freeform 70"/>
                <p:cNvSpPr>
                  <a:spLocks noEditPoints="1"/>
                </p:cNvSpPr>
                <p:nvPr/>
              </p:nvSpPr>
              <p:spPr bwMode="auto">
                <a:xfrm>
                  <a:off x="3772" y="1570"/>
                  <a:ext cx="72" cy="81"/>
                </a:xfrm>
                <a:custGeom>
                  <a:avLst/>
                  <a:gdLst>
                    <a:gd name="T0" fmla="*/ 59 w 72"/>
                    <a:gd name="T1" fmla="*/ 50 h 81"/>
                    <a:gd name="T2" fmla="*/ 59 w 72"/>
                    <a:gd name="T3" fmla="*/ 50 h 81"/>
                    <a:gd name="T4" fmla="*/ 59 w 72"/>
                    <a:gd name="T5" fmla="*/ 66 h 81"/>
                    <a:gd name="T6" fmla="*/ 59 w 72"/>
                    <a:gd name="T7" fmla="*/ 66 h 81"/>
                    <a:gd name="T8" fmla="*/ 59 w 72"/>
                    <a:gd name="T9" fmla="*/ 66 h 81"/>
                    <a:gd name="T10" fmla="*/ 56 w 72"/>
                    <a:gd name="T11" fmla="*/ 69 h 81"/>
                    <a:gd name="T12" fmla="*/ 43 w 72"/>
                    <a:gd name="T13" fmla="*/ 69 h 81"/>
                    <a:gd name="T14" fmla="*/ 43 w 72"/>
                    <a:gd name="T15" fmla="*/ 69 h 81"/>
                    <a:gd name="T16" fmla="*/ 47 w 72"/>
                    <a:gd name="T17" fmla="*/ 81 h 81"/>
                    <a:gd name="T18" fmla="*/ 47 w 72"/>
                    <a:gd name="T19" fmla="*/ 81 h 81"/>
                    <a:gd name="T20" fmla="*/ 65 w 72"/>
                    <a:gd name="T21" fmla="*/ 78 h 81"/>
                    <a:gd name="T22" fmla="*/ 65 w 72"/>
                    <a:gd name="T23" fmla="*/ 78 h 81"/>
                    <a:gd name="T24" fmla="*/ 68 w 72"/>
                    <a:gd name="T25" fmla="*/ 75 h 81"/>
                    <a:gd name="T26" fmla="*/ 72 w 72"/>
                    <a:gd name="T27" fmla="*/ 69 h 81"/>
                    <a:gd name="T28" fmla="*/ 72 w 72"/>
                    <a:gd name="T29" fmla="*/ 69 h 81"/>
                    <a:gd name="T30" fmla="*/ 72 w 72"/>
                    <a:gd name="T31" fmla="*/ 53 h 81"/>
                    <a:gd name="T32" fmla="*/ 72 w 72"/>
                    <a:gd name="T33" fmla="*/ 53 h 81"/>
                    <a:gd name="T34" fmla="*/ 72 w 72"/>
                    <a:gd name="T35" fmla="*/ 41 h 81"/>
                    <a:gd name="T36" fmla="*/ 22 w 72"/>
                    <a:gd name="T37" fmla="*/ 41 h 81"/>
                    <a:gd name="T38" fmla="*/ 22 w 72"/>
                    <a:gd name="T39" fmla="*/ 19 h 81"/>
                    <a:gd name="T40" fmla="*/ 47 w 72"/>
                    <a:gd name="T41" fmla="*/ 19 h 81"/>
                    <a:gd name="T42" fmla="*/ 47 w 72"/>
                    <a:gd name="T43" fmla="*/ 22 h 81"/>
                    <a:gd name="T44" fmla="*/ 47 w 72"/>
                    <a:gd name="T45" fmla="*/ 22 h 81"/>
                    <a:gd name="T46" fmla="*/ 47 w 72"/>
                    <a:gd name="T47" fmla="*/ 25 h 81"/>
                    <a:gd name="T48" fmla="*/ 43 w 72"/>
                    <a:gd name="T49" fmla="*/ 25 h 81"/>
                    <a:gd name="T50" fmla="*/ 31 w 72"/>
                    <a:gd name="T51" fmla="*/ 28 h 81"/>
                    <a:gd name="T52" fmla="*/ 31 w 72"/>
                    <a:gd name="T53" fmla="*/ 28 h 81"/>
                    <a:gd name="T54" fmla="*/ 34 w 72"/>
                    <a:gd name="T55" fmla="*/ 28 h 81"/>
                    <a:gd name="T56" fmla="*/ 34 w 72"/>
                    <a:gd name="T57" fmla="*/ 28 h 81"/>
                    <a:gd name="T58" fmla="*/ 37 w 72"/>
                    <a:gd name="T59" fmla="*/ 38 h 81"/>
                    <a:gd name="T60" fmla="*/ 37 w 72"/>
                    <a:gd name="T61" fmla="*/ 38 h 81"/>
                    <a:gd name="T62" fmla="*/ 50 w 72"/>
                    <a:gd name="T63" fmla="*/ 38 h 81"/>
                    <a:gd name="T64" fmla="*/ 56 w 72"/>
                    <a:gd name="T65" fmla="*/ 35 h 81"/>
                    <a:gd name="T66" fmla="*/ 56 w 72"/>
                    <a:gd name="T67" fmla="*/ 35 h 81"/>
                    <a:gd name="T68" fmla="*/ 59 w 72"/>
                    <a:gd name="T69" fmla="*/ 28 h 81"/>
                    <a:gd name="T70" fmla="*/ 59 w 72"/>
                    <a:gd name="T71" fmla="*/ 19 h 81"/>
                    <a:gd name="T72" fmla="*/ 59 w 72"/>
                    <a:gd name="T73" fmla="*/ 10 h 81"/>
                    <a:gd name="T74" fmla="*/ 34 w 72"/>
                    <a:gd name="T75" fmla="*/ 10 h 81"/>
                    <a:gd name="T76" fmla="*/ 34 w 72"/>
                    <a:gd name="T77" fmla="*/ 10 h 81"/>
                    <a:gd name="T78" fmla="*/ 37 w 72"/>
                    <a:gd name="T79" fmla="*/ 3 h 81"/>
                    <a:gd name="T80" fmla="*/ 37 w 72"/>
                    <a:gd name="T81" fmla="*/ 3 h 81"/>
                    <a:gd name="T82" fmla="*/ 37 w 72"/>
                    <a:gd name="T83" fmla="*/ 0 h 81"/>
                    <a:gd name="T84" fmla="*/ 37 w 72"/>
                    <a:gd name="T85" fmla="*/ 0 h 81"/>
                    <a:gd name="T86" fmla="*/ 31 w 72"/>
                    <a:gd name="T87" fmla="*/ 0 h 81"/>
                    <a:gd name="T88" fmla="*/ 31 w 72"/>
                    <a:gd name="T89" fmla="*/ 0 h 81"/>
                    <a:gd name="T90" fmla="*/ 25 w 72"/>
                    <a:gd name="T91" fmla="*/ 0 h 81"/>
                    <a:gd name="T92" fmla="*/ 25 w 72"/>
                    <a:gd name="T93" fmla="*/ 0 h 81"/>
                    <a:gd name="T94" fmla="*/ 22 w 72"/>
                    <a:gd name="T95" fmla="*/ 10 h 81"/>
                    <a:gd name="T96" fmla="*/ 12 w 72"/>
                    <a:gd name="T97" fmla="*/ 10 h 81"/>
                    <a:gd name="T98" fmla="*/ 12 w 72"/>
                    <a:gd name="T99" fmla="*/ 50 h 81"/>
                    <a:gd name="T100" fmla="*/ 59 w 72"/>
                    <a:gd name="T101" fmla="*/ 50 h 81"/>
                    <a:gd name="T102" fmla="*/ 59 w 72"/>
                    <a:gd name="T103" fmla="*/ 50 h 81"/>
                    <a:gd name="T104" fmla="*/ 53 w 72"/>
                    <a:gd name="T105" fmla="*/ 66 h 81"/>
                    <a:gd name="T106" fmla="*/ 53 w 72"/>
                    <a:gd name="T107" fmla="*/ 56 h 81"/>
                    <a:gd name="T108" fmla="*/ 0 w 72"/>
                    <a:gd name="T109" fmla="*/ 56 h 81"/>
                    <a:gd name="T110" fmla="*/ 0 w 72"/>
                    <a:gd name="T111" fmla="*/ 66 h 81"/>
                    <a:gd name="T112" fmla="*/ 53 w 72"/>
                    <a:gd name="T113" fmla="*/ 66 h 81"/>
                    <a:gd name="T114" fmla="*/ 53 w 72"/>
                    <a:gd name="T115" fmla="*/ 66 h 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2" h="81">
                      <a:moveTo>
                        <a:pt x="59" y="50"/>
                      </a:moveTo>
                      <a:lnTo>
                        <a:pt x="59" y="50"/>
                      </a:lnTo>
                      <a:lnTo>
                        <a:pt x="59" y="66"/>
                      </a:lnTo>
                      <a:lnTo>
                        <a:pt x="56" y="69"/>
                      </a:lnTo>
                      <a:lnTo>
                        <a:pt x="43" y="69"/>
                      </a:lnTo>
                      <a:lnTo>
                        <a:pt x="47" y="81"/>
                      </a:lnTo>
                      <a:lnTo>
                        <a:pt x="65" y="78"/>
                      </a:lnTo>
                      <a:lnTo>
                        <a:pt x="68" y="75"/>
                      </a:lnTo>
                      <a:lnTo>
                        <a:pt x="72" y="69"/>
                      </a:lnTo>
                      <a:lnTo>
                        <a:pt x="72" y="53"/>
                      </a:lnTo>
                      <a:lnTo>
                        <a:pt x="72" y="41"/>
                      </a:lnTo>
                      <a:lnTo>
                        <a:pt x="22" y="41"/>
                      </a:lnTo>
                      <a:lnTo>
                        <a:pt x="22" y="19"/>
                      </a:lnTo>
                      <a:lnTo>
                        <a:pt x="47" y="19"/>
                      </a:lnTo>
                      <a:lnTo>
                        <a:pt x="47" y="22"/>
                      </a:lnTo>
                      <a:lnTo>
                        <a:pt x="47" y="25"/>
                      </a:lnTo>
                      <a:lnTo>
                        <a:pt x="43" y="25"/>
                      </a:lnTo>
                      <a:lnTo>
                        <a:pt x="31" y="28"/>
                      </a:lnTo>
                      <a:lnTo>
                        <a:pt x="34" y="28"/>
                      </a:lnTo>
                      <a:lnTo>
                        <a:pt x="37" y="38"/>
                      </a:lnTo>
                      <a:lnTo>
                        <a:pt x="50" y="38"/>
                      </a:lnTo>
                      <a:lnTo>
                        <a:pt x="56" y="35"/>
                      </a:lnTo>
                      <a:lnTo>
                        <a:pt x="59" y="28"/>
                      </a:lnTo>
                      <a:lnTo>
                        <a:pt x="59" y="19"/>
                      </a:lnTo>
                      <a:lnTo>
                        <a:pt x="59" y="10"/>
                      </a:lnTo>
                      <a:lnTo>
                        <a:pt x="34" y="10"/>
                      </a:lnTo>
                      <a:lnTo>
                        <a:pt x="37" y="3"/>
                      </a:lnTo>
                      <a:lnTo>
                        <a:pt x="37" y="0"/>
                      </a:lnTo>
                      <a:lnTo>
                        <a:pt x="31" y="0"/>
                      </a:lnTo>
                      <a:lnTo>
                        <a:pt x="25" y="0"/>
                      </a:lnTo>
                      <a:lnTo>
                        <a:pt x="22" y="10"/>
                      </a:lnTo>
                      <a:lnTo>
                        <a:pt x="12" y="10"/>
                      </a:lnTo>
                      <a:lnTo>
                        <a:pt x="12" y="50"/>
                      </a:lnTo>
                      <a:lnTo>
                        <a:pt x="59" y="50"/>
                      </a:lnTo>
                      <a:close/>
                      <a:moveTo>
                        <a:pt x="53" y="66"/>
                      </a:moveTo>
                      <a:lnTo>
                        <a:pt x="53" y="56"/>
                      </a:lnTo>
                      <a:lnTo>
                        <a:pt x="0" y="56"/>
                      </a:lnTo>
                      <a:lnTo>
                        <a:pt x="0" y="66"/>
                      </a:lnTo>
                      <a:lnTo>
                        <a:pt x="53" y="6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0" name="Freeform 71"/>
                <p:cNvSpPr>
                  <a:spLocks noEditPoints="1"/>
                </p:cNvSpPr>
                <p:nvPr/>
              </p:nvSpPr>
              <p:spPr bwMode="auto">
                <a:xfrm>
                  <a:off x="3856" y="1570"/>
                  <a:ext cx="78" cy="81"/>
                </a:xfrm>
                <a:custGeom>
                  <a:avLst/>
                  <a:gdLst>
                    <a:gd name="T0" fmla="*/ 34 w 78"/>
                    <a:gd name="T1" fmla="*/ 3 h 81"/>
                    <a:gd name="T2" fmla="*/ 34 w 78"/>
                    <a:gd name="T3" fmla="*/ 0 h 81"/>
                    <a:gd name="T4" fmla="*/ 22 w 78"/>
                    <a:gd name="T5" fmla="*/ 0 h 81"/>
                    <a:gd name="T6" fmla="*/ 22 w 78"/>
                    <a:gd name="T7" fmla="*/ 3 h 81"/>
                    <a:gd name="T8" fmla="*/ 0 w 78"/>
                    <a:gd name="T9" fmla="*/ 19 h 81"/>
                    <a:gd name="T10" fmla="*/ 12 w 78"/>
                    <a:gd name="T11" fmla="*/ 22 h 81"/>
                    <a:gd name="T12" fmla="*/ 72 w 78"/>
                    <a:gd name="T13" fmla="*/ 41 h 81"/>
                    <a:gd name="T14" fmla="*/ 56 w 78"/>
                    <a:gd name="T15" fmla="*/ 13 h 81"/>
                    <a:gd name="T16" fmla="*/ 62 w 78"/>
                    <a:gd name="T17" fmla="*/ 3 h 81"/>
                    <a:gd name="T18" fmla="*/ 31 w 78"/>
                    <a:gd name="T19" fmla="*/ 3 h 81"/>
                    <a:gd name="T20" fmla="*/ 34 w 78"/>
                    <a:gd name="T21" fmla="*/ 3 h 81"/>
                    <a:gd name="T22" fmla="*/ 44 w 78"/>
                    <a:gd name="T23" fmla="*/ 13 h 81"/>
                    <a:gd name="T24" fmla="*/ 22 w 78"/>
                    <a:gd name="T25" fmla="*/ 13 h 81"/>
                    <a:gd name="T26" fmla="*/ 44 w 78"/>
                    <a:gd name="T27" fmla="*/ 13 h 81"/>
                    <a:gd name="T28" fmla="*/ 34 w 78"/>
                    <a:gd name="T29" fmla="*/ 25 h 81"/>
                    <a:gd name="T30" fmla="*/ 22 w 78"/>
                    <a:gd name="T31" fmla="*/ 22 h 81"/>
                    <a:gd name="T32" fmla="*/ 34 w 78"/>
                    <a:gd name="T33" fmla="*/ 25 h 81"/>
                    <a:gd name="T34" fmla="*/ 47 w 78"/>
                    <a:gd name="T35" fmla="*/ 22 h 81"/>
                    <a:gd name="T36" fmla="*/ 59 w 78"/>
                    <a:gd name="T37" fmla="*/ 25 h 81"/>
                    <a:gd name="T38" fmla="*/ 47 w 78"/>
                    <a:gd name="T39" fmla="*/ 22 h 81"/>
                    <a:gd name="T40" fmla="*/ 22 w 78"/>
                    <a:gd name="T41" fmla="*/ 31 h 81"/>
                    <a:gd name="T42" fmla="*/ 34 w 78"/>
                    <a:gd name="T43" fmla="*/ 31 h 81"/>
                    <a:gd name="T44" fmla="*/ 22 w 78"/>
                    <a:gd name="T45" fmla="*/ 31 h 81"/>
                    <a:gd name="T46" fmla="*/ 47 w 78"/>
                    <a:gd name="T47" fmla="*/ 31 h 81"/>
                    <a:gd name="T48" fmla="*/ 59 w 78"/>
                    <a:gd name="T49" fmla="*/ 31 h 81"/>
                    <a:gd name="T50" fmla="*/ 47 w 78"/>
                    <a:gd name="T51" fmla="*/ 31 h 81"/>
                    <a:gd name="T52" fmla="*/ 0 w 78"/>
                    <a:gd name="T53" fmla="*/ 41 h 81"/>
                    <a:gd name="T54" fmla="*/ 78 w 78"/>
                    <a:gd name="T55" fmla="*/ 50 h 81"/>
                    <a:gd name="T56" fmla="*/ 0 w 78"/>
                    <a:gd name="T57" fmla="*/ 41 h 81"/>
                    <a:gd name="T58" fmla="*/ 69 w 78"/>
                    <a:gd name="T59" fmla="*/ 81 h 81"/>
                    <a:gd name="T60" fmla="*/ 12 w 78"/>
                    <a:gd name="T61" fmla="*/ 53 h 81"/>
                    <a:gd name="T62" fmla="*/ 25 w 78"/>
                    <a:gd name="T63" fmla="*/ 81 h 81"/>
                    <a:gd name="T64" fmla="*/ 56 w 78"/>
                    <a:gd name="T65" fmla="*/ 78 h 81"/>
                    <a:gd name="T66" fmla="*/ 69 w 78"/>
                    <a:gd name="T67" fmla="*/ 81 h 81"/>
                    <a:gd name="T68" fmla="*/ 56 w 78"/>
                    <a:gd name="T69" fmla="*/ 60 h 81"/>
                    <a:gd name="T70" fmla="*/ 25 w 78"/>
                    <a:gd name="T71" fmla="*/ 63 h 81"/>
                    <a:gd name="T72" fmla="*/ 56 w 78"/>
                    <a:gd name="T73" fmla="*/ 60 h 81"/>
                    <a:gd name="T74" fmla="*/ 56 w 78"/>
                    <a:gd name="T75" fmla="*/ 69 h 81"/>
                    <a:gd name="T76" fmla="*/ 25 w 78"/>
                    <a:gd name="T77" fmla="*/ 72 h 81"/>
                    <a:gd name="T78" fmla="*/ 56 w 78"/>
                    <a:gd name="T79" fmla="*/ 69 h 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8" h="81">
                      <a:moveTo>
                        <a:pt x="34" y="3"/>
                      </a:moveTo>
                      <a:lnTo>
                        <a:pt x="34" y="3"/>
                      </a:lnTo>
                      <a:lnTo>
                        <a:pt x="34" y="0"/>
                      </a:lnTo>
                      <a:lnTo>
                        <a:pt x="22" y="0"/>
                      </a:lnTo>
                      <a:lnTo>
                        <a:pt x="22" y="3"/>
                      </a:lnTo>
                      <a:lnTo>
                        <a:pt x="0" y="19"/>
                      </a:lnTo>
                      <a:lnTo>
                        <a:pt x="9" y="25"/>
                      </a:lnTo>
                      <a:lnTo>
                        <a:pt x="12" y="22"/>
                      </a:lnTo>
                      <a:lnTo>
                        <a:pt x="12" y="41"/>
                      </a:lnTo>
                      <a:lnTo>
                        <a:pt x="72" y="41"/>
                      </a:lnTo>
                      <a:lnTo>
                        <a:pt x="72" y="13"/>
                      </a:lnTo>
                      <a:lnTo>
                        <a:pt x="56" y="13"/>
                      </a:lnTo>
                      <a:lnTo>
                        <a:pt x="62" y="3"/>
                      </a:lnTo>
                      <a:lnTo>
                        <a:pt x="31" y="3"/>
                      </a:lnTo>
                      <a:lnTo>
                        <a:pt x="34" y="3"/>
                      </a:lnTo>
                      <a:close/>
                      <a:moveTo>
                        <a:pt x="44" y="13"/>
                      </a:moveTo>
                      <a:lnTo>
                        <a:pt x="44" y="13"/>
                      </a:lnTo>
                      <a:lnTo>
                        <a:pt x="22" y="13"/>
                      </a:lnTo>
                      <a:lnTo>
                        <a:pt x="25" y="13"/>
                      </a:lnTo>
                      <a:lnTo>
                        <a:pt x="44" y="13"/>
                      </a:lnTo>
                      <a:close/>
                      <a:moveTo>
                        <a:pt x="34" y="25"/>
                      </a:moveTo>
                      <a:lnTo>
                        <a:pt x="22" y="25"/>
                      </a:lnTo>
                      <a:lnTo>
                        <a:pt x="22" y="22"/>
                      </a:lnTo>
                      <a:lnTo>
                        <a:pt x="34" y="22"/>
                      </a:lnTo>
                      <a:lnTo>
                        <a:pt x="34" y="25"/>
                      </a:lnTo>
                      <a:close/>
                      <a:moveTo>
                        <a:pt x="47" y="22"/>
                      </a:moveTo>
                      <a:lnTo>
                        <a:pt x="59" y="22"/>
                      </a:lnTo>
                      <a:lnTo>
                        <a:pt x="59" y="25"/>
                      </a:lnTo>
                      <a:lnTo>
                        <a:pt x="47" y="25"/>
                      </a:lnTo>
                      <a:lnTo>
                        <a:pt x="47" y="22"/>
                      </a:lnTo>
                      <a:close/>
                      <a:moveTo>
                        <a:pt x="22" y="31"/>
                      </a:moveTo>
                      <a:lnTo>
                        <a:pt x="22" y="31"/>
                      </a:lnTo>
                      <a:lnTo>
                        <a:pt x="34" y="31"/>
                      </a:lnTo>
                      <a:lnTo>
                        <a:pt x="22" y="31"/>
                      </a:lnTo>
                      <a:close/>
                      <a:moveTo>
                        <a:pt x="47" y="31"/>
                      </a:moveTo>
                      <a:lnTo>
                        <a:pt x="47" y="31"/>
                      </a:lnTo>
                      <a:lnTo>
                        <a:pt x="59" y="31"/>
                      </a:lnTo>
                      <a:lnTo>
                        <a:pt x="47" y="31"/>
                      </a:lnTo>
                      <a:close/>
                      <a:moveTo>
                        <a:pt x="0" y="41"/>
                      </a:moveTo>
                      <a:lnTo>
                        <a:pt x="0" y="50"/>
                      </a:lnTo>
                      <a:lnTo>
                        <a:pt x="78" y="50"/>
                      </a:lnTo>
                      <a:lnTo>
                        <a:pt x="78" y="41"/>
                      </a:lnTo>
                      <a:lnTo>
                        <a:pt x="0" y="41"/>
                      </a:lnTo>
                      <a:close/>
                      <a:moveTo>
                        <a:pt x="69" y="81"/>
                      </a:moveTo>
                      <a:lnTo>
                        <a:pt x="69" y="53"/>
                      </a:lnTo>
                      <a:lnTo>
                        <a:pt x="12" y="53"/>
                      </a:lnTo>
                      <a:lnTo>
                        <a:pt x="12" y="81"/>
                      </a:lnTo>
                      <a:lnTo>
                        <a:pt x="25" y="81"/>
                      </a:lnTo>
                      <a:lnTo>
                        <a:pt x="25" y="78"/>
                      </a:lnTo>
                      <a:lnTo>
                        <a:pt x="56" y="78"/>
                      </a:lnTo>
                      <a:lnTo>
                        <a:pt x="56" y="81"/>
                      </a:lnTo>
                      <a:lnTo>
                        <a:pt x="69" y="81"/>
                      </a:lnTo>
                      <a:close/>
                      <a:moveTo>
                        <a:pt x="56" y="60"/>
                      </a:moveTo>
                      <a:lnTo>
                        <a:pt x="56" y="63"/>
                      </a:lnTo>
                      <a:lnTo>
                        <a:pt x="25" y="63"/>
                      </a:lnTo>
                      <a:lnTo>
                        <a:pt x="25" y="60"/>
                      </a:lnTo>
                      <a:lnTo>
                        <a:pt x="56" y="60"/>
                      </a:lnTo>
                      <a:close/>
                      <a:moveTo>
                        <a:pt x="56" y="69"/>
                      </a:moveTo>
                      <a:lnTo>
                        <a:pt x="56" y="72"/>
                      </a:lnTo>
                      <a:lnTo>
                        <a:pt x="25" y="72"/>
                      </a:lnTo>
                      <a:lnTo>
                        <a:pt x="25" y="69"/>
                      </a:lnTo>
                      <a:lnTo>
                        <a:pt x="56" y="69"/>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1" name="Freeform 72"/>
                <p:cNvSpPr>
                  <a:spLocks/>
                </p:cNvSpPr>
                <p:nvPr/>
              </p:nvSpPr>
              <p:spPr bwMode="auto">
                <a:xfrm>
                  <a:off x="3943" y="1570"/>
                  <a:ext cx="82" cy="78"/>
                </a:xfrm>
                <a:custGeom>
                  <a:avLst/>
                  <a:gdLst>
                    <a:gd name="T0" fmla="*/ 7 w 82"/>
                    <a:gd name="T1" fmla="*/ 19 h 78"/>
                    <a:gd name="T2" fmla="*/ 7 w 82"/>
                    <a:gd name="T3" fmla="*/ 28 h 78"/>
                    <a:gd name="T4" fmla="*/ 32 w 82"/>
                    <a:gd name="T5" fmla="*/ 28 h 78"/>
                    <a:gd name="T6" fmla="*/ 32 w 82"/>
                    <a:gd name="T7" fmla="*/ 28 h 78"/>
                    <a:gd name="T8" fmla="*/ 19 w 82"/>
                    <a:gd name="T9" fmla="*/ 47 h 78"/>
                    <a:gd name="T10" fmla="*/ 0 w 82"/>
                    <a:gd name="T11" fmla="*/ 63 h 78"/>
                    <a:gd name="T12" fmla="*/ 0 w 82"/>
                    <a:gd name="T13" fmla="*/ 63 h 78"/>
                    <a:gd name="T14" fmla="*/ 13 w 82"/>
                    <a:gd name="T15" fmla="*/ 72 h 78"/>
                    <a:gd name="T16" fmla="*/ 13 w 82"/>
                    <a:gd name="T17" fmla="*/ 72 h 78"/>
                    <a:gd name="T18" fmla="*/ 25 w 82"/>
                    <a:gd name="T19" fmla="*/ 56 h 78"/>
                    <a:gd name="T20" fmla="*/ 35 w 82"/>
                    <a:gd name="T21" fmla="*/ 44 h 78"/>
                    <a:gd name="T22" fmla="*/ 35 w 82"/>
                    <a:gd name="T23" fmla="*/ 78 h 78"/>
                    <a:gd name="T24" fmla="*/ 47 w 82"/>
                    <a:gd name="T25" fmla="*/ 78 h 78"/>
                    <a:gd name="T26" fmla="*/ 47 w 82"/>
                    <a:gd name="T27" fmla="*/ 41 h 78"/>
                    <a:gd name="T28" fmla="*/ 47 w 82"/>
                    <a:gd name="T29" fmla="*/ 41 h 78"/>
                    <a:gd name="T30" fmla="*/ 60 w 82"/>
                    <a:gd name="T31" fmla="*/ 60 h 78"/>
                    <a:gd name="T32" fmla="*/ 72 w 82"/>
                    <a:gd name="T33" fmla="*/ 72 h 78"/>
                    <a:gd name="T34" fmla="*/ 72 w 82"/>
                    <a:gd name="T35" fmla="*/ 72 h 78"/>
                    <a:gd name="T36" fmla="*/ 82 w 82"/>
                    <a:gd name="T37" fmla="*/ 60 h 78"/>
                    <a:gd name="T38" fmla="*/ 82 w 82"/>
                    <a:gd name="T39" fmla="*/ 60 h 78"/>
                    <a:gd name="T40" fmla="*/ 72 w 82"/>
                    <a:gd name="T41" fmla="*/ 53 h 78"/>
                    <a:gd name="T42" fmla="*/ 63 w 82"/>
                    <a:gd name="T43" fmla="*/ 47 h 78"/>
                    <a:gd name="T44" fmla="*/ 57 w 82"/>
                    <a:gd name="T45" fmla="*/ 38 h 78"/>
                    <a:gd name="T46" fmla="*/ 50 w 82"/>
                    <a:gd name="T47" fmla="*/ 28 h 78"/>
                    <a:gd name="T48" fmla="*/ 75 w 82"/>
                    <a:gd name="T49" fmla="*/ 28 h 78"/>
                    <a:gd name="T50" fmla="*/ 75 w 82"/>
                    <a:gd name="T51" fmla="*/ 19 h 78"/>
                    <a:gd name="T52" fmla="*/ 47 w 82"/>
                    <a:gd name="T53" fmla="*/ 19 h 78"/>
                    <a:gd name="T54" fmla="*/ 47 w 82"/>
                    <a:gd name="T55" fmla="*/ 6 h 78"/>
                    <a:gd name="T56" fmla="*/ 47 w 82"/>
                    <a:gd name="T57" fmla="*/ 6 h 78"/>
                    <a:gd name="T58" fmla="*/ 47 w 82"/>
                    <a:gd name="T59" fmla="*/ 3 h 78"/>
                    <a:gd name="T60" fmla="*/ 47 w 82"/>
                    <a:gd name="T61" fmla="*/ 3 h 78"/>
                    <a:gd name="T62" fmla="*/ 47 w 82"/>
                    <a:gd name="T63" fmla="*/ 0 h 78"/>
                    <a:gd name="T64" fmla="*/ 47 w 82"/>
                    <a:gd name="T65" fmla="*/ 0 h 78"/>
                    <a:gd name="T66" fmla="*/ 38 w 82"/>
                    <a:gd name="T67" fmla="*/ 0 h 78"/>
                    <a:gd name="T68" fmla="*/ 35 w 82"/>
                    <a:gd name="T69" fmla="*/ 0 h 78"/>
                    <a:gd name="T70" fmla="*/ 35 w 82"/>
                    <a:gd name="T71" fmla="*/ 19 h 78"/>
                    <a:gd name="T72" fmla="*/ 7 w 82"/>
                    <a:gd name="T73" fmla="*/ 19 h 78"/>
                    <a:gd name="T74" fmla="*/ 7 w 82"/>
                    <a:gd name="T75" fmla="*/ 19 h 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2" h="78">
                      <a:moveTo>
                        <a:pt x="7" y="19"/>
                      </a:moveTo>
                      <a:lnTo>
                        <a:pt x="7" y="28"/>
                      </a:lnTo>
                      <a:lnTo>
                        <a:pt x="32" y="28"/>
                      </a:lnTo>
                      <a:lnTo>
                        <a:pt x="19" y="47"/>
                      </a:lnTo>
                      <a:lnTo>
                        <a:pt x="0" y="63"/>
                      </a:lnTo>
                      <a:lnTo>
                        <a:pt x="13" y="72"/>
                      </a:lnTo>
                      <a:lnTo>
                        <a:pt x="25" y="56"/>
                      </a:lnTo>
                      <a:lnTo>
                        <a:pt x="35" y="44"/>
                      </a:lnTo>
                      <a:lnTo>
                        <a:pt x="35" y="78"/>
                      </a:lnTo>
                      <a:lnTo>
                        <a:pt x="47" y="78"/>
                      </a:lnTo>
                      <a:lnTo>
                        <a:pt x="47" y="41"/>
                      </a:lnTo>
                      <a:lnTo>
                        <a:pt x="60" y="60"/>
                      </a:lnTo>
                      <a:lnTo>
                        <a:pt x="72" y="72"/>
                      </a:lnTo>
                      <a:lnTo>
                        <a:pt x="82" y="60"/>
                      </a:lnTo>
                      <a:lnTo>
                        <a:pt x="72" y="53"/>
                      </a:lnTo>
                      <a:lnTo>
                        <a:pt x="63" y="47"/>
                      </a:lnTo>
                      <a:lnTo>
                        <a:pt x="57" y="38"/>
                      </a:lnTo>
                      <a:lnTo>
                        <a:pt x="50" y="28"/>
                      </a:lnTo>
                      <a:lnTo>
                        <a:pt x="75" y="28"/>
                      </a:lnTo>
                      <a:lnTo>
                        <a:pt x="75" y="19"/>
                      </a:lnTo>
                      <a:lnTo>
                        <a:pt x="47" y="19"/>
                      </a:lnTo>
                      <a:lnTo>
                        <a:pt x="47" y="6"/>
                      </a:lnTo>
                      <a:lnTo>
                        <a:pt x="47" y="3"/>
                      </a:lnTo>
                      <a:lnTo>
                        <a:pt x="47" y="0"/>
                      </a:lnTo>
                      <a:lnTo>
                        <a:pt x="38" y="0"/>
                      </a:lnTo>
                      <a:lnTo>
                        <a:pt x="35" y="0"/>
                      </a:lnTo>
                      <a:lnTo>
                        <a:pt x="35" y="19"/>
                      </a:lnTo>
                      <a:lnTo>
                        <a:pt x="7" y="19"/>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2" name="Freeform 73"/>
                <p:cNvSpPr>
                  <a:spLocks noEditPoints="1"/>
                </p:cNvSpPr>
                <p:nvPr/>
              </p:nvSpPr>
              <p:spPr bwMode="auto">
                <a:xfrm>
                  <a:off x="4031" y="1570"/>
                  <a:ext cx="81" cy="81"/>
                </a:xfrm>
                <a:custGeom>
                  <a:avLst/>
                  <a:gdLst>
                    <a:gd name="T0" fmla="*/ 19 w 81"/>
                    <a:gd name="T1" fmla="*/ 19 h 81"/>
                    <a:gd name="T2" fmla="*/ 31 w 81"/>
                    <a:gd name="T3" fmla="*/ 31 h 81"/>
                    <a:gd name="T4" fmla="*/ 15 w 81"/>
                    <a:gd name="T5" fmla="*/ 38 h 81"/>
                    <a:gd name="T6" fmla="*/ 0 w 81"/>
                    <a:gd name="T7" fmla="*/ 38 h 81"/>
                    <a:gd name="T8" fmla="*/ 6 w 81"/>
                    <a:gd name="T9" fmla="*/ 50 h 81"/>
                    <a:gd name="T10" fmla="*/ 22 w 81"/>
                    <a:gd name="T11" fmla="*/ 53 h 81"/>
                    <a:gd name="T12" fmla="*/ 22 w 81"/>
                    <a:gd name="T13" fmla="*/ 60 h 81"/>
                    <a:gd name="T14" fmla="*/ 12 w 81"/>
                    <a:gd name="T15" fmla="*/ 69 h 81"/>
                    <a:gd name="T16" fmla="*/ 6 w 81"/>
                    <a:gd name="T17" fmla="*/ 72 h 81"/>
                    <a:gd name="T18" fmla="*/ 15 w 81"/>
                    <a:gd name="T19" fmla="*/ 81 h 81"/>
                    <a:gd name="T20" fmla="*/ 31 w 81"/>
                    <a:gd name="T21" fmla="*/ 69 h 81"/>
                    <a:gd name="T22" fmla="*/ 34 w 81"/>
                    <a:gd name="T23" fmla="*/ 50 h 81"/>
                    <a:gd name="T24" fmla="*/ 34 w 81"/>
                    <a:gd name="T25" fmla="*/ 47 h 81"/>
                    <a:gd name="T26" fmla="*/ 34 w 81"/>
                    <a:gd name="T27" fmla="*/ 44 h 81"/>
                    <a:gd name="T28" fmla="*/ 31 w 81"/>
                    <a:gd name="T29" fmla="*/ 44 h 81"/>
                    <a:gd name="T30" fmla="*/ 25 w 81"/>
                    <a:gd name="T31" fmla="*/ 44 h 81"/>
                    <a:gd name="T32" fmla="*/ 40 w 81"/>
                    <a:gd name="T33" fmla="*/ 41 h 81"/>
                    <a:gd name="T34" fmla="*/ 47 w 81"/>
                    <a:gd name="T35" fmla="*/ 47 h 81"/>
                    <a:gd name="T36" fmla="*/ 59 w 81"/>
                    <a:gd name="T37" fmla="*/ 81 h 81"/>
                    <a:gd name="T38" fmla="*/ 59 w 81"/>
                    <a:gd name="T39" fmla="*/ 47 h 81"/>
                    <a:gd name="T40" fmla="*/ 75 w 81"/>
                    <a:gd name="T41" fmla="*/ 50 h 81"/>
                    <a:gd name="T42" fmla="*/ 81 w 81"/>
                    <a:gd name="T43" fmla="*/ 38 h 81"/>
                    <a:gd name="T44" fmla="*/ 50 w 81"/>
                    <a:gd name="T45" fmla="*/ 31 h 81"/>
                    <a:gd name="T46" fmla="*/ 62 w 81"/>
                    <a:gd name="T47" fmla="*/ 19 h 81"/>
                    <a:gd name="T48" fmla="*/ 75 w 81"/>
                    <a:gd name="T49" fmla="*/ 10 h 81"/>
                    <a:gd name="T50" fmla="*/ 47 w 81"/>
                    <a:gd name="T51" fmla="*/ 10 h 81"/>
                    <a:gd name="T52" fmla="*/ 47 w 81"/>
                    <a:gd name="T53" fmla="*/ 0 h 81"/>
                    <a:gd name="T54" fmla="*/ 31 w 81"/>
                    <a:gd name="T55" fmla="*/ 0 h 81"/>
                    <a:gd name="T56" fmla="*/ 34 w 81"/>
                    <a:gd name="T57" fmla="*/ 3 h 81"/>
                    <a:gd name="T58" fmla="*/ 6 w 81"/>
                    <a:gd name="T59" fmla="*/ 10 h 81"/>
                    <a:gd name="T60" fmla="*/ 6 w 81"/>
                    <a:gd name="T61" fmla="*/ 19 h 81"/>
                    <a:gd name="T62" fmla="*/ 40 w 81"/>
                    <a:gd name="T63" fmla="*/ 28 h 81"/>
                    <a:gd name="T64" fmla="*/ 47 w 81"/>
                    <a:gd name="T65" fmla="*/ 19 h 81"/>
                    <a:gd name="T66" fmla="*/ 40 w 81"/>
                    <a:gd name="T67" fmla="*/ 28 h 81"/>
                    <a:gd name="T68" fmla="*/ 40 w 81"/>
                    <a:gd name="T69" fmla="*/ 28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1" h="81">
                      <a:moveTo>
                        <a:pt x="6" y="19"/>
                      </a:moveTo>
                      <a:lnTo>
                        <a:pt x="19" y="19"/>
                      </a:lnTo>
                      <a:lnTo>
                        <a:pt x="31" y="31"/>
                      </a:lnTo>
                      <a:lnTo>
                        <a:pt x="15" y="38"/>
                      </a:lnTo>
                      <a:lnTo>
                        <a:pt x="0" y="38"/>
                      </a:lnTo>
                      <a:lnTo>
                        <a:pt x="6" y="50"/>
                      </a:lnTo>
                      <a:lnTo>
                        <a:pt x="22" y="44"/>
                      </a:lnTo>
                      <a:lnTo>
                        <a:pt x="22" y="53"/>
                      </a:lnTo>
                      <a:lnTo>
                        <a:pt x="22" y="60"/>
                      </a:lnTo>
                      <a:lnTo>
                        <a:pt x="19" y="66"/>
                      </a:lnTo>
                      <a:lnTo>
                        <a:pt x="12" y="69"/>
                      </a:lnTo>
                      <a:lnTo>
                        <a:pt x="6" y="72"/>
                      </a:lnTo>
                      <a:lnTo>
                        <a:pt x="15" y="81"/>
                      </a:lnTo>
                      <a:lnTo>
                        <a:pt x="25" y="75"/>
                      </a:lnTo>
                      <a:lnTo>
                        <a:pt x="31" y="69"/>
                      </a:lnTo>
                      <a:lnTo>
                        <a:pt x="34" y="63"/>
                      </a:lnTo>
                      <a:lnTo>
                        <a:pt x="34" y="50"/>
                      </a:lnTo>
                      <a:lnTo>
                        <a:pt x="34" y="47"/>
                      </a:lnTo>
                      <a:lnTo>
                        <a:pt x="34" y="44"/>
                      </a:lnTo>
                      <a:lnTo>
                        <a:pt x="31" y="44"/>
                      </a:lnTo>
                      <a:lnTo>
                        <a:pt x="25" y="44"/>
                      </a:lnTo>
                      <a:lnTo>
                        <a:pt x="40" y="41"/>
                      </a:lnTo>
                      <a:lnTo>
                        <a:pt x="56" y="47"/>
                      </a:lnTo>
                      <a:lnTo>
                        <a:pt x="47" y="47"/>
                      </a:lnTo>
                      <a:lnTo>
                        <a:pt x="47" y="81"/>
                      </a:lnTo>
                      <a:lnTo>
                        <a:pt x="59" y="81"/>
                      </a:lnTo>
                      <a:lnTo>
                        <a:pt x="59" y="47"/>
                      </a:lnTo>
                      <a:lnTo>
                        <a:pt x="75" y="50"/>
                      </a:lnTo>
                      <a:lnTo>
                        <a:pt x="81" y="38"/>
                      </a:lnTo>
                      <a:lnTo>
                        <a:pt x="62" y="38"/>
                      </a:lnTo>
                      <a:lnTo>
                        <a:pt x="50" y="31"/>
                      </a:lnTo>
                      <a:lnTo>
                        <a:pt x="62" y="19"/>
                      </a:lnTo>
                      <a:lnTo>
                        <a:pt x="75" y="19"/>
                      </a:lnTo>
                      <a:lnTo>
                        <a:pt x="75" y="10"/>
                      </a:lnTo>
                      <a:lnTo>
                        <a:pt x="47" y="10"/>
                      </a:lnTo>
                      <a:lnTo>
                        <a:pt x="47" y="0"/>
                      </a:lnTo>
                      <a:lnTo>
                        <a:pt x="31" y="0"/>
                      </a:lnTo>
                      <a:lnTo>
                        <a:pt x="34" y="3"/>
                      </a:lnTo>
                      <a:lnTo>
                        <a:pt x="34" y="10"/>
                      </a:lnTo>
                      <a:lnTo>
                        <a:pt x="6" y="10"/>
                      </a:lnTo>
                      <a:lnTo>
                        <a:pt x="6" y="19"/>
                      </a:lnTo>
                      <a:close/>
                      <a:moveTo>
                        <a:pt x="40" y="28"/>
                      </a:moveTo>
                      <a:lnTo>
                        <a:pt x="40" y="28"/>
                      </a:lnTo>
                      <a:lnTo>
                        <a:pt x="31" y="19"/>
                      </a:lnTo>
                      <a:lnTo>
                        <a:pt x="47" y="19"/>
                      </a:lnTo>
                      <a:lnTo>
                        <a:pt x="40" y="28"/>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3" name="Freeform 74"/>
                <p:cNvSpPr>
                  <a:spLocks/>
                </p:cNvSpPr>
                <p:nvPr/>
              </p:nvSpPr>
              <p:spPr bwMode="auto">
                <a:xfrm>
                  <a:off x="4121" y="1570"/>
                  <a:ext cx="75" cy="78"/>
                </a:xfrm>
                <a:custGeom>
                  <a:avLst/>
                  <a:gdLst>
                    <a:gd name="T0" fmla="*/ 44 w 75"/>
                    <a:gd name="T1" fmla="*/ 13 h 78"/>
                    <a:gd name="T2" fmla="*/ 44 w 75"/>
                    <a:gd name="T3" fmla="*/ 13 h 78"/>
                    <a:gd name="T4" fmla="*/ 44 w 75"/>
                    <a:gd name="T5" fmla="*/ 6 h 78"/>
                    <a:gd name="T6" fmla="*/ 44 w 75"/>
                    <a:gd name="T7" fmla="*/ 6 h 78"/>
                    <a:gd name="T8" fmla="*/ 41 w 75"/>
                    <a:gd name="T9" fmla="*/ 0 h 78"/>
                    <a:gd name="T10" fmla="*/ 41 w 75"/>
                    <a:gd name="T11" fmla="*/ 0 h 78"/>
                    <a:gd name="T12" fmla="*/ 35 w 75"/>
                    <a:gd name="T13" fmla="*/ 0 h 78"/>
                    <a:gd name="T14" fmla="*/ 35 w 75"/>
                    <a:gd name="T15" fmla="*/ 0 h 78"/>
                    <a:gd name="T16" fmla="*/ 28 w 75"/>
                    <a:gd name="T17" fmla="*/ 3 h 78"/>
                    <a:gd name="T18" fmla="*/ 28 w 75"/>
                    <a:gd name="T19" fmla="*/ 3 h 78"/>
                    <a:gd name="T20" fmla="*/ 32 w 75"/>
                    <a:gd name="T21" fmla="*/ 13 h 78"/>
                    <a:gd name="T22" fmla="*/ 0 w 75"/>
                    <a:gd name="T23" fmla="*/ 13 h 78"/>
                    <a:gd name="T24" fmla="*/ 0 w 75"/>
                    <a:gd name="T25" fmla="*/ 22 h 78"/>
                    <a:gd name="T26" fmla="*/ 32 w 75"/>
                    <a:gd name="T27" fmla="*/ 22 h 78"/>
                    <a:gd name="T28" fmla="*/ 32 w 75"/>
                    <a:gd name="T29" fmla="*/ 31 h 78"/>
                    <a:gd name="T30" fmla="*/ 10 w 75"/>
                    <a:gd name="T31" fmla="*/ 31 h 78"/>
                    <a:gd name="T32" fmla="*/ 10 w 75"/>
                    <a:gd name="T33" fmla="*/ 72 h 78"/>
                    <a:gd name="T34" fmla="*/ 22 w 75"/>
                    <a:gd name="T35" fmla="*/ 72 h 78"/>
                    <a:gd name="T36" fmla="*/ 22 w 75"/>
                    <a:gd name="T37" fmla="*/ 41 h 78"/>
                    <a:gd name="T38" fmla="*/ 32 w 75"/>
                    <a:gd name="T39" fmla="*/ 41 h 78"/>
                    <a:gd name="T40" fmla="*/ 32 w 75"/>
                    <a:gd name="T41" fmla="*/ 78 h 78"/>
                    <a:gd name="T42" fmla="*/ 44 w 75"/>
                    <a:gd name="T43" fmla="*/ 78 h 78"/>
                    <a:gd name="T44" fmla="*/ 44 w 75"/>
                    <a:gd name="T45" fmla="*/ 41 h 78"/>
                    <a:gd name="T46" fmla="*/ 56 w 75"/>
                    <a:gd name="T47" fmla="*/ 41 h 78"/>
                    <a:gd name="T48" fmla="*/ 56 w 75"/>
                    <a:gd name="T49" fmla="*/ 60 h 78"/>
                    <a:gd name="T50" fmla="*/ 56 w 75"/>
                    <a:gd name="T51" fmla="*/ 60 h 78"/>
                    <a:gd name="T52" fmla="*/ 53 w 75"/>
                    <a:gd name="T53" fmla="*/ 63 h 78"/>
                    <a:gd name="T54" fmla="*/ 47 w 75"/>
                    <a:gd name="T55" fmla="*/ 63 h 78"/>
                    <a:gd name="T56" fmla="*/ 47 w 75"/>
                    <a:gd name="T57" fmla="*/ 63 h 78"/>
                    <a:gd name="T58" fmla="*/ 50 w 75"/>
                    <a:gd name="T59" fmla="*/ 72 h 78"/>
                    <a:gd name="T60" fmla="*/ 50 w 75"/>
                    <a:gd name="T61" fmla="*/ 72 h 78"/>
                    <a:gd name="T62" fmla="*/ 63 w 75"/>
                    <a:gd name="T63" fmla="*/ 72 h 78"/>
                    <a:gd name="T64" fmla="*/ 66 w 75"/>
                    <a:gd name="T65" fmla="*/ 69 h 78"/>
                    <a:gd name="T66" fmla="*/ 66 w 75"/>
                    <a:gd name="T67" fmla="*/ 66 h 78"/>
                    <a:gd name="T68" fmla="*/ 66 w 75"/>
                    <a:gd name="T69" fmla="*/ 31 h 78"/>
                    <a:gd name="T70" fmla="*/ 44 w 75"/>
                    <a:gd name="T71" fmla="*/ 31 h 78"/>
                    <a:gd name="T72" fmla="*/ 44 w 75"/>
                    <a:gd name="T73" fmla="*/ 22 h 78"/>
                    <a:gd name="T74" fmla="*/ 75 w 75"/>
                    <a:gd name="T75" fmla="*/ 22 h 78"/>
                    <a:gd name="T76" fmla="*/ 75 w 75"/>
                    <a:gd name="T77" fmla="*/ 13 h 78"/>
                    <a:gd name="T78" fmla="*/ 38 w 75"/>
                    <a:gd name="T79" fmla="*/ 13 h 78"/>
                    <a:gd name="T80" fmla="*/ 38 w 75"/>
                    <a:gd name="T81" fmla="*/ 13 h 78"/>
                    <a:gd name="T82" fmla="*/ 44 w 75"/>
                    <a:gd name="T83" fmla="*/ 13 h 78"/>
                    <a:gd name="T84" fmla="*/ 44 w 75"/>
                    <a:gd name="T85" fmla="*/ 13 h 78"/>
                    <a:gd name="T86" fmla="*/ 44 w 75"/>
                    <a:gd name="T87" fmla="*/ 13 h 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5" h="78">
                      <a:moveTo>
                        <a:pt x="44" y="13"/>
                      </a:moveTo>
                      <a:lnTo>
                        <a:pt x="44" y="13"/>
                      </a:lnTo>
                      <a:lnTo>
                        <a:pt x="44" y="6"/>
                      </a:lnTo>
                      <a:lnTo>
                        <a:pt x="41" y="0"/>
                      </a:lnTo>
                      <a:lnTo>
                        <a:pt x="35" y="0"/>
                      </a:lnTo>
                      <a:lnTo>
                        <a:pt x="28" y="3"/>
                      </a:lnTo>
                      <a:lnTo>
                        <a:pt x="32" y="13"/>
                      </a:lnTo>
                      <a:lnTo>
                        <a:pt x="0" y="13"/>
                      </a:lnTo>
                      <a:lnTo>
                        <a:pt x="0" y="22"/>
                      </a:lnTo>
                      <a:lnTo>
                        <a:pt x="32" y="22"/>
                      </a:lnTo>
                      <a:lnTo>
                        <a:pt x="32" y="31"/>
                      </a:lnTo>
                      <a:lnTo>
                        <a:pt x="10" y="31"/>
                      </a:lnTo>
                      <a:lnTo>
                        <a:pt x="10" y="72"/>
                      </a:lnTo>
                      <a:lnTo>
                        <a:pt x="22" y="72"/>
                      </a:lnTo>
                      <a:lnTo>
                        <a:pt x="22" y="41"/>
                      </a:lnTo>
                      <a:lnTo>
                        <a:pt x="32" y="41"/>
                      </a:lnTo>
                      <a:lnTo>
                        <a:pt x="32" y="78"/>
                      </a:lnTo>
                      <a:lnTo>
                        <a:pt x="44" y="78"/>
                      </a:lnTo>
                      <a:lnTo>
                        <a:pt x="44" y="41"/>
                      </a:lnTo>
                      <a:lnTo>
                        <a:pt x="56" y="41"/>
                      </a:lnTo>
                      <a:lnTo>
                        <a:pt x="56" y="60"/>
                      </a:lnTo>
                      <a:lnTo>
                        <a:pt x="53" y="63"/>
                      </a:lnTo>
                      <a:lnTo>
                        <a:pt x="47" y="63"/>
                      </a:lnTo>
                      <a:lnTo>
                        <a:pt x="50" y="72"/>
                      </a:lnTo>
                      <a:lnTo>
                        <a:pt x="63" y="72"/>
                      </a:lnTo>
                      <a:lnTo>
                        <a:pt x="66" y="69"/>
                      </a:lnTo>
                      <a:lnTo>
                        <a:pt x="66" y="66"/>
                      </a:lnTo>
                      <a:lnTo>
                        <a:pt x="66" y="31"/>
                      </a:lnTo>
                      <a:lnTo>
                        <a:pt x="44" y="31"/>
                      </a:lnTo>
                      <a:lnTo>
                        <a:pt x="44" y="22"/>
                      </a:lnTo>
                      <a:lnTo>
                        <a:pt x="75" y="22"/>
                      </a:lnTo>
                      <a:lnTo>
                        <a:pt x="75" y="13"/>
                      </a:lnTo>
                      <a:lnTo>
                        <a:pt x="38" y="13"/>
                      </a:lnTo>
                      <a:lnTo>
                        <a:pt x="44" y="1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4" name="Freeform 75"/>
                <p:cNvSpPr>
                  <a:spLocks noEditPoints="1"/>
                </p:cNvSpPr>
                <p:nvPr/>
              </p:nvSpPr>
              <p:spPr bwMode="auto">
                <a:xfrm>
                  <a:off x="3887" y="1267"/>
                  <a:ext cx="69" cy="78"/>
                </a:xfrm>
                <a:custGeom>
                  <a:avLst/>
                  <a:gdLst>
                    <a:gd name="T0" fmla="*/ 6 w 69"/>
                    <a:gd name="T1" fmla="*/ 0 h 78"/>
                    <a:gd name="T2" fmla="*/ 6 w 69"/>
                    <a:gd name="T3" fmla="*/ 35 h 78"/>
                    <a:gd name="T4" fmla="*/ 63 w 69"/>
                    <a:gd name="T5" fmla="*/ 35 h 78"/>
                    <a:gd name="T6" fmla="*/ 63 w 69"/>
                    <a:gd name="T7" fmla="*/ 0 h 78"/>
                    <a:gd name="T8" fmla="*/ 6 w 69"/>
                    <a:gd name="T9" fmla="*/ 0 h 78"/>
                    <a:gd name="T10" fmla="*/ 6 w 69"/>
                    <a:gd name="T11" fmla="*/ 0 h 78"/>
                    <a:gd name="T12" fmla="*/ 50 w 69"/>
                    <a:gd name="T13" fmla="*/ 10 h 78"/>
                    <a:gd name="T14" fmla="*/ 50 w 69"/>
                    <a:gd name="T15" fmla="*/ 13 h 78"/>
                    <a:gd name="T16" fmla="*/ 19 w 69"/>
                    <a:gd name="T17" fmla="*/ 13 h 78"/>
                    <a:gd name="T18" fmla="*/ 19 w 69"/>
                    <a:gd name="T19" fmla="*/ 10 h 78"/>
                    <a:gd name="T20" fmla="*/ 50 w 69"/>
                    <a:gd name="T21" fmla="*/ 10 h 78"/>
                    <a:gd name="T22" fmla="*/ 50 w 69"/>
                    <a:gd name="T23" fmla="*/ 10 h 78"/>
                    <a:gd name="T24" fmla="*/ 50 w 69"/>
                    <a:gd name="T25" fmla="*/ 22 h 78"/>
                    <a:gd name="T26" fmla="*/ 50 w 69"/>
                    <a:gd name="T27" fmla="*/ 25 h 78"/>
                    <a:gd name="T28" fmla="*/ 19 w 69"/>
                    <a:gd name="T29" fmla="*/ 25 h 78"/>
                    <a:gd name="T30" fmla="*/ 19 w 69"/>
                    <a:gd name="T31" fmla="*/ 22 h 78"/>
                    <a:gd name="T32" fmla="*/ 50 w 69"/>
                    <a:gd name="T33" fmla="*/ 22 h 78"/>
                    <a:gd name="T34" fmla="*/ 50 w 69"/>
                    <a:gd name="T35" fmla="*/ 22 h 78"/>
                    <a:gd name="T36" fmla="*/ 13 w 69"/>
                    <a:gd name="T37" fmla="*/ 78 h 78"/>
                    <a:gd name="T38" fmla="*/ 13 w 69"/>
                    <a:gd name="T39" fmla="*/ 75 h 78"/>
                    <a:gd name="T40" fmla="*/ 56 w 69"/>
                    <a:gd name="T41" fmla="*/ 75 h 78"/>
                    <a:gd name="T42" fmla="*/ 56 w 69"/>
                    <a:gd name="T43" fmla="*/ 78 h 78"/>
                    <a:gd name="T44" fmla="*/ 69 w 69"/>
                    <a:gd name="T45" fmla="*/ 78 h 78"/>
                    <a:gd name="T46" fmla="*/ 69 w 69"/>
                    <a:gd name="T47" fmla="*/ 38 h 78"/>
                    <a:gd name="T48" fmla="*/ 0 w 69"/>
                    <a:gd name="T49" fmla="*/ 38 h 78"/>
                    <a:gd name="T50" fmla="*/ 0 w 69"/>
                    <a:gd name="T51" fmla="*/ 78 h 78"/>
                    <a:gd name="T52" fmla="*/ 13 w 69"/>
                    <a:gd name="T53" fmla="*/ 78 h 78"/>
                    <a:gd name="T54" fmla="*/ 13 w 69"/>
                    <a:gd name="T55" fmla="*/ 78 h 78"/>
                    <a:gd name="T56" fmla="*/ 56 w 69"/>
                    <a:gd name="T57" fmla="*/ 53 h 78"/>
                    <a:gd name="T58" fmla="*/ 13 w 69"/>
                    <a:gd name="T59" fmla="*/ 53 h 78"/>
                    <a:gd name="T60" fmla="*/ 13 w 69"/>
                    <a:gd name="T61" fmla="*/ 47 h 78"/>
                    <a:gd name="T62" fmla="*/ 56 w 69"/>
                    <a:gd name="T63" fmla="*/ 47 h 78"/>
                    <a:gd name="T64" fmla="*/ 56 w 69"/>
                    <a:gd name="T65" fmla="*/ 53 h 78"/>
                    <a:gd name="T66" fmla="*/ 56 w 69"/>
                    <a:gd name="T67" fmla="*/ 53 h 78"/>
                    <a:gd name="T68" fmla="*/ 56 w 69"/>
                    <a:gd name="T69" fmla="*/ 66 h 78"/>
                    <a:gd name="T70" fmla="*/ 13 w 69"/>
                    <a:gd name="T71" fmla="*/ 66 h 78"/>
                    <a:gd name="T72" fmla="*/ 13 w 69"/>
                    <a:gd name="T73" fmla="*/ 63 h 78"/>
                    <a:gd name="T74" fmla="*/ 56 w 69"/>
                    <a:gd name="T75" fmla="*/ 63 h 78"/>
                    <a:gd name="T76" fmla="*/ 56 w 69"/>
                    <a:gd name="T77" fmla="*/ 66 h 78"/>
                    <a:gd name="T78" fmla="*/ 56 w 69"/>
                    <a:gd name="T79" fmla="*/ 66 h 7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9" h="78">
                      <a:moveTo>
                        <a:pt x="6" y="0"/>
                      </a:moveTo>
                      <a:lnTo>
                        <a:pt x="6" y="35"/>
                      </a:lnTo>
                      <a:lnTo>
                        <a:pt x="63" y="35"/>
                      </a:lnTo>
                      <a:lnTo>
                        <a:pt x="63" y="0"/>
                      </a:lnTo>
                      <a:lnTo>
                        <a:pt x="6" y="0"/>
                      </a:lnTo>
                      <a:close/>
                      <a:moveTo>
                        <a:pt x="50" y="10"/>
                      </a:moveTo>
                      <a:lnTo>
                        <a:pt x="50" y="13"/>
                      </a:lnTo>
                      <a:lnTo>
                        <a:pt x="19" y="13"/>
                      </a:lnTo>
                      <a:lnTo>
                        <a:pt x="19" y="10"/>
                      </a:lnTo>
                      <a:lnTo>
                        <a:pt x="50" y="10"/>
                      </a:lnTo>
                      <a:close/>
                      <a:moveTo>
                        <a:pt x="50" y="22"/>
                      </a:moveTo>
                      <a:lnTo>
                        <a:pt x="50" y="25"/>
                      </a:lnTo>
                      <a:lnTo>
                        <a:pt x="19" y="25"/>
                      </a:lnTo>
                      <a:lnTo>
                        <a:pt x="19" y="22"/>
                      </a:lnTo>
                      <a:lnTo>
                        <a:pt x="50" y="22"/>
                      </a:lnTo>
                      <a:close/>
                      <a:moveTo>
                        <a:pt x="13" y="78"/>
                      </a:moveTo>
                      <a:lnTo>
                        <a:pt x="13" y="75"/>
                      </a:lnTo>
                      <a:lnTo>
                        <a:pt x="56" y="75"/>
                      </a:lnTo>
                      <a:lnTo>
                        <a:pt x="56" y="78"/>
                      </a:lnTo>
                      <a:lnTo>
                        <a:pt x="69" y="78"/>
                      </a:lnTo>
                      <a:lnTo>
                        <a:pt x="69" y="38"/>
                      </a:lnTo>
                      <a:lnTo>
                        <a:pt x="0" y="38"/>
                      </a:lnTo>
                      <a:lnTo>
                        <a:pt x="0" y="78"/>
                      </a:lnTo>
                      <a:lnTo>
                        <a:pt x="13" y="78"/>
                      </a:lnTo>
                      <a:close/>
                      <a:moveTo>
                        <a:pt x="56" y="53"/>
                      </a:moveTo>
                      <a:lnTo>
                        <a:pt x="13" y="53"/>
                      </a:lnTo>
                      <a:lnTo>
                        <a:pt x="13" y="47"/>
                      </a:lnTo>
                      <a:lnTo>
                        <a:pt x="56" y="47"/>
                      </a:lnTo>
                      <a:lnTo>
                        <a:pt x="56" y="53"/>
                      </a:lnTo>
                      <a:close/>
                      <a:moveTo>
                        <a:pt x="56" y="66"/>
                      </a:moveTo>
                      <a:lnTo>
                        <a:pt x="13" y="66"/>
                      </a:lnTo>
                      <a:lnTo>
                        <a:pt x="13" y="63"/>
                      </a:lnTo>
                      <a:lnTo>
                        <a:pt x="56" y="63"/>
                      </a:lnTo>
                      <a:lnTo>
                        <a:pt x="56" y="6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5" name="Freeform 76"/>
                <p:cNvSpPr>
                  <a:spLocks noEditPoints="1"/>
                </p:cNvSpPr>
                <p:nvPr/>
              </p:nvSpPr>
              <p:spPr bwMode="auto">
                <a:xfrm>
                  <a:off x="3971" y="1264"/>
                  <a:ext cx="75" cy="81"/>
                </a:xfrm>
                <a:custGeom>
                  <a:avLst/>
                  <a:gdLst>
                    <a:gd name="T0" fmla="*/ 0 w 75"/>
                    <a:gd name="T1" fmla="*/ 22 h 81"/>
                    <a:gd name="T2" fmla="*/ 32 w 75"/>
                    <a:gd name="T3" fmla="*/ 22 h 81"/>
                    <a:gd name="T4" fmla="*/ 32 w 75"/>
                    <a:gd name="T5" fmla="*/ 31 h 81"/>
                    <a:gd name="T6" fmla="*/ 7 w 75"/>
                    <a:gd name="T7" fmla="*/ 31 h 81"/>
                    <a:gd name="T8" fmla="*/ 7 w 75"/>
                    <a:gd name="T9" fmla="*/ 41 h 81"/>
                    <a:gd name="T10" fmla="*/ 69 w 75"/>
                    <a:gd name="T11" fmla="*/ 41 h 81"/>
                    <a:gd name="T12" fmla="*/ 69 w 75"/>
                    <a:gd name="T13" fmla="*/ 31 h 81"/>
                    <a:gd name="T14" fmla="*/ 44 w 75"/>
                    <a:gd name="T15" fmla="*/ 31 h 81"/>
                    <a:gd name="T16" fmla="*/ 44 w 75"/>
                    <a:gd name="T17" fmla="*/ 22 h 81"/>
                    <a:gd name="T18" fmla="*/ 75 w 75"/>
                    <a:gd name="T19" fmla="*/ 22 h 81"/>
                    <a:gd name="T20" fmla="*/ 75 w 75"/>
                    <a:gd name="T21" fmla="*/ 13 h 81"/>
                    <a:gd name="T22" fmla="*/ 44 w 75"/>
                    <a:gd name="T23" fmla="*/ 13 h 81"/>
                    <a:gd name="T24" fmla="*/ 44 w 75"/>
                    <a:gd name="T25" fmla="*/ 10 h 81"/>
                    <a:gd name="T26" fmla="*/ 44 w 75"/>
                    <a:gd name="T27" fmla="*/ 10 h 81"/>
                    <a:gd name="T28" fmla="*/ 44 w 75"/>
                    <a:gd name="T29" fmla="*/ 3 h 81"/>
                    <a:gd name="T30" fmla="*/ 44 w 75"/>
                    <a:gd name="T31" fmla="*/ 3 h 81"/>
                    <a:gd name="T32" fmla="*/ 44 w 75"/>
                    <a:gd name="T33" fmla="*/ 3 h 81"/>
                    <a:gd name="T34" fmla="*/ 44 w 75"/>
                    <a:gd name="T35" fmla="*/ 3 h 81"/>
                    <a:gd name="T36" fmla="*/ 35 w 75"/>
                    <a:gd name="T37" fmla="*/ 0 h 81"/>
                    <a:gd name="T38" fmla="*/ 32 w 75"/>
                    <a:gd name="T39" fmla="*/ 0 h 81"/>
                    <a:gd name="T40" fmla="*/ 32 w 75"/>
                    <a:gd name="T41" fmla="*/ 13 h 81"/>
                    <a:gd name="T42" fmla="*/ 0 w 75"/>
                    <a:gd name="T43" fmla="*/ 13 h 81"/>
                    <a:gd name="T44" fmla="*/ 0 w 75"/>
                    <a:gd name="T45" fmla="*/ 22 h 81"/>
                    <a:gd name="T46" fmla="*/ 0 w 75"/>
                    <a:gd name="T47" fmla="*/ 22 h 81"/>
                    <a:gd name="T48" fmla="*/ 22 w 75"/>
                    <a:gd name="T49" fmla="*/ 81 h 81"/>
                    <a:gd name="T50" fmla="*/ 22 w 75"/>
                    <a:gd name="T51" fmla="*/ 75 h 81"/>
                    <a:gd name="T52" fmla="*/ 54 w 75"/>
                    <a:gd name="T53" fmla="*/ 75 h 81"/>
                    <a:gd name="T54" fmla="*/ 54 w 75"/>
                    <a:gd name="T55" fmla="*/ 81 h 81"/>
                    <a:gd name="T56" fmla="*/ 66 w 75"/>
                    <a:gd name="T57" fmla="*/ 81 h 81"/>
                    <a:gd name="T58" fmla="*/ 66 w 75"/>
                    <a:gd name="T59" fmla="*/ 47 h 81"/>
                    <a:gd name="T60" fmla="*/ 10 w 75"/>
                    <a:gd name="T61" fmla="*/ 47 h 81"/>
                    <a:gd name="T62" fmla="*/ 10 w 75"/>
                    <a:gd name="T63" fmla="*/ 81 h 81"/>
                    <a:gd name="T64" fmla="*/ 22 w 75"/>
                    <a:gd name="T65" fmla="*/ 81 h 81"/>
                    <a:gd name="T66" fmla="*/ 22 w 75"/>
                    <a:gd name="T67" fmla="*/ 81 h 81"/>
                    <a:gd name="T68" fmla="*/ 22 w 75"/>
                    <a:gd name="T69" fmla="*/ 56 h 81"/>
                    <a:gd name="T70" fmla="*/ 54 w 75"/>
                    <a:gd name="T71" fmla="*/ 56 h 81"/>
                    <a:gd name="T72" fmla="*/ 54 w 75"/>
                    <a:gd name="T73" fmla="*/ 66 h 81"/>
                    <a:gd name="T74" fmla="*/ 22 w 75"/>
                    <a:gd name="T75" fmla="*/ 66 h 81"/>
                    <a:gd name="T76" fmla="*/ 22 w 75"/>
                    <a:gd name="T77" fmla="*/ 56 h 81"/>
                    <a:gd name="T78" fmla="*/ 22 w 75"/>
                    <a:gd name="T79" fmla="*/ 56 h 8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5" h="81">
                      <a:moveTo>
                        <a:pt x="0" y="22"/>
                      </a:moveTo>
                      <a:lnTo>
                        <a:pt x="32" y="22"/>
                      </a:lnTo>
                      <a:lnTo>
                        <a:pt x="32" y="31"/>
                      </a:lnTo>
                      <a:lnTo>
                        <a:pt x="7" y="31"/>
                      </a:lnTo>
                      <a:lnTo>
                        <a:pt x="7" y="41"/>
                      </a:lnTo>
                      <a:lnTo>
                        <a:pt x="69" y="41"/>
                      </a:lnTo>
                      <a:lnTo>
                        <a:pt x="69" y="31"/>
                      </a:lnTo>
                      <a:lnTo>
                        <a:pt x="44" y="31"/>
                      </a:lnTo>
                      <a:lnTo>
                        <a:pt x="44" y="22"/>
                      </a:lnTo>
                      <a:lnTo>
                        <a:pt x="75" y="22"/>
                      </a:lnTo>
                      <a:lnTo>
                        <a:pt x="75" y="13"/>
                      </a:lnTo>
                      <a:lnTo>
                        <a:pt x="44" y="13"/>
                      </a:lnTo>
                      <a:lnTo>
                        <a:pt x="44" y="10"/>
                      </a:lnTo>
                      <a:lnTo>
                        <a:pt x="44" y="3"/>
                      </a:lnTo>
                      <a:lnTo>
                        <a:pt x="35" y="0"/>
                      </a:lnTo>
                      <a:lnTo>
                        <a:pt x="32" y="0"/>
                      </a:lnTo>
                      <a:lnTo>
                        <a:pt x="32" y="13"/>
                      </a:lnTo>
                      <a:lnTo>
                        <a:pt x="0" y="13"/>
                      </a:lnTo>
                      <a:lnTo>
                        <a:pt x="0" y="22"/>
                      </a:lnTo>
                      <a:close/>
                      <a:moveTo>
                        <a:pt x="22" y="81"/>
                      </a:moveTo>
                      <a:lnTo>
                        <a:pt x="22" y="75"/>
                      </a:lnTo>
                      <a:lnTo>
                        <a:pt x="54" y="75"/>
                      </a:lnTo>
                      <a:lnTo>
                        <a:pt x="54" y="81"/>
                      </a:lnTo>
                      <a:lnTo>
                        <a:pt x="66" y="81"/>
                      </a:lnTo>
                      <a:lnTo>
                        <a:pt x="66" y="47"/>
                      </a:lnTo>
                      <a:lnTo>
                        <a:pt x="10" y="47"/>
                      </a:lnTo>
                      <a:lnTo>
                        <a:pt x="10" y="81"/>
                      </a:lnTo>
                      <a:lnTo>
                        <a:pt x="22" y="81"/>
                      </a:lnTo>
                      <a:close/>
                      <a:moveTo>
                        <a:pt x="22" y="56"/>
                      </a:moveTo>
                      <a:lnTo>
                        <a:pt x="54" y="56"/>
                      </a:lnTo>
                      <a:lnTo>
                        <a:pt x="54" y="66"/>
                      </a:lnTo>
                      <a:lnTo>
                        <a:pt x="22" y="66"/>
                      </a:lnTo>
                      <a:lnTo>
                        <a:pt x="22" y="5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6" name="Freeform 77"/>
                <p:cNvSpPr>
                  <a:spLocks noEditPoints="1"/>
                </p:cNvSpPr>
                <p:nvPr/>
              </p:nvSpPr>
              <p:spPr bwMode="auto">
                <a:xfrm>
                  <a:off x="4062" y="1271"/>
                  <a:ext cx="69" cy="71"/>
                </a:xfrm>
                <a:custGeom>
                  <a:avLst/>
                  <a:gdLst>
                    <a:gd name="T0" fmla="*/ 9 w 69"/>
                    <a:gd name="T1" fmla="*/ 71 h 71"/>
                    <a:gd name="T2" fmla="*/ 9 w 69"/>
                    <a:gd name="T3" fmla="*/ 65 h 71"/>
                    <a:gd name="T4" fmla="*/ 56 w 69"/>
                    <a:gd name="T5" fmla="*/ 65 h 71"/>
                    <a:gd name="T6" fmla="*/ 56 w 69"/>
                    <a:gd name="T7" fmla="*/ 71 h 71"/>
                    <a:gd name="T8" fmla="*/ 69 w 69"/>
                    <a:gd name="T9" fmla="*/ 71 h 71"/>
                    <a:gd name="T10" fmla="*/ 69 w 69"/>
                    <a:gd name="T11" fmla="*/ 0 h 71"/>
                    <a:gd name="T12" fmla="*/ 0 w 69"/>
                    <a:gd name="T13" fmla="*/ 0 h 71"/>
                    <a:gd name="T14" fmla="*/ 0 w 69"/>
                    <a:gd name="T15" fmla="*/ 71 h 71"/>
                    <a:gd name="T16" fmla="*/ 9 w 69"/>
                    <a:gd name="T17" fmla="*/ 71 h 71"/>
                    <a:gd name="T18" fmla="*/ 9 w 69"/>
                    <a:gd name="T19" fmla="*/ 71 h 71"/>
                    <a:gd name="T20" fmla="*/ 9 w 69"/>
                    <a:gd name="T21" fmla="*/ 9 h 71"/>
                    <a:gd name="T22" fmla="*/ 56 w 69"/>
                    <a:gd name="T23" fmla="*/ 9 h 71"/>
                    <a:gd name="T24" fmla="*/ 56 w 69"/>
                    <a:gd name="T25" fmla="*/ 56 h 71"/>
                    <a:gd name="T26" fmla="*/ 9 w 69"/>
                    <a:gd name="T27" fmla="*/ 56 h 71"/>
                    <a:gd name="T28" fmla="*/ 9 w 69"/>
                    <a:gd name="T29" fmla="*/ 9 h 71"/>
                    <a:gd name="T30" fmla="*/ 9 w 69"/>
                    <a:gd name="T31" fmla="*/ 9 h 71"/>
                    <a:gd name="T32" fmla="*/ 16 w 69"/>
                    <a:gd name="T33" fmla="*/ 18 h 71"/>
                    <a:gd name="T34" fmla="*/ 16 w 69"/>
                    <a:gd name="T35" fmla="*/ 49 h 71"/>
                    <a:gd name="T36" fmla="*/ 50 w 69"/>
                    <a:gd name="T37" fmla="*/ 49 h 71"/>
                    <a:gd name="T38" fmla="*/ 50 w 69"/>
                    <a:gd name="T39" fmla="*/ 18 h 71"/>
                    <a:gd name="T40" fmla="*/ 16 w 69"/>
                    <a:gd name="T41" fmla="*/ 18 h 71"/>
                    <a:gd name="T42" fmla="*/ 16 w 69"/>
                    <a:gd name="T43" fmla="*/ 18 h 71"/>
                    <a:gd name="T44" fmla="*/ 41 w 69"/>
                    <a:gd name="T45" fmla="*/ 40 h 71"/>
                    <a:gd name="T46" fmla="*/ 28 w 69"/>
                    <a:gd name="T47" fmla="*/ 40 h 71"/>
                    <a:gd name="T48" fmla="*/ 28 w 69"/>
                    <a:gd name="T49" fmla="*/ 24 h 71"/>
                    <a:gd name="T50" fmla="*/ 41 w 69"/>
                    <a:gd name="T51" fmla="*/ 24 h 71"/>
                    <a:gd name="T52" fmla="*/ 41 w 69"/>
                    <a:gd name="T53" fmla="*/ 40 h 71"/>
                    <a:gd name="T54" fmla="*/ 41 w 69"/>
                    <a:gd name="T55" fmla="*/ 40 h 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69" h="71">
                      <a:moveTo>
                        <a:pt x="9" y="71"/>
                      </a:moveTo>
                      <a:lnTo>
                        <a:pt x="9" y="65"/>
                      </a:lnTo>
                      <a:lnTo>
                        <a:pt x="56" y="65"/>
                      </a:lnTo>
                      <a:lnTo>
                        <a:pt x="56" y="71"/>
                      </a:lnTo>
                      <a:lnTo>
                        <a:pt x="69" y="71"/>
                      </a:lnTo>
                      <a:lnTo>
                        <a:pt x="69" y="0"/>
                      </a:lnTo>
                      <a:lnTo>
                        <a:pt x="0" y="0"/>
                      </a:lnTo>
                      <a:lnTo>
                        <a:pt x="0" y="71"/>
                      </a:lnTo>
                      <a:lnTo>
                        <a:pt x="9" y="71"/>
                      </a:lnTo>
                      <a:close/>
                      <a:moveTo>
                        <a:pt x="9" y="9"/>
                      </a:moveTo>
                      <a:lnTo>
                        <a:pt x="56" y="9"/>
                      </a:lnTo>
                      <a:lnTo>
                        <a:pt x="56" y="56"/>
                      </a:lnTo>
                      <a:lnTo>
                        <a:pt x="9" y="56"/>
                      </a:lnTo>
                      <a:lnTo>
                        <a:pt x="9" y="9"/>
                      </a:lnTo>
                      <a:close/>
                      <a:moveTo>
                        <a:pt x="16" y="18"/>
                      </a:moveTo>
                      <a:lnTo>
                        <a:pt x="16" y="49"/>
                      </a:lnTo>
                      <a:lnTo>
                        <a:pt x="50" y="49"/>
                      </a:lnTo>
                      <a:lnTo>
                        <a:pt x="50" y="18"/>
                      </a:lnTo>
                      <a:lnTo>
                        <a:pt x="16" y="18"/>
                      </a:lnTo>
                      <a:close/>
                      <a:moveTo>
                        <a:pt x="41" y="40"/>
                      </a:moveTo>
                      <a:lnTo>
                        <a:pt x="28" y="40"/>
                      </a:lnTo>
                      <a:lnTo>
                        <a:pt x="28" y="24"/>
                      </a:lnTo>
                      <a:lnTo>
                        <a:pt x="41" y="24"/>
                      </a:lnTo>
                      <a:lnTo>
                        <a:pt x="41" y="4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7" name="Freeform 78"/>
                <p:cNvSpPr>
                  <a:spLocks noEditPoints="1"/>
                </p:cNvSpPr>
                <p:nvPr/>
              </p:nvSpPr>
              <p:spPr bwMode="auto">
                <a:xfrm>
                  <a:off x="4143" y="1264"/>
                  <a:ext cx="81" cy="81"/>
                </a:xfrm>
                <a:custGeom>
                  <a:avLst/>
                  <a:gdLst>
                    <a:gd name="T0" fmla="*/ 13 w 81"/>
                    <a:gd name="T1" fmla="*/ 13 h 81"/>
                    <a:gd name="T2" fmla="*/ 22 w 81"/>
                    <a:gd name="T3" fmla="*/ 13 h 81"/>
                    <a:gd name="T4" fmla="*/ 22 w 81"/>
                    <a:gd name="T5" fmla="*/ 3 h 81"/>
                    <a:gd name="T6" fmla="*/ 10 w 81"/>
                    <a:gd name="T7" fmla="*/ 7 h 81"/>
                    <a:gd name="T8" fmla="*/ 13 w 81"/>
                    <a:gd name="T9" fmla="*/ 13 h 81"/>
                    <a:gd name="T10" fmla="*/ 34 w 81"/>
                    <a:gd name="T11" fmla="*/ 72 h 81"/>
                    <a:gd name="T12" fmla="*/ 19 w 81"/>
                    <a:gd name="T13" fmla="*/ 31 h 81"/>
                    <a:gd name="T14" fmla="*/ 31 w 81"/>
                    <a:gd name="T15" fmla="*/ 22 h 81"/>
                    <a:gd name="T16" fmla="*/ 28 w 81"/>
                    <a:gd name="T17" fmla="*/ 28 h 81"/>
                    <a:gd name="T18" fmla="*/ 38 w 81"/>
                    <a:gd name="T19" fmla="*/ 31 h 81"/>
                    <a:gd name="T20" fmla="*/ 78 w 81"/>
                    <a:gd name="T21" fmla="*/ 19 h 81"/>
                    <a:gd name="T22" fmla="*/ 50 w 81"/>
                    <a:gd name="T23" fmla="*/ 10 h 81"/>
                    <a:gd name="T24" fmla="*/ 50 w 81"/>
                    <a:gd name="T25" fmla="*/ 7 h 81"/>
                    <a:gd name="T26" fmla="*/ 53 w 81"/>
                    <a:gd name="T27" fmla="*/ 3 h 81"/>
                    <a:gd name="T28" fmla="*/ 41 w 81"/>
                    <a:gd name="T29" fmla="*/ 0 h 81"/>
                    <a:gd name="T30" fmla="*/ 41 w 81"/>
                    <a:gd name="T31" fmla="*/ 3 h 81"/>
                    <a:gd name="T32" fmla="*/ 34 w 81"/>
                    <a:gd name="T33" fmla="*/ 19 h 81"/>
                    <a:gd name="T34" fmla="*/ 0 w 81"/>
                    <a:gd name="T35" fmla="*/ 16 h 81"/>
                    <a:gd name="T36" fmla="*/ 10 w 81"/>
                    <a:gd name="T37" fmla="*/ 25 h 81"/>
                    <a:gd name="T38" fmla="*/ 10 w 81"/>
                    <a:gd name="T39" fmla="*/ 41 h 81"/>
                    <a:gd name="T40" fmla="*/ 0 w 81"/>
                    <a:gd name="T41" fmla="*/ 75 h 81"/>
                    <a:gd name="T42" fmla="*/ 3 w 81"/>
                    <a:gd name="T43" fmla="*/ 75 h 81"/>
                    <a:gd name="T44" fmla="*/ 10 w 81"/>
                    <a:gd name="T45" fmla="*/ 81 h 81"/>
                    <a:gd name="T46" fmla="*/ 16 w 81"/>
                    <a:gd name="T47" fmla="*/ 63 h 81"/>
                    <a:gd name="T48" fmla="*/ 22 w 81"/>
                    <a:gd name="T49" fmla="*/ 41 h 81"/>
                    <a:gd name="T50" fmla="*/ 22 w 81"/>
                    <a:gd name="T51" fmla="*/ 66 h 81"/>
                    <a:gd name="T52" fmla="*/ 16 w 81"/>
                    <a:gd name="T53" fmla="*/ 69 h 81"/>
                    <a:gd name="T54" fmla="*/ 19 w 81"/>
                    <a:gd name="T55" fmla="*/ 78 h 81"/>
                    <a:gd name="T56" fmla="*/ 28 w 81"/>
                    <a:gd name="T57" fmla="*/ 78 h 81"/>
                    <a:gd name="T58" fmla="*/ 31 w 81"/>
                    <a:gd name="T59" fmla="*/ 75 h 81"/>
                    <a:gd name="T60" fmla="*/ 41 w 81"/>
                    <a:gd name="T61" fmla="*/ 81 h 81"/>
                    <a:gd name="T62" fmla="*/ 56 w 81"/>
                    <a:gd name="T63" fmla="*/ 63 h 81"/>
                    <a:gd name="T64" fmla="*/ 66 w 81"/>
                    <a:gd name="T65" fmla="*/ 72 h 81"/>
                    <a:gd name="T66" fmla="*/ 75 w 81"/>
                    <a:gd name="T67" fmla="*/ 81 h 81"/>
                    <a:gd name="T68" fmla="*/ 81 w 81"/>
                    <a:gd name="T69" fmla="*/ 72 h 81"/>
                    <a:gd name="T70" fmla="*/ 63 w 81"/>
                    <a:gd name="T71" fmla="*/ 53 h 81"/>
                    <a:gd name="T72" fmla="*/ 78 w 81"/>
                    <a:gd name="T73" fmla="*/ 47 h 81"/>
                    <a:gd name="T74" fmla="*/ 63 w 81"/>
                    <a:gd name="T75" fmla="*/ 38 h 81"/>
                    <a:gd name="T76" fmla="*/ 75 w 81"/>
                    <a:gd name="T77" fmla="*/ 28 h 81"/>
                    <a:gd name="T78" fmla="*/ 53 w 81"/>
                    <a:gd name="T79" fmla="*/ 28 h 81"/>
                    <a:gd name="T80" fmla="*/ 56 w 81"/>
                    <a:gd name="T81" fmla="*/ 22 h 81"/>
                    <a:gd name="T82" fmla="*/ 44 w 81"/>
                    <a:gd name="T83" fmla="*/ 22 h 81"/>
                    <a:gd name="T84" fmla="*/ 41 w 81"/>
                    <a:gd name="T85" fmla="*/ 31 h 81"/>
                    <a:gd name="T86" fmla="*/ 34 w 81"/>
                    <a:gd name="T87" fmla="*/ 41 h 81"/>
                    <a:gd name="T88" fmla="*/ 38 w 81"/>
                    <a:gd name="T89" fmla="*/ 44 h 81"/>
                    <a:gd name="T90" fmla="*/ 44 w 81"/>
                    <a:gd name="T91" fmla="*/ 47 h 81"/>
                    <a:gd name="T92" fmla="*/ 50 w 81"/>
                    <a:gd name="T93" fmla="*/ 38 h 81"/>
                    <a:gd name="T94" fmla="*/ 38 w 81"/>
                    <a:gd name="T95" fmla="*/ 47 h 81"/>
                    <a:gd name="T96" fmla="*/ 50 w 81"/>
                    <a:gd name="T97" fmla="*/ 53 h 81"/>
                    <a:gd name="T98" fmla="*/ 50 w 81"/>
                    <a:gd name="T99" fmla="*/ 53 h 81"/>
                    <a:gd name="T100" fmla="*/ 34 w 81"/>
                    <a:gd name="T101" fmla="*/ 72 h 81"/>
                    <a:gd name="T102" fmla="*/ 34 w 81"/>
                    <a:gd name="T103" fmla="*/ 72 h 8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81" h="81">
                      <a:moveTo>
                        <a:pt x="13" y="13"/>
                      </a:moveTo>
                      <a:lnTo>
                        <a:pt x="13" y="13"/>
                      </a:lnTo>
                      <a:lnTo>
                        <a:pt x="22" y="13"/>
                      </a:lnTo>
                      <a:lnTo>
                        <a:pt x="22" y="3"/>
                      </a:lnTo>
                      <a:lnTo>
                        <a:pt x="10" y="7"/>
                      </a:lnTo>
                      <a:lnTo>
                        <a:pt x="13" y="13"/>
                      </a:lnTo>
                      <a:close/>
                      <a:moveTo>
                        <a:pt x="34" y="72"/>
                      </a:moveTo>
                      <a:lnTo>
                        <a:pt x="34" y="31"/>
                      </a:lnTo>
                      <a:lnTo>
                        <a:pt x="19" y="31"/>
                      </a:lnTo>
                      <a:lnTo>
                        <a:pt x="19" y="22"/>
                      </a:lnTo>
                      <a:lnTo>
                        <a:pt x="31" y="22"/>
                      </a:lnTo>
                      <a:lnTo>
                        <a:pt x="28" y="28"/>
                      </a:lnTo>
                      <a:lnTo>
                        <a:pt x="38" y="31"/>
                      </a:lnTo>
                      <a:lnTo>
                        <a:pt x="44" y="19"/>
                      </a:lnTo>
                      <a:lnTo>
                        <a:pt x="78" y="19"/>
                      </a:lnTo>
                      <a:lnTo>
                        <a:pt x="78" y="10"/>
                      </a:lnTo>
                      <a:lnTo>
                        <a:pt x="50" y="10"/>
                      </a:lnTo>
                      <a:lnTo>
                        <a:pt x="50" y="7"/>
                      </a:lnTo>
                      <a:lnTo>
                        <a:pt x="53" y="3"/>
                      </a:lnTo>
                      <a:lnTo>
                        <a:pt x="41" y="0"/>
                      </a:lnTo>
                      <a:lnTo>
                        <a:pt x="41" y="3"/>
                      </a:lnTo>
                      <a:lnTo>
                        <a:pt x="34" y="19"/>
                      </a:lnTo>
                      <a:lnTo>
                        <a:pt x="34" y="16"/>
                      </a:lnTo>
                      <a:lnTo>
                        <a:pt x="0" y="16"/>
                      </a:lnTo>
                      <a:lnTo>
                        <a:pt x="0" y="25"/>
                      </a:lnTo>
                      <a:lnTo>
                        <a:pt x="10" y="25"/>
                      </a:lnTo>
                      <a:lnTo>
                        <a:pt x="10" y="41"/>
                      </a:lnTo>
                      <a:lnTo>
                        <a:pt x="6" y="60"/>
                      </a:lnTo>
                      <a:lnTo>
                        <a:pt x="0" y="75"/>
                      </a:lnTo>
                      <a:lnTo>
                        <a:pt x="3" y="75"/>
                      </a:lnTo>
                      <a:lnTo>
                        <a:pt x="10" y="81"/>
                      </a:lnTo>
                      <a:lnTo>
                        <a:pt x="16" y="63"/>
                      </a:lnTo>
                      <a:lnTo>
                        <a:pt x="19" y="41"/>
                      </a:lnTo>
                      <a:lnTo>
                        <a:pt x="22" y="41"/>
                      </a:lnTo>
                      <a:lnTo>
                        <a:pt x="22" y="66"/>
                      </a:lnTo>
                      <a:lnTo>
                        <a:pt x="22" y="69"/>
                      </a:lnTo>
                      <a:lnTo>
                        <a:pt x="16" y="69"/>
                      </a:lnTo>
                      <a:lnTo>
                        <a:pt x="19" y="78"/>
                      </a:lnTo>
                      <a:lnTo>
                        <a:pt x="28" y="78"/>
                      </a:lnTo>
                      <a:lnTo>
                        <a:pt x="31" y="75"/>
                      </a:lnTo>
                      <a:lnTo>
                        <a:pt x="41" y="81"/>
                      </a:lnTo>
                      <a:lnTo>
                        <a:pt x="50" y="72"/>
                      </a:lnTo>
                      <a:lnTo>
                        <a:pt x="56" y="63"/>
                      </a:lnTo>
                      <a:lnTo>
                        <a:pt x="66" y="72"/>
                      </a:lnTo>
                      <a:lnTo>
                        <a:pt x="75" y="81"/>
                      </a:lnTo>
                      <a:lnTo>
                        <a:pt x="81" y="72"/>
                      </a:lnTo>
                      <a:lnTo>
                        <a:pt x="72" y="63"/>
                      </a:lnTo>
                      <a:lnTo>
                        <a:pt x="63" y="53"/>
                      </a:lnTo>
                      <a:lnTo>
                        <a:pt x="78" y="53"/>
                      </a:lnTo>
                      <a:lnTo>
                        <a:pt x="78" y="47"/>
                      </a:lnTo>
                      <a:lnTo>
                        <a:pt x="63" y="47"/>
                      </a:lnTo>
                      <a:lnTo>
                        <a:pt x="63" y="38"/>
                      </a:lnTo>
                      <a:lnTo>
                        <a:pt x="75" y="38"/>
                      </a:lnTo>
                      <a:lnTo>
                        <a:pt x="75" y="28"/>
                      </a:lnTo>
                      <a:lnTo>
                        <a:pt x="53" y="28"/>
                      </a:lnTo>
                      <a:lnTo>
                        <a:pt x="56" y="22"/>
                      </a:lnTo>
                      <a:lnTo>
                        <a:pt x="44" y="22"/>
                      </a:lnTo>
                      <a:lnTo>
                        <a:pt x="41" y="31"/>
                      </a:lnTo>
                      <a:lnTo>
                        <a:pt x="34" y="41"/>
                      </a:lnTo>
                      <a:lnTo>
                        <a:pt x="38" y="44"/>
                      </a:lnTo>
                      <a:lnTo>
                        <a:pt x="44" y="47"/>
                      </a:lnTo>
                      <a:lnTo>
                        <a:pt x="50" y="38"/>
                      </a:lnTo>
                      <a:lnTo>
                        <a:pt x="50" y="47"/>
                      </a:lnTo>
                      <a:lnTo>
                        <a:pt x="38" y="47"/>
                      </a:lnTo>
                      <a:lnTo>
                        <a:pt x="38" y="53"/>
                      </a:lnTo>
                      <a:lnTo>
                        <a:pt x="50" y="53"/>
                      </a:lnTo>
                      <a:lnTo>
                        <a:pt x="44" y="66"/>
                      </a:lnTo>
                      <a:lnTo>
                        <a:pt x="34" y="72"/>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8" name="Freeform 79"/>
                <p:cNvSpPr>
                  <a:spLocks noEditPoints="1"/>
                </p:cNvSpPr>
                <p:nvPr/>
              </p:nvSpPr>
              <p:spPr bwMode="auto">
                <a:xfrm>
                  <a:off x="4243" y="1264"/>
                  <a:ext cx="56" cy="81"/>
                </a:xfrm>
                <a:custGeom>
                  <a:avLst/>
                  <a:gdLst>
                    <a:gd name="T0" fmla="*/ 9 w 56"/>
                    <a:gd name="T1" fmla="*/ 81 h 81"/>
                    <a:gd name="T2" fmla="*/ 9 w 56"/>
                    <a:gd name="T3" fmla="*/ 75 h 81"/>
                    <a:gd name="T4" fmla="*/ 44 w 56"/>
                    <a:gd name="T5" fmla="*/ 75 h 81"/>
                    <a:gd name="T6" fmla="*/ 44 w 56"/>
                    <a:gd name="T7" fmla="*/ 81 h 81"/>
                    <a:gd name="T8" fmla="*/ 56 w 56"/>
                    <a:gd name="T9" fmla="*/ 81 h 81"/>
                    <a:gd name="T10" fmla="*/ 56 w 56"/>
                    <a:gd name="T11" fmla="*/ 13 h 81"/>
                    <a:gd name="T12" fmla="*/ 28 w 56"/>
                    <a:gd name="T13" fmla="*/ 13 h 81"/>
                    <a:gd name="T14" fmla="*/ 28 w 56"/>
                    <a:gd name="T15" fmla="*/ 13 h 81"/>
                    <a:gd name="T16" fmla="*/ 31 w 56"/>
                    <a:gd name="T17" fmla="*/ 7 h 81"/>
                    <a:gd name="T18" fmla="*/ 31 w 56"/>
                    <a:gd name="T19" fmla="*/ 7 h 81"/>
                    <a:gd name="T20" fmla="*/ 31 w 56"/>
                    <a:gd name="T21" fmla="*/ 7 h 81"/>
                    <a:gd name="T22" fmla="*/ 31 w 56"/>
                    <a:gd name="T23" fmla="*/ 3 h 81"/>
                    <a:gd name="T24" fmla="*/ 31 w 56"/>
                    <a:gd name="T25" fmla="*/ 3 h 81"/>
                    <a:gd name="T26" fmla="*/ 19 w 56"/>
                    <a:gd name="T27" fmla="*/ 0 h 81"/>
                    <a:gd name="T28" fmla="*/ 19 w 56"/>
                    <a:gd name="T29" fmla="*/ 0 h 81"/>
                    <a:gd name="T30" fmla="*/ 19 w 56"/>
                    <a:gd name="T31" fmla="*/ 3 h 81"/>
                    <a:gd name="T32" fmla="*/ 19 w 56"/>
                    <a:gd name="T33" fmla="*/ 3 h 81"/>
                    <a:gd name="T34" fmla="*/ 16 w 56"/>
                    <a:gd name="T35" fmla="*/ 13 h 81"/>
                    <a:gd name="T36" fmla="*/ 0 w 56"/>
                    <a:gd name="T37" fmla="*/ 13 h 81"/>
                    <a:gd name="T38" fmla="*/ 0 w 56"/>
                    <a:gd name="T39" fmla="*/ 81 h 81"/>
                    <a:gd name="T40" fmla="*/ 0 w 56"/>
                    <a:gd name="T41" fmla="*/ 81 h 81"/>
                    <a:gd name="T42" fmla="*/ 9 w 56"/>
                    <a:gd name="T43" fmla="*/ 81 h 81"/>
                    <a:gd name="T44" fmla="*/ 9 w 56"/>
                    <a:gd name="T45" fmla="*/ 81 h 81"/>
                    <a:gd name="T46" fmla="*/ 44 w 56"/>
                    <a:gd name="T47" fmla="*/ 22 h 81"/>
                    <a:gd name="T48" fmla="*/ 44 w 56"/>
                    <a:gd name="T49" fmla="*/ 31 h 81"/>
                    <a:gd name="T50" fmla="*/ 9 w 56"/>
                    <a:gd name="T51" fmla="*/ 31 h 81"/>
                    <a:gd name="T52" fmla="*/ 9 w 56"/>
                    <a:gd name="T53" fmla="*/ 22 h 81"/>
                    <a:gd name="T54" fmla="*/ 44 w 56"/>
                    <a:gd name="T55" fmla="*/ 22 h 81"/>
                    <a:gd name="T56" fmla="*/ 44 w 56"/>
                    <a:gd name="T57" fmla="*/ 22 h 81"/>
                    <a:gd name="T58" fmla="*/ 44 w 56"/>
                    <a:gd name="T59" fmla="*/ 50 h 81"/>
                    <a:gd name="T60" fmla="*/ 9 w 56"/>
                    <a:gd name="T61" fmla="*/ 50 h 81"/>
                    <a:gd name="T62" fmla="*/ 9 w 56"/>
                    <a:gd name="T63" fmla="*/ 41 h 81"/>
                    <a:gd name="T64" fmla="*/ 44 w 56"/>
                    <a:gd name="T65" fmla="*/ 41 h 81"/>
                    <a:gd name="T66" fmla="*/ 44 w 56"/>
                    <a:gd name="T67" fmla="*/ 50 h 81"/>
                    <a:gd name="T68" fmla="*/ 44 w 56"/>
                    <a:gd name="T69" fmla="*/ 50 h 81"/>
                    <a:gd name="T70" fmla="*/ 44 w 56"/>
                    <a:gd name="T71" fmla="*/ 56 h 81"/>
                    <a:gd name="T72" fmla="*/ 44 w 56"/>
                    <a:gd name="T73" fmla="*/ 69 h 81"/>
                    <a:gd name="T74" fmla="*/ 9 w 56"/>
                    <a:gd name="T75" fmla="*/ 69 h 81"/>
                    <a:gd name="T76" fmla="*/ 9 w 56"/>
                    <a:gd name="T77" fmla="*/ 56 h 81"/>
                    <a:gd name="T78" fmla="*/ 44 w 56"/>
                    <a:gd name="T79" fmla="*/ 56 h 81"/>
                    <a:gd name="T80" fmla="*/ 44 w 56"/>
                    <a:gd name="T81" fmla="*/ 56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 h="81">
                      <a:moveTo>
                        <a:pt x="9" y="81"/>
                      </a:moveTo>
                      <a:lnTo>
                        <a:pt x="9" y="75"/>
                      </a:lnTo>
                      <a:lnTo>
                        <a:pt x="44" y="75"/>
                      </a:lnTo>
                      <a:lnTo>
                        <a:pt x="44" y="81"/>
                      </a:lnTo>
                      <a:lnTo>
                        <a:pt x="56" y="81"/>
                      </a:lnTo>
                      <a:lnTo>
                        <a:pt x="56" y="13"/>
                      </a:lnTo>
                      <a:lnTo>
                        <a:pt x="28" y="13"/>
                      </a:lnTo>
                      <a:lnTo>
                        <a:pt x="31" y="7"/>
                      </a:lnTo>
                      <a:lnTo>
                        <a:pt x="31" y="3"/>
                      </a:lnTo>
                      <a:lnTo>
                        <a:pt x="19" y="0"/>
                      </a:lnTo>
                      <a:lnTo>
                        <a:pt x="19" y="3"/>
                      </a:lnTo>
                      <a:lnTo>
                        <a:pt x="16" y="13"/>
                      </a:lnTo>
                      <a:lnTo>
                        <a:pt x="0" y="13"/>
                      </a:lnTo>
                      <a:lnTo>
                        <a:pt x="0" y="81"/>
                      </a:lnTo>
                      <a:lnTo>
                        <a:pt x="9" y="81"/>
                      </a:lnTo>
                      <a:close/>
                      <a:moveTo>
                        <a:pt x="44" y="22"/>
                      </a:moveTo>
                      <a:lnTo>
                        <a:pt x="44" y="31"/>
                      </a:lnTo>
                      <a:lnTo>
                        <a:pt x="9" y="31"/>
                      </a:lnTo>
                      <a:lnTo>
                        <a:pt x="9" y="22"/>
                      </a:lnTo>
                      <a:lnTo>
                        <a:pt x="44" y="22"/>
                      </a:lnTo>
                      <a:close/>
                      <a:moveTo>
                        <a:pt x="44" y="50"/>
                      </a:moveTo>
                      <a:lnTo>
                        <a:pt x="9" y="50"/>
                      </a:lnTo>
                      <a:lnTo>
                        <a:pt x="9" y="41"/>
                      </a:lnTo>
                      <a:lnTo>
                        <a:pt x="44" y="41"/>
                      </a:lnTo>
                      <a:lnTo>
                        <a:pt x="44" y="50"/>
                      </a:lnTo>
                      <a:close/>
                      <a:moveTo>
                        <a:pt x="44" y="56"/>
                      </a:moveTo>
                      <a:lnTo>
                        <a:pt x="44" y="69"/>
                      </a:lnTo>
                      <a:lnTo>
                        <a:pt x="9" y="69"/>
                      </a:lnTo>
                      <a:lnTo>
                        <a:pt x="9" y="56"/>
                      </a:lnTo>
                      <a:lnTo>
                        <a:pt x="44" y="5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79" name="Freeform 80"/>
                <p:cNvSpPr>
                  <a:spLocks noEditPoints="1"/>
                </p:cNvSpPr>
                <p:nvPr/>
              </p:nvSpPr>
              <p:spPr bwMode="auto">
                <a:xfrm>
                  <a:off x="4318" y="1264"/>
                  <a:ext cx="81" cy="78"/>
                </a:xfrm>
                <a:custGeom>
                  <a:avLst/>
                  <a:gdLst>
                    <a:gd name="T0" fmla="*/ 59 w 81"/>
                    <a:gd name="T1" fmla="*/ 7 h 78"/>
                    <a:gd name="T2" fmla="*/ 59 w 81"/>
                    <a:gd name="T3" fmla="*/ 7 h 78"/>
                    <a:gd name="T4" fmla="*/ 47 w 81"/>
                    <a:gd name="T5" fmla="*/ 0 h 78"/>
                    <a:gd name="T6" fmla="*/ 41 w 81"/>
                    <a:gd name="T7" fmla="*/ 16 h 78"/>
                    <a:gd name="T8" fmla="*/ 28 w 81"/>
                    <a:gd name="T9" fmla="*/ 28 h 78"/>
                    <a:gd name="T10" fmla="*/ 28 w 81"/>
                    <a:gd name="T11" fmla="*/ 41 h 78"/>
                    <a:gd name="T12" fmla="*/ 69 w 81"/>
                    <a:gd name="T13" fmla="*/ 38 h 78"/>
                    <a:gd name="T14" fmla="*/ 72 w 81"/>
                    <a:gd name="T15" fmla="*/ 41 h 78"/>
                    <a:gd name="T16" fmla="*/ 78 w 81"/>
                    <a:gd name="T17" fmla="*/ 38 h 78"/>
                    <a:gd name="T18" fmla="*/ 81 w 81"/>
                    <a:gd name="T19" fmla="*/ 35 h 78"/>
                    <a:gd name="T20" fmla="*/ 65 w 81"/>
                    <a:gd name="T21" fmla="*/ 13 h 78"/>
                    <a:gd name="T22" fmla="*/ 56 w 81"/>
                    <a:gd name="T23" fmla="*/ 19 h 78"/>
                    <a:gd name="T24" fmla="*/ 44 w 81"/>
                    <a:gd name="T25" fmla="*/ 28 h 78"/>
                    <a:gd name="T26" fmla="*/ 59 w 81"/>
                    <a:gd name="T27" fmla="*/ 7 h 78"/>
                    <a:gd name="T28" fmla="*/ 59 w 81"/>
                    <a:gd name="T29" fmla="*/ 7 h 78"/>
                    <a:gd name="T30" fmla="*/ 31 w 81"/>
                    <a:gd name="T31" fmla="*/ 13 h 78"/>
                    <a:gd name="T32" fmla="*/ 16 w 81"/>
                    <a:gd name="T33" fmla="*/ 3 h 78"/>
                    <a:gd name="T34" fmla="*/ 9 w 81"/>
                    <a:gd name="T35" fmla="*/ 10 h 78"/>
                    <a:gd name="T36" fmla="*/ 12 w 81"/>
                    <a:gd name="T37" fmla="*/ 16 h 78"/>
                    <a:gd name="T38" fmla="*/ 22 w 81"/>
                    <a:gd name="T39" fmla="*/ 22 h 78"/>
                    <a:gd name="T40" fmla="*/ 31 w 81"/>
                    <a:gd name="T41" fmla="*/ 13 h 78"/>
                    <a:gd name="T42" fmla="*/ 22 w 81"/>
                    <a:gd name="T43" fmla="*/ 31 h 78"/>
                    <a:gd name="T44" fmla="*/ 6 w 81"/>
                    <a:gd name="T45" fmla="*/ 22 h 78"/>
                    <a:gd name="T46" fmla="*/ 0 w 81"/>
                    <a:gd name="T47" fmla="*/ 31 h 78"/>
                    <a:gd name="T48" fmla="*/ 16 w 81"/>
                    <a:gd name="T49" fmla="*/ 41 h 78"/>
                    <a:gd name="T50" fmla="*/ 22 w 81"/>
                    <a:gd name="T51" fmla="*/ 31 h 78"/>
                    <a:gd name="T52" fmla="*/ 22 w 81"/>
                    <a:gd name="T53" fmla="*/ 31 h 78"/>
                    <a:gd name="T54" fmla="*/ 12 w 81"/>
                    <a:gd name="T55" fmla="*/ 78 h 78"/>
                    <a:gd name="T56" fmla="*/ 16 w 81"/>
                    <a:gd name="T57" fmla="*/ 78 h 78"/>
                    <a:gd name="T58" fmla="*/ 25 w 81"/>
                    <a:gd name="T59" fmla="*/ 50 h 78"/>
                    <a:gd name="T60" fmla="*/ 19 w 81"/>
                    <a:gd name="T61" fmla="*/ 47 h 78"/>
                    <a:gd name="T62" fmla="*/ 16 w 81"/>
                    <a:gd name="T63" fmla="*/ 44 h 78"/>
                    <a:gd name="T64" fmla="*/ 3 w 81"/>
                    <a:gd name="T65" fmla="*/ 72 h 78"/>
                    <a:gd name="T66" fmla="*/ 12 w 81"/>
                    <a:gd name="T67" fmla="*/ 78 h 78"/>
                    <a:gd name="T68" fmla="*/ 12 w 81"/>
                    <a:gd name="T69" fmla="*/ 78 h 78"/>
                    <a:gd name="T70" fmla="*/ 62 w 81"/>
                    <a:gd name="T71" fmla="*/ 75 h 78"/>
                    <a:gd name="T72" fmla="*/ 72 w 81"/>
                    <a:gd name="T73" fmla="*/ 78 h 78"/>
                    <a:gd name="T74" fmla="*/ 31 w 81"/>
                    <a:gd name="T75" fmla="*/ 44 h 78"/>
                    <a:gd name="T76" fmla="*/ 41 w 81"/>
                    <a:gd name="T77" fmla="*/ 78 h 78"/>
                    <a:gd name="T78" fmla="*/ 41 w 81"/>
                    <a:gd name="T79" fmla="*/ 75 h 78"/>
                    <a:gd name="T80" fmla="*/ 62 w 81"/>
                    <a:gd name="T81" fmla="*/ 66 h 78"/>
                    <a:gd name="T82" fmla="*/ 41 w 81"/>
                    <a:gd name="T83" fmla="*/ 53 h 78"/>
                    <a:gd name="T84" fmla="*/ 62 w 81"/>
                    <a:gd name="T85" fmla="*/ 53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78">
                      <a:moveTo>
                        <a:pt x="59" y="7"/>
                      </a:moveTo>
                      <a:lnTo>
                        <a:pt x="59" y="7"/>
                      </a:lnTo>
                      <a:lnTo>
                        <a:pt x="47" y="0"/>
                      </a:lnTo>
                      <a:lnTo>
                        <a:pt x="41" y="16"/>
                      </a:lnTo>
                      <a:lnTo>
                        <a:pt x="34" y="25"/>
                      </a:lnTo>
                      <a:lnTo>
                        <a:pt x="28" y="28"/>
                      </a:lnTo>
                      <a:lnTo>
                        <a:pt x="28" y="41"/>
                      </a:lnTo>
                      <a:lnTo>
                        <a:pt x="56" y="38"/>
                      </a:lnTo>
                      <a:lnTo>
                        <a:pt x="69" y="38"/>
                      </a:lnTo>
                      <a:lnTo>
                        <a:pt x="72" y="41"/>
                      </a:lnTo>
                      <a:lnTo>
                        <a:pt x="78" y="38"/>
                      </a:lnTo>
                      <a:lnTo>
                        <a:pt x="81" y="35"/>
                      </a:lnTo>
                      <a:lnTo>
                        <a:pt x="65" y="13"/>
                      </a:lnTo>
                      <a:lnTo>
                        <a:pt x="56" y="19"/>
                      </a:lnTo>
                      <a:lnTo>
                        <a:pt x="62" y="28"/>
                      </a:lnTo>
                      <a:lnTo>
                        <a:pt x="44" y="28"/>
                      </a:lnTo>
                      <a:lnTo>
                        <a:pt x="59" y="7"/>
                      </a:lnTo>
                      <a:close/>
                      <a:moveTo>
                        <a:pt x="31" y="13"/>
                      </a:moveTo>
                      <a:lnTo>
                        <a:pt x="31" y="13"/>
                      </a:lnTo>
                      <a:lnTo>
                        <a:pt x="16" y="3"/>
                      </a:lnTo>
                      <a:lnTo>
                        <a:pt x="9" y="10"/>
                      </a:lnTo>
                      <a:lnTo>
                        <a:pt x="12" y="16"/>
                      </a:lnTo>
                      <a:lnTo>
                        <a:pt x="22" y="22"/>
                      </a:lnTo>
                      <a:lnTo>
                        <a:pt x="31" y="13"/>
                      </a:lnTo>
                      <a:close/>
                      <a:moveTo>
                        <a:pt x="22" y="31"/>
                      </a:moveTo>
                      <a:lnTo>
                        <a:pt x="22" y="31"/>
                      </a:lnTo>
                      <a:lnTo>
                        <a:pt x="6" y="22"/>
                      </a:lnTo>
                      <a:lnTo>
                        <a:pt x="0" y="31"/>
                      </a:lnTo>
                      <a:lnTo>
                        <a:pt x="16" y="41"/>
                      </a:lnTo>
                      <a:lnTo>
                        <a:pt x="22" y="31"/>
                      </a:lnTo>
                      <a:close/>
                      <a:moveTo>
                        <a:pt x="12" y="78"/>
                      </a:moveTo>
                      <a:lnTo>
                        <a:pt x="12" y="78"/>
                      </a:lnTo>
                      <a:lnTo>
                        <a:pt x="16" y="78"/>
                      </a:lnTo>
                      <a:lnTo>
                        <a:pt x="25" y="50"/>
                      </a:lnTo>
                      <a:lnTo>
                        <a:pt x="19" y="47"/>
                      </a:lnTo>
                      <a:lnTo>
                        <a:pt x="16" y="44"/>
                      </a:lnTo>
                      <a:lnTo>
                        <a:pt x="9" y="60"/>
                      </a:lnTo>
                      <a:lnTo>
                        <a:pt x="3" y="72"/>
                      </a:lnTo>
                      <a:lnTo>
                        <a:pt x="12" y="78"/>
                      </a:lnTo>
                      <a:close/>
                      <a:moveTo>
                        <a:pt x="41" y="75"/>
                      </a:moveTo>
                      <a:lnTo>
                        <a:pt x="62" y="75"/>
                      </a:lnTo>
                      <a:lnTo>
                        <a:pt x="62" y="78"/>
                      </a:lnTo>
                      <a:lnTo>
                        <a:pt x="72" y="78"/>
                      </a:lnTo>
                      <a:lnTo>
                        <a:pt x="72" y="44"/>
                      </a:lnTo>
                      <a:lnTo>
                        <a:pt x="31" y="44"/>
                      </a:lnTo>
                      <a:lnTo>
                        <a:pt x="31" y="78"/>
                      </a:lnTo>
                      <a:lnTo>
                        <a:pt x="41" y="78"/>
                      </a:lnTo>
                      <a:lnTo>
                        <a:pt x="41" y="75"/>
                      </a:lnTo>
                      <a:close/>
                      <a:moveTo>
                        <a:pt x="62" y="53"/>
                      </a:moveTo>
                      <a:lnTo>
                        <a:pt x="62" y="66"/>
                      </a:lnTo>
                      <a:lnTo>
                        <a:pt x="41" y="66"/>
                      </a:lnTo>
                      <a:lnTo>
                        <a:pt x="41" y="53"/>
                      </a:lnTo>
                      <a:lnTo>
                        <a:pt x="62" y="5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0" name="Freeform 81"/>
                <p:cNvSpPr>
                  <a:spLocks noEditPoints="1"/>
                </p:cNvSpPr>
                <p:nvPr/>
              </p:nvSpPr>
              <p:spPr bwMode="auto">
                <a:xfrm>
                  <a:off x="4405" y="1267"/>
                  <a:ext cx="75" cy="78"/>
                </a:xfrm>
                <a:custGeom>
                  <a:avLst/>
                  <a:gdLst>
                    <a:gd name="T0" fmla="*/ 60 w 75"/>
                    <a:gd name="T1" fmla="*/ 19 h 78"/>
                    <a:gd name="T2" fmla="*/ 50 w 75"/>
                    <a:gd name="T3" fmla="*/ 10 h 78"/>
                    <a:gd name="T4" fmla="*/ 50 w 75"/>
                    <a:gd name="T5" fmla="*/ 7 h 78"/>
                    <a:gd name="T6" fmla="*/ 50 w 75"/>
                    <a:gd name="T7" fmla="*/ 4 h 78"/>
                    <a:gd name="T8" fmla="*/ 50 w 75"/>
                    <a:gd name="T9" fmla="*/ 4 h 78"/>
                    <a:gd name="T10" fmla="*/ 41 w 75"/>
                    <a:gd name="T11" fmla="*/ 4 h 78"/>
                    <a:gd name="T12" fmla="*/ 41 w 75"/>
                    <a:gd name="T13" fmla="*/ 38 h 78"/>
                    <a:gd name="T14" fmla="*/ 35 w 75"/>
                    <a:gd name="T15" fmla="*/ 19 h 78"/>
                    <a:gd name="T16" fmla="*/ 28 w 75"/>
                    <a:gd name="T17" fmla="*/ 7 h 78"/>
                    <a:gd name="T18" fmla="*/ 28 w 75"/>
                    <a:gd name="T19" fmla="*/ 4 h 78"/>
                    <a:gd name="T20" fmla="*/ 28 w 75"/>
                    <a:gd name="T21" fmla="*/ 0 h 78"/>
                    <a:gd name="T22" fmla="*/ 25 w 75"/>
                    <a:gd name="T23" fmla="*/ 0 h 78"/>
                    <a:gd name="T24" fmla="*/ 19 w 75"/>
                    <a:gd name="T25" fmla="*/ 0 h 78"/>
                    <a:gd name="T26" fmla="*/ 19 w 75"/>
                    <a:gd name="T27" fmla="*/ 44 h 78"/>
                    <a:gd name="T28" fmla="*/ 13 w 75"/>
                    <a:gd name="T29" fmla="*/ 60 h 78"/>
                    <a:gd name="T30" fmla="*/ 10 w 75"/>
                    <a:gd name="T31" fmla="*/ 66 h 78"/>
                    <a:gd name="T32" fmla="*/ 0 w 75"/>
                    <a:gd name="T33" fmla="*/ 72 h 78"/>
                    <a:gd name="T34" fmla="*/ 13 w 75"/>
                    <a:gd name="T35" fmla="*/ 75 h 78"/>
                    <a:gd name="T36" fmla="*/ 25 w 75"/>
                    <a:gd name="T37" fmla="*/ 60 h 78"/>
                    <a:gd name="T38" fmla="*/ 28 w 75"/>
                    <a:gd name="T39" fmla="*/ 41 h 78"/>
                    <a:gd name="T40" fmla="*/ 28 w 75"/>
                    <a:gd name="T41" fmla="*/ 25 h 78"/>
                    <a:gd name="T42" fmla="*/ 32 w 75"/>
                    <a:gd name="T43" fmla="*/ 47 h 78"/>
                    <a:gd name="T44" fmla="*/ 38 w 75"/>
                    <a:gd name="T45" fmla="*/ 47 h 78"/>
                    <a:gd name="T46" fmla="*/ 41 w 75"/>
                    <a:gd name="T47" fmla="*/ 72 h 78"/>
                    <a:gd name="T48" fmla="*/ 50 w 75"/>
                    <a:gd name="T49" fmla="*/ 22 h 78"/>
                    <a:gd name="T50" fmla="*/ 53 w 75"/>
                    <a:gd name="T51" fmla="*/ 47 h 78"/>
                    <a:gd name="T52" fmla="*/ 63 w 75"/>
                    <a:gd name="T53" fmla="*/ 47 h 78"/>
                    <a:gd name="T54" fmla="*/ 75 w 75"/>
                    <a:gd name="T55" fmla="*/ 78 h 78"/>
                    <a:gd name="T56" fmla="*/ 75 w 75"/>
                    <a:gd name="T57" fmla="*/ 7 h 78"/>
                    <a:gd name="T58" fmla="*/ 75 w 75"/>
                    <a:gd name="T59" fmla="*/ 0 h 78"/>
                    <a:gd name="T60" fmla="*/ 75 w 75"/>
                    <a:gd name="T61" fmla="*/ 0 h 78"/>
                    <a:gd name="T62" fmla="*/ 72 w 75"/>
                    <a:gd name="T63" fmla="*/ 0 h 78"/>
                    <a:gd name="T64" fmla="*/ 63 w 75"/>
                    <a:gd name="T65" fmla="*/ 38 h 78"/>
                    <a:gd name="T66" fmla="*/ 60 w 75"/>
                    <a:gd name="T67" fmla="*/ 19 h 78"/>
                    <a:gd name="T68" fmla="*/ 60 w 75"/>
                    <a:gd name="T69" fmla="*/ 19 h 78"/>
                    <a:gd name="T70" fmla="*/ 13 w 75"/>
                    <a:gd name="T71" fmla="*/ 38 h 78"/>
                    <a:gd name="T72" fmla="*/ 16 w 75"/>
                    <a:gd name="T73" fmla="*/ 22 h 78"/>
                    <a:gd name="T74" fmla="*/ 7 w 75"/>
                    <a:gd name="T75" fmla="*/ 19 h 78"/>
                    <a:gd name="T76" fmla="*/ 7 w 75"/>
                    <a:gd name="T77" fmla="*/ 22 h 78"/>
                    <a:gd name="T78" fmla="*/ 3 w 75"/>
                    <a:gd name="T79" fmla="*/ 47 h 78"/>
                    <a:gd name="T80" fmla="*/ 13 w 75"/>
                    <a:gd name="T81" fmla="*/ 47 h 78"/>
                    <a:gd name="T82" fmla="*/ 13 w 75"/>
                    <a:gd name="T83" fmla="*/ 38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5" h="78">
                      <a:moveTo>
                        <a:pt x="60" y="19"/>
                      </a:moveTo>
                      <a:lnTo>
                        <a:pt x="60" y="19"/>
                      </a:lnTo>
                      <a:lnTo>
                        <a:pt x="50" y="22"/>
                      </a:lnTo>
                      <a:lnTo>
                        <a:pt x="50" y="10"/>
                      </a:lnTo>
                      <a:lnTo>
                        <a:pt x="50" y="7"/>
                      </a:lnTo>
                      <a:lnTo>
                        <a:pt x="50" y="4"/>
                      </a:lnTo>
                      <a:lnTo>
                        <a:pt x="41" y="4"/>
                      </a:lnTo>
                      <a:lnTo>
                        <a:pt x="41" y="38"/>
                      </a:lnTo>
                      <a:lnTo>
                        <a:pt x="35" y="19"/>
                      </a:lnTo>
                      <a:lnTo>
                        <a:pt x="28" y="22"/>
                      </a:lnTo>
                      <a:lnTo>
                        <a:pt x="28" y="7"/>
                      </a:lnTo>
                      <a:lnTo>
                        <a:pt x="28" y="4"/>
                      </a:lnTo>
                      <a:lnTo>
                        <a:pt x="28" y="0"/>
                      </a:lnTo>
                      <a:lnTo>
                        <a:pt x="25" y="0"/>
                      </a:lnTo>
                      <a:lnTo>
                        <a:pt x="19" y="0"/>
                      </a:lnTo>
                      <a:lnTo>
                        <a:pt x="19" y="44"/>
                      </a:lnTo>
                      <a:lnTo>
                        <a:pt x="16" y="53"/>
                      </a:lnTo>
                      <a:lnTo>
                        <a:pt x="13" y="60"/>
                      </a:lnTo>
                      <a:lnTo>
                        <a:pt x="10" y="66"/>
                      </a:lnTo>
                      <a:lnTo>
                        <a:pt x="0" y="72"/>
                      </a:lnTo>
                      <a:lnTo>
                        <a:pt x="13" y="75"/>
                      </a:lnTo>
                      <a:lnTo>
                        <a:pt x="22" y="69"/>
                      </a:lnTo>
                      <a:lnTo>
                        <a:pt x="25" y="60"/>
                      </a:lnTo>
                      <a:lnTo>
                        <a:pt x="28" y="41"/>
                      </a:lnTo>
                      <a:lnTo>
                        <a:pt x="28" y="25"/>
                      </a:lnTo>
                      <a:lnTo>
                        <a:pt x="32" y="47"/>
                      </a:lnTo>
                      <a:lnTo>
                        <a:pt x="38" y="47"/>
                      </a:lnTo>
                      <a:lnTo>
                        <a:pt x="41" y="47"/>
                      </a:lnTo>
                      <a:lnTo>
                        <a:pt x="41" y="72"/>
                      </a:lnTo>
                      <a:lnTo>
                        <a:pt x="50" y="72"/>
                      </a:lnTo>
                      <a:lnTo>
                        <a:pt x="50" y="22"/>
                      </a:lnTo>
                      <a:lnTo>
                        <a:pt x="53" y="47"/>
                      </a:lnTo>
                      <a:lnTo>
                        <a:pt x="63" y="47"/>
                      </a:lnTo>
                      <a:lnTo>
                        <a:pt x="63" y="78"/>
                      </a:lnTo>
                      <a:lnTo>
                        <a:pt x="75" y="78"/>
                      </a:lnTo>
                      <a:lnTo>
                        <a:pt x="75" y="7"/>
                      </a:lnTo>
                      <a:lnTo>
                        <a:pt x="75" y="0"/>
                      </a:lnTo>
                      <a:lnTo>
                        <a:pt x="72" y="0"/>
                      </a:lnTo>
                      <a:lnTo>
                        <a:pt x="63" y="0"/>
                      </a:lnTo>
                      <a:lnTo>
                        <a:pt x="63" y="38"/>
                      </a:lnTo>
                      <a:lnTo>
                        <a:pt x="60" y="19"/>
                      </a:lnTo>
                      <a:close/>
                      <a:moveTo>
                        <a:pt x="13" y="38"/>
                      </a:moveTo>
                      <a:lnTo>
                        <a:pt x="13" y="38"/>
                      </a:lnTo>
                      <a:lnTo>
                        <a:pt x="16" y="22"/>
                      </a:lnTo>
                      <a:lnTo>
                        <a:pt x="7" y="19"/>
                      </a:lnTo>
                      <a:lnTo>
                        <a:pt x="7" y="22"/>
                      </a:lnTo>
                      <a:lnTo>
                        <a:pt x="3" y="47"/>
                      </a:lnTo>
                      <a:lnTo>
                        <a:pt x="13" y="47"/>
                      </a:lnTo>
                      <a:lnTo>
                        <a:pt x="13" y="38"/>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1" name="Freeform 82"/>
                <p:cNvSpPr>
                  <a:spLocks noEditPoints="1"/>
                </p:cNvSpPr>
                <p:nvPr/>
              </p:nvSpPr>
              <p:spPr bwMode="auto">
                <a:xfrm>
                  <a:off x="4006" y="796"/>
                  <a:ext cx="72" cy="75"/>
                </a:xfrm>
                <a:custGeom>
                  <a:avLst/>
                  <a:gdLst>
                    <a:gd name="T0" fmla="*/ 9 w 72"/>
                    <a:gd name="T1" fmla="*/ 50 h 75"/>
                    <a:gd name="T2" fmla="*/ 12 w 72"/>
                    <a:gd name="T3" fmla="*/ 59 h 75"/>
                    <a:gd name="T4" fmla="*/ 22 w 72"/>
                    <a:gd name="T5" fmla="*/ 56 h 75"/>
                    <a:gd name="T6" fmla="*/ 25 w 72"/>
                    <a:gd name="T7" fmla="*/ 50 h 75"/>
                    <a:gd name="T8" fmla="*/ 25 w 72"/>
                    <a:gd name="T9" fmla="*/ 44 h 75"/>
                    <a:gd name="T10" fmla="*/ 19 w 72"/>
                    <a:gd name="T11" fmla="*/ 28 h 75"/>
                    <a:gd name="T12" fmla="*/ 28 w 72"/>
                    <a:gd name="T13" fmla="*/ 0 h 75"/>
                    <a:gd name="T14" fmla="*/ 0 w 72"/>
                    <a:gd name="T15" fmla="*/ 72 h 75"/>
                    <a:gd name="T16" fmla="*/ 9 w 72"/>
                    <a:gd name="T17" fmla="*/ 72 h 75"/>
                    <a:gd name="T18" fmla="*/ 15 w 72"/>
                    <a:gd name="T19" fmla="*/ 9 h 75"/>
                    <a:gd name="T20" fmla="*/ 9 w 72"/>
                    <a:gd name="T21" fmla="*/ 9 h 75"/>
                    <a:gd name="T22" fmla="*/ 15 w 72"/>
                    <a:gd name="T23" fmla="*/ 9 h 75"/>
                    <a:gd name="T24" fmla="*/ 44 w 72"/>
                    <a:gd name="T25" fmla="*/ 50 h 75"/>
                    <a:gd name="T26" fmla="*/ 53 w 72"/>
                    <a:gd name="T27" fmla="*/ 56 h 75"/>
                    <a:gd name="T28" fmla="*/ 28 w 72"/>
                    <a:gd name="T29" fmla="*/ 19 h 75"/>
                    <a:gd name="T30" fmla="*/ 37 w 72"/>
                    <a:gd name="T31" fmla="*/ 56 h 75"/>
                    <a:gd name="T32" fmla="*/ 37 w 72"/>
                    <a:gd name="T33" fmla="*/ 50 h 75"/>
                    <a:gd name="T34" fmla="*/ 37 w 72"/>
                    <a:gd name="T35" fmla="*/ 41 h 75"/>
                    <a:gd name="T36" fmla="*/ 44 w 72"/>
                    <a:gd name="T37" fmla="*/ 28 h 75"/>
                    <a:gd name="T38" fmla="*/ 44 w 72"/>
                    <a:gd name="T39" fmla="*/ 41 h 75"/>
                    <a:gd name="T40" fmla="*/ 9 w 72"/>
                    <a:gd name="T41" fmla="*/ 28 h 75"/>
                    <a:gd name="T42" fmla="*/ 15 w 72"/>
                    <a:gd name="T43" fmla="*/ 37 h 75"/>
                    <a:gd name="T44" fmla="*/ 15 w 72"/>
                    <a:gd name="T45" fmla="*/ 47 h 75"/>
                    <a:gd name="T46" fmla="*/ 9 w 72"/>
                    <a:gd name="T47" fmla="*/ 50 h 75"/>
                    <a:gd name="T48" fmla="*/ 28 w 72"/>
                    <a:gd name="T49" fmla="*/ 9 h 75"/>
                    <a:gd name="T50" fmla="*/ 56 w 72"/>
                    <a:gd name="T51" fmla="*/ 59 h 75"/>
                    <a:gd name="T52" fmla="*/ 56 w 72"/>
                    <a:gd name="T53" fmla="*/ 62 h 75"/>
                    <a:gd name="T54" fmla="*/ 47 w 72"/>
                    <a:gd name="T55" fmla="*/ 66 h 75"/>
                    <a:gd name="T56" fmla="*/ 50 w 72"/>
                    <a:gd name="T57" fmla="*/ 75 h 75"/>
                    <a:gd name="T58" fmla="*/ 65 w 72"/>
                    <a:gd name="T59" fmla="*/ 75 h 75"/>
                    <a:gd name="T60" fmla="*/ 68 w 72"/>
                    <a:gd name="T61" fmla="*/ 66 h 75"/>
                    <a:gd name="T62" fmla="*/ 72 w 72"/>
                    <a:gd name="T63" fmla="*/ 9 h 75"/>
                    <a:gd name="T64" fmla="*/ 28 w 72"/>
                    <a:gd name="T65" fmla="*/ 0 h 75"/>
                    <a:gd name="T66" fmla="*/ 28 w 72"/>
                    <a:gd name="T67" fmla="*/ 9 h 7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2" h="75">
                      <a:moveTo>
                        <a:pt x="9" y="72"/>
                      </a:moveTo>
                      <a:lnTo>
                        <a:pt x="9" y="50"/>
                      </a:lnTo>
                      <a:lnTo>
                        <a:pt x="12" y="59"/>
                      </a:lnTo>
                      <a:lnTo>
                        <a:pt x="22" y="56"/>
                      </a:lnTo>
                      <a:lnTo>
                        <a:pt x="25" y="50"/>
                      </a:lnTo>
                      <a:lnTo>
                        <a:pt x="25" y="44"/>
                      </a:lnTo>
                      <a:lnTo>
                        <a:pt x="25" y="34"/>
                      </a:lnTo>
                      <a:lnTo>
                        <a:pt x="19" y="28"/>
                      </a:lnTo>
                      <a:lnTo>
                        <a:pt x="28" y="0"/>
                      </a:lnTo>
                      <a:lnTo>
                        <a:pt x="0" y="0"/>
                      </a:lnTo>
                      <a:lnTo>
                        <a:pt x="0" y="72"/>
                      </a:lnTo>
                      <a:lnTo>
                        <a:pt x="9" y="72"/>
                      </a:lnTo>
                      <a:close/>
                      <a:moveTo>
                        <a:pt x="15" y="9"/>
                      </a:moveTo>
                      <a:lnTo>
                        <a:pt x="15" y="9"/>
                      </a:lnTo>
                      <a:lnTo>
                        <a:pt x="9" y="28"/>
                      </a:lnTo>
                      <a:lnTo>
                        <a:pt x="9" y="9"/>
                      </a:lnTo>
                      <a:lnTo>
                        <a:pt x="15" y="9"/>
                      </a:lnTo>
                      <a:close/>
                      <a:moveTo>
                        <a:pt x="37" y="50"/>
                      </a:moveTo>
                      <a:lnTo>
                        <a:pt x="44" y="50"/>
                      </a:lnTo>
                      <a:lnTo>
                        <a:pt x="44" y="56"/>
                      </a:lnTo>
                      <a:lnTo>
                        <a:pt x="53" y="56"/>
                      </a:lnTo>
                      <a:lnTo>
                        <a:pt x="53" y="19"/>
                      </a:lnTo>
                      <a:lnTo>
                        <a:pt x="28" y="19"/>
                      </a:lnTo>
                      <a:lnTo>
                        <a:pt x="28" y="56"/>
                      </a:lnTo>
                      <a:lnTo>
                        <a:pt x="37" y="56"/>
                      </a:lnTo>
                      <a:lnTo>
                        <a:pt x="37" y="50"/>
                      </a:lnTo>
                      <a:close/>
                      <a:moveTo>
                        <a:pt x="44" y="41"/>
                      </a:moveTo>
                      <a:lnTo>
                        <a:pt x="37" y="41"/>
                      </a:lnTo>
                      <a:lnTo>
                        <a:pt x="37" y="28"/>
                      </a:lnTo>
                      <a:lnTo>
                        <a:pt x="44" y="28"/>
                      </a:lnTo>
                      <a:lnTo>
                        <a:pt x="44" y="41"/>
                      </a:lnTo>
                      <a:close/>
                      <a:moveTo>
                        <a:pt x="9" y="50"/>
                      </a:moveTo>
                      <a:lnTo>
                        <a:pt x="9" y="28"/>
                      </a:lnTo>
                      <a:lnTo>
                        <a:pt x="15" y="37"/>
                      </a:lnTo>
                      <a:lnTo>
                        <a:pt x="15" y="44"/>
                      </a:lnTo>
                      <a:lnTo>
                        <a:pt x="15" y="47"/>
                      </a:lnTo>
                      <a:lnTo>
                        <a:pt x="9" y="50"/>
                      </a:lnTo>
                      <a:close/>
                      <a:moveTo>
                        <a:pt x="28" y="9"/>
                      </a:moveTo>
                      <a:lnTo>
                        <a:pt x="56" y="9"/>
                      </a:lnTo>
                      <a:lnTo>
                        <a:pt x="56" y="59"/>
                      </a:lnTo>
                      <a:lnTo>
                        <a:pt x="56" y="62"/>
                      </a:lnTo>
                      <a:lnTo>
                        <a:pt x="47" y="66"/>
                      </a:lnTo>
                      <a:lnTo>
                        <a:pt x="50" y="75"/>
                      </a:lnTo>
                      <a:lnTo>
                        <a:pt x="65" y="75"/>
                      </a:lnTo>
                      <a:lnTo>
                        <a:pt x="65" y="72"/>
                      </a:lnTo>
                      <a:lnTo>
                        <a:pt x="68" y="66"/>
                      </a:lnTo>
                      <a:lnTo>
                        <a:pt x="68" y="9"/>
                      </a:lnTo>
                      <a:lnTo>
                        <a:pt x="72" y="9"/>
                      </a:lnTo>
                      <a:lnTo>
                        <a:pt x="72" y="0"/>
                      </a:lnTo>
                      <a:lnTo>
                        <a:pt x="28" y="0"/>
                      </a:lnTo>
                      <a:lnTo>
                        <a:pt x="28" y="9"/>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2" name="Freeform 83"/>
                <p:cNvSpPr>
                  <a:spLocks noEditPoints="1"/>
                </p:cNvSpPr>
                <p:nvPr/>
              </p:nvSpPr>
              <p:spPr bwMode="auto">
                <a:xfrm>
                  <a:off x="4090" y="793"/>
                  <a:ext cx="75" cy="78"/>
                </a:xfrm>
                <a:custGeom>
                  <a:avLst/>
                  <a:gdLst>
                    <a:gd name="T0" fmla="*/ 50 w 75"/>
                    <a:gd name="T1" fmla="*/ 25 h 78"/>
                    <a:gd name="T2" fmla="*/ 47 w 75"/>
                    <a:gd name="T3" fmla="*/ 47 h 78"/>
                    <a:gd name="T4" fmla="*/ 44 w 75"/>
                    <a:gd name="T5" fmla="*/ 56 h 78"/>
                    <a:gd name="T6" fmla="*/ 28 w 75"/>
                    <a:gd name="T7" fmla="*/ 53 h 78"/>
                    <a:gd name="T8" fmla="*/ 41 w 75"/>
                    <a:gd name="T9" fmla="*/ 31 h 78"/>
                    <a:gd name="T10" fmla="*/ 28 w 75"/>
                    <a:gd name="T11" fmla="*/ 28 h 78"/>
                    <a:gd name="T12" fmla="*/ 34 w 75"/>
                    <a:gd name="T13" fmla="*/ 16 h 78"/>
                    <a:gd name="T14" fmla="*/ 44 w 75"/>
                    <a:gd name="T15" fmla="*/ 6 h 78"/>
                    <a:gd name="T16" fmla="*/ 34 w 75"/>
                    <a:gd name="T17" fmla="*/ 6 h 78"/>
                    <a:gd name="T18" fmla="*/ 38 w 75"/>
                    <a:gd name="T19" fmla="*/ 3 h 78"/>
                    <a:gd name="T20" fmla="*/ 38 w 75"/>
                    <a:gd name="T21" fmla="*/ 0 h 78"/>
                    <a:gd name="T22" fmla="*/ 34 w 75"/>
                    <a:gd name="T23" fmla="*/ 0 h 78"/>
                    <a:gd name="T24" fmla="*/ 25 w 75"/>
                    <a:gd name="T25" fmla="*/ 6 h 78"/>
                    <a:gd name="T26" fmla="*/ 19 w 75"/>
                    <a:gd name="T27" fmla="*/ 6 h 78"/>
                    <a:gd name="T28" fmla="*/ 19 w 75"/>
                    <a:gd name="T29" fmla="*/ 0 h 78"/>
                    <a:gd name="T30" fmla="*/ 19 w 75"/>
                    <a:gd name="T31" fmla="*/ 0 h 78"/>
                    <a:gd name="T32" fmla="*/ 13 w 75"/>
                    <a:gd name="T33" fmla="*/ 0 h 78"/>
                    <a:gd name="T34" fmla="*/ 9 w 75"/>
                    <a:gd name="T35" fmla="*/ 6 h 78"/>
                    <a:gd name="T36" fmla="*/ 0 w 75"/>
                    <a:gd name="T37" fmla="*/ 16 h 78"/>
                    <a:gd name="T38" fmla="*/ 9 w 75"/>
                    <a:gd name="T39" fmla="*/ 28 h 78"/>
                    <a:gd name="T40" fmla="*/ 19 w 75"/>
                    <a:gd name="T41" fmla="*/ 31 h 78"/>
                    <a:gd name="T42" fmla="*/ 3 w 75"/>
                    <a:gd name="T43" fmla="*/ 53 h 78"/>
                    <a:gd name="T44" fmla="*/ 19 w 75"/>
                    <a:gd name="T45" fmla="*/ 56 h 78"/>
                    <a:gd name="T46" fmla="*/ 0 w 75"/>
                    <a:gd name="T47" fmla="*/ 65 h 78"/>
                    <a:gd name="T48" fmla="*/ 16 w 75"/>
                    <a:gd name="T49" fmla="*/ 78 h 78"/>
                    <a:gd name="T50" fmla="*/ 28 w 75"/>
                    <a:gd name="T51" fmla="*/ 65 h 78"/>
                    <a:gd name="T52" fmla="*/ 41 w 75"/>
                    <a:gd name="T53" fmla="*/ 65 h 78"/>
                    <a:gd name="T54" fmla="*/ 31 w 75"/>
                    <a:gd name="T55" fmla="*/ 72 h 78"/>
                    <a:gd name="T56" fmla="*/ 41 w 75"/>
                    <a:gd name="T57" fmla="*/ 78 h 78"/>
                    <a:gd name="T58" fmla="*/ 53 w 75"/>
                    <a:gd name="T59" fmla="*/ 56 h 78"/>
                    <a:gd name="T60" fmla="*/ 59 w 75"/>
                    <a:gd name="T61" fmla="*/ 25 h 78"/>
                    <a:gd name="T62" fmla="*/ 66 w 75"/>
                    <a:gd name="T63" fmla="*/ 25 h 78"/>
                    <a:gd name="T64" fmla="*/ 63 w 75"/>
                    <a:gd name="T65" fmla="*/ 56 h 78"/>
                    <a:gd name="T66" fmla="*/ 59 w 75"/>
                    <a:gd name="T67" fmla="*/ 65 h 78"/>
                    <a:gd name="T68" fmla="*/ 53 w 75"/>
                    <a:gd name="T69" fmla="*/ 65 h 78"/>
                    <a:gd name="T70" fmla="*/ 63 w 75"/>
                    <a:gd name="T71" fmla="*/ 78 h 78"/>
                    <a:gd name="T72" fmla="*/ 72 w 75"/>
                    <a:gd name="T73" fmla="*/ 75 h 78"/>
                    <a:gd name="T74" fmla="*/ 75 w 75"/>
                    <a:gd name="T75" fmla="*/ 65 h 78"/>
                    <a:gd name="T76" fmla="*/ 75 w 75"/>
                    <a:gd name="T77" fmla="*/ 40 h 78"/>
                    <a:gd name="T78" fmla="*/ 75 w 75"/>
                    <a:gd name="T79" fmla="*/ 19 h 78"/>
                    <a:gd name="T80" fmla="*/ 59 w 75"/>
                    <a:gd name="T81" fmla="*/ 6 h 78"/>
                    <a:gd name="T82" fmla="*/ 59 w 75"/>
                    <a:gd name="T83" fmla="*/ 0 h 78"/>
                    <a:gd name="T84" fmla="*/ 59 w 75"/>
                    <a:gd name="T85" fmla="*/ 0 h 78"/>
                    <a:gd name="T86" fmla="*/ 53 w 75"/>
                    <a:gd name="T87" fmla="*/ 0 h 78"/>
                    <a:gd name="T88" fmla="*/ 50 w 75"/>
                    <a:gd name="T89" fmla="*/ 19 h 78"/>
                    <a:gd name="T90" fmla="*/ 41 w 75"/>
                    <a:gd name="T91" fmla="*/ 25 h 78"/>
                    <a:gd name="T92" fmla="*/ 25 w 75"/>
                    <a:gd name="T93" fmla="*/ 16 h 78"/>
                    <a:gd name="T94" fmla="*/ 19 w 75"/>
                    <a:gd name="T95" fmla="*/ 22 h 78"/>
                    <a:gd name="T96" fmla="*/ 25 w 75"/>
                    <a:gd name="T97" fmla="*/ 16 h 78"/>
                    <a:gd name="T98" fmla="*/ 19 w 75"/>
                    <a:gd name="T99" fmla="*/ 37 h 78"/>
                    <a:gd name="T100" fmla="*/ 13 w 75"/>
                    <a:gd name="T101" fmla="*/ 44 h 78"/>
                    <a:gd name="T102" fmla="*/ 19 w 75"/>
                    <a:gd name="T103" fmla="*/ 37 h 78"/>
                    <a:gd name="T104" fmla="*/ 31 w 75"/>
                    <a:gd name="T105" fmla="*/ 44 h 78"/>
                    <a:gd name="T106" fmla="*/ 28 w 75"/>
                    <a:gd name="T107" fmla="*/ 37 h 78"/>
                    <a:gd name="T108" fmla="*/ 31 w 75"/>
                    <a:gd name="T109" fmla="*/ 44 h 7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5" h="78">
                      <a:moveTo>
                        <a:pt x="41" y="25"/>
                      </a:moveTo>
                      <a:lnTo>
                        <a:pt x="50" y="25"/>
                      </a:lnTo>
                      <a:lnTo>
                        <a:pt x="47" y="47"/>
                      </a:lnTo>
                      <a:lnTo>
                        <a:pt x="44" y="59"/>
                      </a:lnTo>
                      <a:lnTo>
                        <a:pt x="44" y="56"/>
                      </a:lnTo>
                      <a:lnTo>
                        <a:pt x="28" y="56"/>
                      </a:lnTo>
                      <a:lnTo>
                        <a:pt x="28" y="53"/>
                      </a:lnTo>
                      <a:lnTo>
                        <a:pt x="41" y="53"/>
                      </a:lnTo>
                      <a:lnTo>
                        <a:pt x="41" y="31"/>
                      </a:lnTo>
                      <a:lnTo>
                        <a:pt x="28" y="31"/>
                      </a:lnTo>
                      <a:lnTo>
                        <a:pt x="28" y="28"/>
                      </a:lnTo>
                      <a:lnTo>
                        <a:pt x="34" y="28"/>
                      </a:lnTo>
                      <a:lnTo>
                        <a:pt x="34" y="16"/>
                      </a:lnTo>
                      <a:lnTo>
                        <a:pt x="44" y="16"/>
                      </a:lnTo>
                      <a:lnTo>
                        <a:pt x="44" y="6"/>
                      </a:lnTo>
                      <a:lnTo>
                        <a:pt x="34" y="6"/>
                      </a:lnTo>
                      <a:lnTo>
                        <a:pt x="38" y="3"/>
                      </a:lnTo>
                      <a:lnTo>
                        <a:pt x="38" y="0"/>
                      </a:lnTo>
                      <a:lnTo>
                        <a:pt x="34" y="0"/>
                      </a:lnTo>
                      <a:lnTo>
                        <a:pt x="25" y="0"/>
                      </a:lnTo>
                      <a:lnTo>
                        <a:pt x="25" y="6"/>
                      </a:lnTo>
                      <a:lnTo>
                        <a:pt x="19" y="6"/>
                      </a:lnTo>
                      <a:lnTo>
                        <a:pt x="19" y="0"/>
                      </a:lnTo>
                      <a:lnTo>
                        <a:pt x="13" y="0"/>
                      </a:lnTo>
                      <a:lnTo>
                        <a:pt x="9" y="0"/>
                      </a:lnTo>
                      <a:lnTo>
                        <a:pt x="9" y="6"/>
                      </a:lnTo>
                      <a:lnTo>
                        <a:pt x="0" y="6"/>
                      </a:lnTo>
                      <a:lnTo>
                        <a:pt x="0" y="16"/>
                      </a:lnTo>
                      <a:lnTo>
                        <a:pt x="9" y="16"/>
                      </a:lnTo>
                      <a:lnTo>
                        <a:pt x="9" y="28"/>
                      </a:lnTo>
                      <a:lnTo>
                        <a:pt x="19" y="28"/>
                      </a:lnTo>
                      <a:lnTo>
                        <a:pt x="19" y="31"/>
                      </a:lnTo>
                      <a:lnTo>
                        <a:pt x="3" y="31"/>
                      </a:lnTo>
                      <a:lnTo>
                        <a:pt x="3" y="53"/>
                      </a:lnTo>
                      <a:lnTo>
                        <a:pt x="19" y="53"/>
                      </a:lnTo>
                      <a:lnTo>
                        <a:pt x="19" y="56"/>
                      </a:lnTo>
                      <a:lnTo>
                        <a:pt x="0" y="56"/>
                      </a:lnTo>
                      <a:lnTo>
                        <a:pt x="0" y="65"/>
                      </a:lnTo>
                      <a:lnTo>
                        <a:pt x="16" y="65"/>
                      </a:lnTo>
                      <a:lnTo>
                        <a:pt x="16" y="78"/>
                      </a:lnTo>
                      <a:lnTo>
                        <a:pt x="28" y="78"/>
                      </a:lnTo>
                      <a:lnTo>
                        <a:pt x="28" y="65"/>
                      </a:lnTo>
                      <a:lnTo>
                        <a:pt x="41" y="65"/>
                      </a:lnTo>
                      <a:lnTo>
                        <a:pt x="31" y="72"/>
                      </a:lnTo>
                      <a:lnTo>
                        <a:pt x="41" y="78"/>
                      </a:lnTo>
                      <a:lnTo>
                        <a:pt x="50" y="69"/>
                      </a:lnTo>
                      <a:lnTo>
                        <a:pt x="53" y="56"/>
                      </a:lnTo>
                      <a:lnTo>
                        <a:pt x="59" y="44"/>
                      </a:lnTo>
                      <a:lnTo>
                        <a:pt x="59" y="25"/>
                      </a:lnTo>
                      <a:lnTo>
                        <a:pt x="66" y="25"/>
                      </a:lnTo>
                      <a:lnTo>
                        <a:pt x="63" y="56"/>
                      </a:lnTo>
                      <a:lnTo>
                        <a:pt x="63" y="65"/>
                      </a:lnTo>
                      <a:lnTo>
                        <a:pt x="59" y="65"/>
                      </a:lnTo>
                      <a:lnTo>
                        <a:pt x="53" y="65"/>
                      </a:lnTo>
                      <a:lnTo>
                        <a:pt x="56" y="78"/>
                      </a:lnTo>
                      <a:lnTo>
                        <a:pt x="63" y="78"/>
                      </a:lnTo>
                      <a:lnTo>
                        <a:pt x="72" y="75"/>
                      </a:lnTo>
                      <a:lnTo>
                        <a:pt x="72" y="72"/>
                      </a:lnTo>
                      <a:lnTo>
                        <a:pt x="75" y="65"/>
                      </a:lnTo>
                      <a:lnTo>
                        <a:pt x="75" y="40"/>
                      </a:lnTo>
                      <a:lnTo>
                        <a:pt x="75" y="19"/>
                      </a:lnTo>
                      <a:lnTo>
                        <a:pt x="59" y="19"/>
                      </a:lnTo>
                      <a:lnTo>
                        <a:pt x="59" y="6"/>
                      </a:lnTo>
                      <a:lnTo>
                        <a:pt x="59" y="0"/>
                      </a:lnTo>
                      <a:lnTo>
                        <a:pt x="53" y="0"/>
                      </a:lnTo>
                      <a:lnTo>
                        <a:pt x="50" y="0"/>
                      </a:lnTo>
                      <a:lnTo>
                        <a:pt x="50" y="19"/>
                      </a:lnTo>
                      <a:lnTo>
                        <a:pt x="41" y="19"/>
                      </a:lnTo>
                      <a:lnTo>
                        <a:pt x="41" y="25"/>
                      </a:lnTo>
                      <a:close/>
                      <a:moveTo>
                        <a:pt x="25" y="16"/>
                      </a:moveTo>
                      <a:lnTo>
                        <a:pt x="25" y="22"/>
                      </a:lnTo>
                      <a:lnTo>
                        <a:pt x="19" y="22"/>
                      </a:lnTo>
                      <a:lnTo>
                        <a:pt x="19" y="16"/>
                      </a:lnTo>
                      <a:lnTo>
                        <a:pt x="25" y="16"/>
                      </a:lnTo>
                      <a:close/>
                      <a:moveTo>
                        <a:pt x="19" y="37"/>
                      </a:moveTo>
                      <a:lnTo>
                        <a:pt x="19" y="44"/>
                      </a:lnTo>
                      <a:lnTo>
                        <a:pt x="13" y="44"/>
                      </a:lnTo>
                      <a:lnTo>
                        <a:pt x="13" y="37"/>
                      </a:lnTo>
                      <a:lnTo>
                        <a:pt x="19" y="37"/>
                      </a:lnTo>
                      <a:close/>
                      <a:moveTo>
                        <a:pt x="31" y="44"/>
                      </a:moveTo>
                      <a:lnTo>
                        <a:pt x="28" y="44"/>
                      </a:lnTo>
                      <a:lnTo>
                        <a:pt x="28" y="37"/>
                      </a:lnTo>
                      <a:lnTo>
                        <a:pt x="31" y="37"/>
                      </a:lnTo>
                      <a:lnTo>
                        <a:pt x="31" y="44"/>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3" name="Freeform 84"/>
                <p:cNvSpPr>
                  <a:spLocks noEditPoints="1"/>
                </p:cNvSpPr>
                <p:nvPr/>
              </p:nvSpPr>
              <p:spPr bwMode="auto">
                <a:xfrm>
                  <a:off x="4174" y="790"/>
                  <a:ext cx="82" cy="81"/>
                </a:xfrm>
                <a:custGeom>
                  <a:avLst/>
                  <a:gdLst>
                    <a:gd name="T0" fmla="*/ 13 w 82"/>
                    <a:gd name="T1" fmla="*/ 28 h 81"/>
                    <a:gd name="T2" fmla="*/ 28 w 82"/>
                    <a:gd name="T3" fmla="*/ 31 h 81"/>
                    <a:gd name="T4" fmla="*/ 3 w 82"/>
                    <a:gd name="T5" fmla="*/ 40 h 81"/>
                    <a:gd name="T6" fmla="*/ 22 w 82"/>
                    <a:gd name="T7" fmla="*/ 40 h 81"/>
                    <a:gd name="T8" fmla="*/ 0 w 82"/>
                    <a:gd name="T9" fmla="*/ 53 h 81"/>
                    <a:gd name="T10" fmla="*/ 10 w 82"/>
                    <a:gd name="T11" fmla="*/ 62 h 81"/>
                    <a:gd name="T12" fmla="*/ 13 w 82"/>
                    <a:gd name="T13" fmla="*/ 59 h 81"/>
                    <a:gd name="T14" fmla="*/ 19 w 82"/>
                    <a:gd name="T15" fmla="*/ 56 h 81"/>
                    <a:gd name="T16" fmla="*/ 22 w 82"/>
                    <a:gd name="T17" fmla="*/ 62 h 81"/>
                    <a:gd name="T18" fmla="*/ 13 w 82"/>
                    <a:gd name="T19" fmla="*/ 65 h 81"/>
                    <a:gd name="T20" fmla="*/ 7 w 82"/>
                    <a:gd name="T21" fmla="*/ 68 h 81"/>
                    <a:gd name="T22" fmla="*/ 10 w 82"/>
                    <a:gd name="T23" fmla="*/ 72 h 81"/>
                    <a:gd name="T24" fmla="*/ 13 w 82"/>
                    <a:gd name="T25" fmla="*/ 78 h 81"/>
                    <a:gd name="T26" fmla="*/ 22 w 82"/>
                    <a:gd name="T27" fmla="*/ 72 h 81"/>
                    <a:gd name="T28" fmla="*/ 35 w 82"/>
                    <a:gd name="T29" fmla="*/ 65 h 81"/>
                    <a:gd name="T30" fmla="*/ 35 w 82"/>
                    <a:gd name="T31" fmla="*/ 68 h 81"/>
                    <a:gd name="T32" fmla="*/ 28 w 82"/>
                    <a:gd name="T33" fmla="*/ 72 h 81"/>
                    <a:gd name="T34" fmla="*/ 32 w 82"/>
                    <a:gd name="T35" fmla="*/ 81 h 81"/>
                    <a:gd name="T36" fmla="*/ 44 w 82"/>
                    <a:gd name="T37" fmla="*/ 81 h 81"/>
                    <a:gd name="T38" fmla="*/ 47 w 82"/>
                    <a:gd name="T39" fmla="*/ 75 h 81"/>
                    <a:gd name="T40" fmla="*/ 47 w 82"/>
                    <a:gd name="T41" fmla="*/ 68 h 81"/>
                    <a:gd name="T42" fmla="*/ 69 w 82"/>
                    <a:gd name="T43" fmla="*/ 78 h 81"/>
                    <a:gd name="T44" fmla="*/ 75 w 82"/>
                    <a:gd name="T45" fmla="*/ 72 h 81"/>
                    <a:gd name="T46" fmla="*/ 75 w 82"/>
                    <a:gd name="T47" fmla="*/ 68 h 81"/>
                    <a:gd name="T48" fmla="*/ 60 w 82"/>
                    <a:gd name="T49" fmla="*/ 62 h 81"/>
                    <a:gd name="T50" fmla="*/ 66 w 82"/>
                    <a:gd name="T51" fmla="*/ 56 h 81"/>
                    <a:gd name="T52" fmla="*/ 75 w 82"/>
                    <a:gd name="T53" fmla="*/ 62 h 81"/>
                    <a:gd name="T54" fmla="*/ 82 w 82"/>
                    <a:gd name="T55" fmla="*/ 50 h 81"/>
                    <a:gd name="T56" fmla="*/ 60 w 82"/>
                    <a:gd name="T57" fmla="*/ 40 h 81"/>
                    <a:gd name="T58" fmla="*/ 78 w 82"/>
                    <a:gd name="T59" fmla="*/ 31 h 81"/>
                    <a:gd name="T60" fmla="*/ 44 w 82"/>
                    <a:gd name="T61" fmla="*/ 28 h 81"/>
                    <a:gd name="T62" fmla="*/ 69 w 82"/>
                    <a:gd name="T63" fmla="*/ 19 h 81"/>
                    <a:gd name="T64" fmla="*/ 47 w 82"/>
                    <a:gd name="T65" fmla="*/ 15 h 81"/>
                    <a:gd name="T66" fmla="*/ 72 w 82"/>
                    <a:gd name="T67" fmla="*/ 9 h 81"/>
                    <a:gd name="T68" fmla="*/ 47 w 82"/>
                    <a:gd name="T69" fmla="*/ 9 h 81"/>
                    <a:gd name="T70" fmla="*/ 50 w 82"/>
                    <a:gd name="T71" fmla="*/ 3 h 81"/>
                    <a:gd name="T72" fmla="*/ 35 w 82"/>
                    <a:gd name="T73" fmla="*/ 0 h 81"/>
                    <a:gd name="T74" fmla="*/ 10 w 82"/>
                    <a:gd name="T75" fmla="*/ 9 h 81"/>
                    <a:gd name="T76" fmla="*/ 35 w 82"/>
                    <a:gd name="T77" fmla="*/ 15 h 81"/>
                    <a:gd name="T78" fmla="*/ 13 w 82"/>
                    <a:gd name="T79" fmla="*/ 19 h 81"/>
                    <a:gd name="T80" fmla="*/ 57 w 82"/>
                    <a:gd name="T81" fmla="*/ 50 h 81"/>
                    <a:gd name="T82" fmla="*/ 50 w 82"/>
                    <a:gd name="T83" fmla="*/ 59 h 81"/>
                    <a:gd name="T84" fmla="*/ 50 w 82"/>
                    <a:gd name="T85" fmla="*/ 59 h 81"/>
                    <a:gd name="T86" fmla="*/ 47 w 82"/>
                    <a:gd name="T87" fmla="*/ 56 h 81"/>
                    <a:gd name="T88" fmla="*/ 47 w 82"/>
                    <a:gd name="T89" fmla="*/ 50 h 81"/>
                    <a:gd name="T90" fmla="*/ 47 w 82"/>
                    <a:gd name="T91" fmla="*/ 43 h 81"/>
                    <a:gd name="T92" fmla="*/ 47 w 82"/>
                    <a:gd name="T93" fmla="*/ 43 h 81"/>
                    <a:gd name="T94" fmla="*/ 35 w 82"/>
                    <a:gd name="T95" fmla="*/ 43 h 81"/>
                    <a:gd name="T96" fmla="*/ 35 w 82"/>
                    <a:gd name="T97" fmla="*/ 59 h 81"/>
                    <a:gd name="T98" fmla="*/ 35 w 82"/>
                    <a:gd name="T99" fmla="*/ 56 h 81"/>
                    <a:gd name="T100" fmla="*/ 32 w 82"/>
                    <a:gd name="T101" fmla="*/ 56 h 81"/>
                    <a:gd name="T102" fmla="*/ 28 w 82"/>
                    <a:gd name="T103" fmla="*/ 50 h 81"/>
                    <a:gd name="T104" fmla="*/ 35 w 82"/>
                    <a:gd name="T105" fmla="*/ 40 h 81"/>
                    <a:gd name="T106" fmla="*/ 47 w 82"/>
                    <a:gd name="T107" fmla="*/ 40 h 81"/>
                    <a:gd name="T108" fmla="*/ 57 w 82"/>
                    <a:gd name="T109" fmla="*/ 50 h 8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2" h="81">
                      <a:moveTo>
                        <a:pt x="13" y="19"/>
                      </a:moveTo>
                      <a:lnTo>
                        <a:pt x="13" y="28"/>
                      </a:lnTo>
                      <a:lnTo>
                        <a:pt x="32" y="28"/>
                      </a:lnTo>
                      <a:lnTo>
                        <a:pt x="28" y="31"/>
                      </a:lnTo>
                      <a:lnTo>
                        <a:pt x="3" y="31"/>
                      </a:lnTo>
                      <a:lnTo>
                        <a:pt x="3" y="40"/>
                      </a:lnTo>
                      <a:lnTo>
                        <a:pt x="22" y="40"/>
                      </a:lnTo>
                      <a:lnTo>
                        <a:pt x="13" y="47"/>
                      </a:lnTo>
                      <a:lnTo>
                        <a:pt x="0" y="53"/>
                      </a:lnTo>
                      <a:lnTo>
                        <a:pt x="10" y="62"/>
                      </a:lnTo>
                      <a:lnTo>
                        <a:pt x="13" y="59"/>
                      </a:lnTo>
                      <a:lnTo>
                        <a:pt x="19" y="56"/>
                      </a:lnTo>
                      <a:lnTo>
                        <a:pt x="22" y="62"/>
                      </a:lnTo>
                      <a:lnTo>
                        <a:pt x="13" y="65"/>
                      </a:lnTo>
                      <a:lnTo>
                        <a:pt x="7" y="68"/>
                      </a:lnTo>
                      <a:lnTo>
                        <a:pt x="10" y="72"/>
                      </a:lnTo>
                      <a:lnTo>
                        <a:pt x="13" y="78"/>
                      </a:lnTo>
                      <a:lnTo>
                        <a:pt x="22" y="72"/>
                      </a:lnTo>
                      <a:lnTo>
                        <a:pt x="35" y="65"/>
                      </a:lnTo>
                      <a:lnTo>
                        <a:pt x="35" y="68"/>
                      </a:lnTo>
                      <a:lnTo>
                        <a:pt x="35" y="72"/>
                      </a:lnTo>
                      <a:lnTo>
                        <a:pt x="28" y="72"/>
                      </a:lnTo>
                      <a:lnTo>
                        <a:pt x="32" y="81"/>
                      </a:lnTo>
                      <a:lnTo>
                        <a:pt x="44" y="81"/>
                      </a:lnTo>
                      <a:lnTo>
                        <a:pt x="47" y="78"/>
                      </a:lnTo>
                      <a:lnTo>
                        <a:pt x="47" y="75"/>
                      </a:lnTo>
                      <a:lnTo>
                        <a:pt x="47" y="68"/>
                      </a:lnTo>
                      <a:lnTo>
                        <a:pt x="69" y="78"/>
                      </a:lnTo>
                      <a:lnTo>
                        <a:pt x="75" y="72"/>
                      </a:lnTo>
                      <a:lnTo>
                        <a:pt x="75" y="68"/>
                      </a:lnTo>
                      <a:lnTo>
                        <a:pt x="60" y="62"/>
                      </a:lnTo>
                      <a:lnTo>
                        <a:pt x="66" y="56"/>
                      </a:lnTo>
                      <a:lnTo>
                        <a:pt x="75" y="62"/>
                      </a:lnTo>
                      <a:lnTo>
                        <a:pt x="82" y="50"/>
                      </a:lnTo>
                      <a:lnTo>
                        <a:pt x="69" y="47"/>
                      </a:lnTo>
                      <a:lnTo>
                        <a:pt x="60" y="40"/>
                      </a:lnTo>
                      <a:lnTo>
                        <a:pt x="78" y="40"/>
                      </a:lnTo>
                      <a:lnTo>
                        <a:pt x="78" y="31"/>
                      </a:lnTo>
                      <a:lnTo>
                        <a:pt x="41" y="31"/>
                      </a:lnTo>
                      <a:lnTo>
                        <a:pt x="44" y="28"/>
                      </a:lnTo>
                      <a:lnTo>
                        <a:pt x="69" y="28"/>
                      </a:lnTo>
                      <a:lnTo>
                        <a:pt x="69" y="19"/>
                      </a:lnTo>
                      <a:lnTo>
                        <a:pt x="44" y="19"/>
                      </a:lnTo>
                      <a:lnTo>
                        <a:pt x="47" y="15"/>
                      </a:lnTo>
                      <a:lnTo>
                        <a:pt x="72" y="15"/>
                      </a:lnTo>
                      <a:lnTo>
                        <a:pt x="72" y="9"/>
                      </a:lnTo>
                      <a:lnTo>
                        <a:pt x="47" y="9"/>
                      </a:lnTo>
                      <a:lnTo>
                        <a:pt x="50" y="3"/>
                      </a:lnTo>
                      <a:lnTo>
                        <a:pt x="35" y="0"/>
                      </a:lnTo>
                      <a:lnTo>
                        <a:pt x="35" y="9"/>
                      </a:lnTo>
                      <a:lnTo>
                        <a:pt x="10" y="9"/>
                      </a:lnTo>
                      <a:lnTo>
                        <a:pt x="10" y="15"/>
                      </a:lnTo>
                      <a:lnTo>
                        <a:pt x="35" y="15"/>
                      </a:lnTo>
                      <a:lnTo>
                        <a:pt x="32" y="19"/>
                      </a:lnTo>
                      <a:lnTo>
                        <a:pt x="13" y="19"/>
                      </a:lnTo>
                      <a:close/>
                      <a:moveTo>
                        <a:pt x="57" y="50"/>
                      </a:moveTo>
                      <a:lnTo>
                        <a:pt x="57" y="50"/>
                      </a:lnTo>
                      <a:lnTo>
                        <a:pt x="50" y="59"/>
                      </a:lnTo>
                      <a:lnTo>
                        <a:pt x="47" y="56"/>
                      </a:lnTo>
                      <a:lnTo>
                        <a:pt x="47" y="62"/>
                      </a:lnTo>
                      <a:lnTo>
                        <a:pt x="47" y="50"/>
                      </a:lnTo>
                      <a:lnTo>
                        <a:pt x="47" y="43"/>
                      </a:lnTo>
                      <a:lnTo>
                        <a:pt x="35" y="43"/>
                      </a:lnTo>
                      <a:lnTo>
                        <a:pt x="35" y="59"/>
                      </a:lnTo>
                      <a:lnTo>
                        <a:pt x="35" y="56"/>
                      </a:lnTo>
                      <a:lnTo>
                        <a:pt x="28" y="59"/>
                      </a:lnTo>
                      <a:lnTo>
                        <a:pt x="32" y="56"/>
                      </a:lnTo>
                      <a:lnTo>
                        <a:pt x="28" y="50"/>
                      </a:lnTo>
                      <a:lnTo>
                        <a:pt x="35" y="40"/>
                      </a:lnTo>
                      <a:lnTo>
                        <a:pt x="47" y="40"/>
                      </a:lnTo>
                      <a:lnTo>
                        <a:pt x="57" y="5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4" name="Freeform 85"/>
                <p:cNvSpPr>
                  <a:spLocks/>
                </p:cNvSpPr>
                <p:nvPr/>
              </p:nvSpPr>
              <p:spPr bwMode="auto">
                <a:xfrm>
                  <a:off x="4262" y="793"/>
                  <a:ext cx="81" cy="78"/>
                </a:xfrm>
                <a:custGeom>
                  <a:avLst/>
                  <a:gdLst>
                    <a:gd name="T0" fmla="*/ 43 w 81"/>
                    <a:gd name="T1" fmla="*/ 16 h 78"/>
                    <a:gd name="T2" fmla="*/ 43 w 81"/>
                    <a:gd name="T3" fmla="*/ 12 h 78"/>
                    <a:gd name="T4" fmla="*/ 43 w 81"/>
                    <a:gd name="T5" fmla="*/ 9 h 78"/>
                    <a:gd name="T6" fmla="*/ 34 w 81"/>
                    <a:gd name="T7" fmla="*/ 9 h 78"/>
                    <a:gd name="T8" fmla="*/ 31 w 81"/>
                    <a:gd name="T9" fmla="*/ 28 h 78"/>
                    <a:gd name="T10" fmla="*/ 22 w 81"/>
                    <a:gd name="T11" fmla="*/ 22 h 78"/>
                    <a:gd name="T12" fmla="*/ 22 w 81"/>
                    <a:gd name="T13" fmla="*/ 6 h 78"/>
                    <a:gd name="T14" fmla="*/ 22 w 81"/>
                    <a:gd name="T15" fmla="*/ 3 h 78"/>
                    <a:gd name="T16" fmla="*/ 22 w 81"/>
                    <a:gd name="T17" fmla="*/ 3 h 78"/>
                    <a:gd name="T18" fmla="*/ 12 w 81"/>
                    <a:gd name="T19" fmla="*/ 0 h 78"/>
                    <a:gd name="T20" fmla="*/ 3 w 81"/>
                    <a:gd name="T21" fmla="*/ 22 h 78"/>
                    <a:gd name="T22" fmla="*/ 12 w 81"/>
                    <a:gd name="T23" fmla="*/ 31 h 78"/>
                    <a:gd name="T24" fmla="*/ 12 w 81"/>
                    <a:gd name="T25" fmla="*/ 53 h 78"/>
                    <a:gd name="T26" fmla="*/ 0 w 81"/>
                    <a:gd name="T27" fmla="*/ 56 h 78"/>
                    <a:gd name="T28" fmla="*/ 6 w 81"/>
                    <a:gd name="T29" fmla="*/ 69 h 78"/>
                    <a:gd name="T30" fmla="*/ 9 w 81"/>
                    <a:gd name="T31" fmla="*/ 69 h 78"/>
                    <a:gd name="T32" fmla="*/ 31 w 81"/>
                    <a:gd name="T33" fmla="*/ 56 h 78"/>
                    <a:gd name="T34" fmla="*/ 31 w 81"/>
                    <a:gd name="T35" fmla="*/ 53 h 78"/>
                    <a:gd name="T36" fmla="*/ 31 w 81"/>
                    <a:gd name="T37" fmla="*/ 47 h 78"/>
                    <a:gd name="T38" fmla="*/ 22 w 81"/>
                    <a:gd name="T39" fmla="*/ 31 h 78"/>
                    <a:gd name="T40" fmla="*/ 28 w 81"/>
                    <a:gd name="T41" fmla="*/ 40 h 78"/>
                    <a:gd name="T42" fmla="*/ 34 w 81"/>
                    <a:gd name="T43" fmla="*/ 65 h 78"/>
                    <a:gd name="T44" fmla="*/ 34 w 81"/>
                    <a:gd name="T45" fmla="*/ 72 h 78"/>
                    <a:gd name="T46" fmla="*/ 43 w 81"/>
                    <a:gd name="T47" fmla="*/ 78 h 78"/>
                    <a:gd name="T48" fmla="*/ 62 w 81"/>
                    <a:gd name="T49" fmla="*/ 78 h 78"/>
                    <a:gd name="T50" fmla="*/ 72 w 81"/>
                    <a:gd name="T51" fmla="*/ 78 h 78"/>
                    <a:gd name="T52" fmla="*/ 78 w 81"/>
                    <a:gd name="T53" fmla="*/ 75 h 78"/>
                    <a:gd name="T54" fmla="*/ 81 w 81"/>
                    <a:gd name="T55" fmla="*/ 62 h 78"/>
                    <a:gd name="T56" fmla="*/ 72 w 81"/>
                    <a:gd name="T57" fmla="*/ 59 h 78"/>
                    <a:gd name="T58" fmla="*/ 72 w 81"/>
                    <a:gd name="T59" fmla="*/ 62 h 78"/>
                    <a:gd name="T60" fmla="*/ 65 w 81"/>
                    <a:gd name="T61" fmla="*/ 69 h 78"/>
                    <a:gd name="T62" fmla="*/ 53 w 81"/>
                    <a:gd name="T63" fmla="*/ 69 h 78"/>
                    <a:gd name="T64" fmla="*/ 47 w 81"/>
                    <a:gd name="T65" fmla="*/ 65 h 78"/>
                    <a:gd name="T66" fmla="*/ 43 w 81"/>
                    <a:gd name="T67" fmla="*/ 59 h 78"/>
                    <a:gd name="T68" fmla="*/ 50 w 81"/>
                    <a:gd name="T69" fmla="*/ 34 h 78"/>
                    <a:gd name="T70" fmla="*/ 59 w 81"/>
                    <a:gd name="T71" fmla="*/ 62 h 78"/>
                    <a:gd name="T72" fmla="*/ 65 w 81"/>
                    <a:gd name="T73" fmla="*/ 28 h 78"/>
                    <a:gd name="T74" fmla="*/ 65 w 81"/>
                    <a:gd name="T75" fmla="*/ 44 h 78"/>
                    <a:gd name="T76" fmla="*/ 59 w 81"/>
                    <a:gd name="T77" fmla="*/ 50 h 78"/>
                    <a:gd name="T78" fmla="*/ 62 w 81"/>
                    <a:gd name="T79" fmla="*/ 59 h 78"/>
                    <a:gd name="T80" fmla="*/ 68 w 81"/>
                    <a:gd name="T81" fmla="*/ 59 h 78"/>
                    <a:gd name="T82" fmla="*/ 75 w 81"/>
                    <a:gd name="T83" fmla="*/ 53 h 78"/>
                    <a:gd name="T84" fmla="*/ 75 w 81"/>
                    <a:gd name="T85" fmla="*/ 16 h 78"/>
                    <a:gd name="T86" fmla="*/ 59 w 81"/>
                    <a:gd name="T87" fmla="*/ 6 h 78"/>
                    <a:gd name="T88" fmla="*/ 59 w 81"/>
                    <a:gd name="T89" fmla="*/ 3 h 78"/>
                    <a:gd name="T90" fmla="*/ 59 w 81"/>
                    <a:gd name="T91" fmla="*/ 0 h 78"/>
                    <a:gd name="T92" fmla="*/ 56 w 81"/>
                    <a:gd name="T93" fmla="*/ 0 h 78"/>
                    <a:gd name="T94" fmla="*/ 53 w 81"/>
                    <a:gd name="T95" fmla="*/ 0 h 78"/>
                    <a:gd name="T96" fmla="*/ 50 w 81"/>
                    <a:gd name="T97" fmla="*/ 22 h 78"/>
                    <a:gd name="T98" fmla="*/ 43 w 81"/>
                    <a:gd name="T99" fmla="*/ 25 h 78"/>
                    <a:gd name="T100" fmla="*/ 43 w 81"/>
                    <a:gd name="T101" fmla="*/ 16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3" y="16"/>
                      </a:moveTo>
                      <a:lnTo>
                        <a:pt x="43" y="16"/>
                      </a:lnTo>
                      <a:lnTo>
                        <a:pt x="43" y="12"/>
                      </a:lnTo>
                      <a:lnTo>
                        <a:pt x="43" y="9"/>
                      </a:lnTo>
                      <a:lnTo>
                        <a:pt x="37" y="9"/>
                      </a:lnTo>
                      <a:lnTo>
                        <a:pt x="34" y="9"/>
                      </a:lnTo>
                      <a:lnTo>
                        <a:pt x="34" y="28"/>
                      </a:lnTo>
                      <a:lnTo>
                        <a:pt x="31" y="28"/>
                      </a:lnTo>
                      <a:lnTo>
                        <a:pt x="31" y="22"/>
                      </a:lnTo>
                      <a:lnTo>
                        <a:pt x="22" y="22"/>
                      </a:lnTo>
                      <a:lnTo>
                        <a:pt x="22" y="6"/>
                      </a:lnTo>
                      <a:lnTo>
                        <a:pt x="22" y="3"/>
                      </a:lnTo>
                      <a:lnTo>
                        <a:pt x="15" y="0"/>
                      </a:lnTo>
                      <a:lnTo>
                        <a:pt x="12" y="0"/>
                      </a:lnTo>
                      <a:lnTo>
                        <a:pt x="12" y="22"/>
                      </a:lnTo>
                      <a:lnTo>
                        <a:pt x="3" y="22"/>
                      </a:lnTo>
                      <a:lnTo>
                        <a:pt x="3" y="31"/>
                      </a:lnTo>
                      <a:lnTo>
                        <a:pt x="12" y="31"/>
                      </a:lnTo>
                      <a:lnTo>
                        <a:pt x="12" y="53"/>
                      </a:lnTo>
                      <a:lnTo>
                        <a:pt x="3" y="56"/>
                      </a:lnTo>
                      <a:lnTo>
                        <a:pt x="0" y="56"/>
                      </a:lnTo>
                      <a:lnTo>
                        <a:pt x="6" y="69"/>
                      </a:lnTo>
                      <a:lnTo>
                        <a:pt x="9" y="69"/>
                      </a:lnTo>
                      <a:lnTo>
                        <a:pt x="31" y="56"/>
                      </a:lnTo>
                      <a:lnTo>
                        <a:pt x="31" y="53"/>
                      </a:lnTo>
                      <a:lnTo>
                        <a:pt x="31" y="47"/>
                      </a:lnTo>
                      <a:lnTo>
                        <a:pt x="22" y="50"/>
                      </a:lnTo>
                      <a:lnTo>
                        <a:pt x="22" y="31"/>
                      </a:lnTo>
                      <a:lnTo>
                        <a:pt x="25" y="31"/>
                      </a:lnTo>
                      <a:lnTo>
                        <a:pt x="28" y="40"/>
                      </a:lnTo>
                      <a:lnTo>
                        <a:pt x="34" y="37"/>
                      </a:lnTo>
                      <a:lnTo>
                        <a:pt x="34" y="65"/>
                      </a:lnTo>
                      <a:lnTo>
                        <a:pt x="34" y="72"/>
                      </a:lnTo>
                      <a:lnTo>
                        <a:pt x="37" y="75"/>
                      </a:lnTo>
                      <a:lnTo>
                        <a:pt x="43" y="78"/>
                      </a:lnTo>
                      <a:lnTo>
                        <a:pt x="53" y="78"/>
                      </a:lnTo>
                      <a:lnTo>
                        <a:pt x="62" y="78"/>
                      </a:lnTo>
                      <a:lnTo>
                        <a:pt x="72" y="78"/>
                      </a:lnTo>
                      <a:lnTo>
                        <a:pt x="78" y="75"/>
                      </a:lnTo>
                      <a:lnTo>
                        <a:pt x="81" y="72"/>
                      </a:lnTo>
                      <a:lnTo>
                        <a:pt x="81" y="62"/>
                      </a:lnTo>
                      <a:lnTo>
                        <a:pt x="72" y="59"/>
                      </a:lnTo>
                      <a:lnTo>
                        <a:pt x="72" y="62"/>
                      </a:lnTo>
                      <a:lnTo>
                        <a:pt x="68" y="65"/>
                      </a:lnTo>
                      <a:lnTo>
                        <a:pt x="65" y="69"/>
                      </a:lnTo>
                      <a:lnTo>
                        <a:pt x="59" y="69"/>
                      </a:lnTo>
                      <a:lnTo>
                        <a:pt x="53" y="69"/>
                      </a:lnTo>
                      <a:lnTo>
                        <a:pt x="47" y="65"/>
                      </a:lnTo>
                      <a:lnTo>
                        <a:pt x="43" y="62"/>
                      </a:lnTo>
                      <a:lnTo>
                        <a:pt x="43" y="59"/>
                      </a:lnTo>
                      <a:lnTo>
                        <a:pt x="43" y="34"/>
                      </a:lnTo>
                      <a:lnTo>
                        <a:pt x="50" y="34"/>
                      </a:lnTo>
                      <a:lnTo>
                        <a:pt x="50" y="62"/>
                      </a:lnTo>
                      <a:lnTo>
                        <a:pt x="59" y="62"/>
                      </a:lnTo>
                      <a:lnTo>
                        <a:pt x="59" y="31"/>
                      </a:lnTo>
                      <a:lnTo>
                        <a:pt x="65" y="28"/>
                      </a:lnTo>
                      <a:lnTo>
                        <a:pt x="65" y="44"/>
                      </a:lnTo>
                      <a:lnTo>
                        <a:pt x="65" y="47"/>
                      </a:lnTo>
                      <a:lnTo>
                        <a:pt x="59" y="50"/>
                      </a:lnTo>
                      <a:lnTo>
                        <a:pt x="62" y="59"/>
                      </a:lnTo>
                      <a:lnTo>
                        <a:pt x="68" y="59"/>
                      </a:lnTo>
                      <a:lnTo>
                        <a:pt x="75" y="56"/>
                      </a:lnTo>
                      <a:lnTo>
                        <a:pt x="75" y="53"/>
                      </a:lnTo>
                      <a:lnTo>
                        <a:pt x="75" y="47"/>
                      </a:lnTo>
                      <a:lnTo>
                        <a:pt x="75" y="16"/>
                      </a:lnTo>
                      <a:lnTo>
                        <a:pt x="59" y="19"/>
                      </a:lnTo>
                      <a:lnTo>
                        <a:pt x="59" y="6"/>
                      </a:lnTo>
                      <a:lnTo>
                        <a:pt x="59" y="3"/>
                      </a:lnTo>
                      <a:lnTo>
                        <a:pt x="59" y="0"/>
                      </a:lnTo>
                      <a:lnTo>
                        <a:pt x="56" y="0"/>
                      </a:lnTo>
                      <a:lnTo>
                        <a:pt x="53" y="0"/>
                      </a:lnTo>
                      <a:lnTo>
                        <a:pt x="50" y="0"/>
                      </a:lnTo>
                      <a:lnTo>
                        <a:pt x="50" y="22"/>
                      </a:lnTo>
                      <a:lnTo>
                        <a:pt x="43" y="25"/>
                      </a:lnTo>
                      <a:lnTo>
                        <a:pt x="43" y="1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5" name="Freeform 86"/>
                <p:cNvSpPr>
                  <a:spLocks noEditPoints="1"/>
                </p:cNvSpPr>
                <p:nvPr/>
              </p:nvSpPr>
              <p:spPr bwMode="auto">
                <a:xfrm>
                  <a:off x="4359" y="796"/>
                  <a:ext cx="68" cy="72"/>
                </a:xfrm>
                <a:custGeom>
                  <a:avLst/>
                  <a:gdLst>
                    <a:gd name="T0" fmla="*/ 68 w 68"/>
                    <a:gd name="T1" fmla="*/ 72 h 72"/>
                    <a:gd name="T2" fmla="*/ 68 w 68"/>
                    <a:gd name="T3" fmla="*/ 62 h 72"/>
                    <a:gd name="T4" fmla="*/ 9 w 68"/>
                    <a:gd name="T5" fmla="*/ 62 h 72"/>
                    <a:gd name="T6" fmla="*/ 9 w 68"/>
                    <a:gd name="T7" fmla="*/ 9 h 72"/>
                    <a:gd name="T8" fmla="*/ 65 w 68"/>
                    <a:gd name="T9" fmla="*/ 9 h 72"/>
                    <a:gd name="T10" fmla="*/ 65 w 68"/>
                    <a:gd name="T11" fmla="*/ 0 h 72"/>
                    <a:gd name="T12" fmla="*/ 0 w 68"/>
                    <a:gd name="T13" fmla="*/ 0 h 72"/>
                    <a:gd name="T14" fmla="*/ 0 w 68"/>
                    <a:gd name="T15" fmla="*/ 72 h 72"/>
                    <a:gd name="T16" fmla="*/ 68 w 68"/>
                    <a:gd name="T17" fmla="*/ 72 h 72"/>
                    <a:gd name="T18" fmla="*/ 68 w 68"/>
                    <a:gd name="T19" fmla="*/ 72 h 72"/>
                    <a:gd name="T20" fmla="*/ 59 w 68"/>
                    <a:gd name="T21" fmla="*/ 56 h 72"/>
                    <a:gd name="T22" fmla="*/ 59 w 68"/>
                    <a:gd name="T23" fmla="*/ 56 h 72"/>
                    <a:gd name="T24" fmla="*/ 62 w 68"/>
                    <a:gd name="T25" fmla="*/ 53 h 72"/>
                    <a:gd name="T26" fmla="*/ 62 w 68"/>
                    <a:gd name="T27" fmla="*/ 53 h 72"/>
                    <a:gd name="T28" fmla="*/ 46 w 68"/>
                    <a:gd name="T29" fmla="*/ 37 h 72"/>
                    <a:gd name="T30" fmla="*/ 46 w 68"/>
                    <a:gd name="T31" fmla="*/ 37 h 72"/>
                    <a:gd name="T32" fmla="*/ 56 w 68"/>
                    <a:gd name="T33" fmla="*/ 22 h 72"/>
                    <a:gd name="T34" fmla="*/ 56 w 68"/>
                    <a:gd name="T35" fmla="*/ 22 h 72"/>
                    <a:gd name="T36" fmla="*/ 59 w 68"/>
                    <a:gd name="T37" fmla="*/ 19 h 72"/>
                    <a:gd name="T38" fmla="*/ 59 w 68"/>
                    <a:gd name="T39" fmla="*/ 19 h 72"/>
                    <a:gd name="T40" fmla="*/ 46 w 68"/>
                    <a:gd name="T41" fmla="*/ 13 h 72"/>
                    <a:gd name="T42" fmla="*/ 46 w 68"/>
                    <a:gd name="T43" fmla="*/ 13 h 72"/>
                    <a:gd name="T44" fmla="*/ 37 w 68"/>
                    <a:gd name="T45" fmla="*/ 28 h 72"/>
                    <a:gd name="T46" fmla="*/ 37 w 68"/>
                    <a:gd name="T47" fmla="*/ 28 h 72"/>
                    <a:gd name="T48" fmla="*/ 24 w 68"/>
                    <a:gd name="T49" fmla="*/ 19 h 72"/>
                    <a:gd name="T50" fmla="*/ 24 w 68"/>
                    <a:gd name="T51" fmla="*/ 19 h 72"/>
                    <a:gd name="T52" fmla="*/ 21 w 68"/>
                    <a:gd name="T53" fmla="*/ 13 h 72"/>
                    <a:gd name="T54" fmla="*/ 21 w 68"/>
                    <a:gd name="T55" fmla="*/ 13 h 72"/>
                    <a:gd name="T56" fmla="*/ 18 w 68"/>
                    <a:gd name="T57" fmla="*/ 16 h 72"/>
                    <a:gd name="T58" fmla="*/ 18 w 68"/>
                    <a:gd name="T59" fmla="*/ 16 h 72"/>
                    <a:gd name="T60" fmla="*/ 12 w 68"/>
                    <a:gd name="T61" fmla="*/ 22 h 72"/>
                    <a:gd name="T62" fmla="*/ 12 w 68"/>
                    <a:gd name="T63" fmla="*/ 22 h 72"/>
                    <a:gd name="T64" fmla="*/ 31 w 68"/>
                    <a:gd name="T65" fmla="*/ 37 h 72"/>
                    <a:gd name="T66" fmla="*/ 31 w 68"/>
                    <a:gd name="T67" fmla="*/ 37 h 72"/>
                    <a:gd name="T68" fmla="*/ 12 w 68"/>
                    <a:gd name="T69" fmla="*/ 53 h 72"/>
                    <a:gd name="T70" fmla="*/ 12 w 68"/>
                    <a:gd name="T71" fmla="*/ 53 h 72"/>
                    <a:gd name="T72" fmla="*/ 21 w 68"/>
                    <a:gd name="T73" fmla="*/ 62 h 72"/>
                    <a:gd name="T74" fmla="*/ 21 w 68"/>
                    <a:gd name="T75" fmla="*/ 62 h 72"/>
                    <a:gd name="T76" fmla="*/ 37 w 68"/>
                    <a:gd name="T77" fmla="*/ 44 h 72"/>
                    <a:gd name="T78" fmla="*/ 37 w 68"/>
                    <a:gd name="T79" fmla="*/ 44 h 72"/>
                    <a:gd name="T80" fmla="*/ 53 w 68"/>
                    <a:gd name="T81" fmla="*/ 62 h 72"/>
                    <a:gd name="T82" fmla="*/ 53 w 68"/>
                    <a:gd name="T83" fmla="*/ 62 h 72"/>
                    <a:gd name="T84" fmla="*/ 59 w 68"/>
                    <a:gd name="T85" fmla="*/ 56 h 72"/>
                    <a:gd name="T86" fmla="*/ 59 w 68"/>
                    <a:gd name="T87" fmla="*/ 56 h 72"/>
                    <a:gd name="T88" fmla="*/ 59 w 68"/>
                    <a:gd name="T89" fmla="*/ 56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8" h="72">
                      <a:moveTo>
                        <a:pt x="68" y="72"/>
                      </a:moveTo>
                      <a:lnTo>
                        <a:pt x="68" y="62"/>
                      </a:lnTo>
                      <a:lnTo>
                        <a:pt x="9" y="62"/>
                      </a:lnTo>
                      <a:lnTo>
                        <a:pt x="9" y="9"/>
                      </a:lnTo>
                      <a:lnTo>
                        <a:pt x="65" y="9"/>
                      </a:lnTo>
                      <a:lnTo>
                        <a:pt x="65" y="0"/>
                      </a:lnTo>
                      <a:lnTo>
                        <a:pt x="0" y="0"/>
                      </a:lnTo>
                      <a:lnTo>
                        <a:pt x="0" y="72"/>
                      </a:lnTo>
                      <a:lnTo>
                        <a:pt x="68" y="72"/>
                      </a:lnTo>
                      <a:close/>
                      <a:moveTo>
                        <a:pt x="59" y="56"/>
                      </a:moveTo>
                      <a:lnTo>
                        <a:pt x="59" y="56"/>
                      </a:lnTo>
                      <a:lnTo>
                        <a:pt x="62" y="53"/>
                      </a:lnTo>
                      <a:lnTo>
                        <a:pt x="46" y="37"/>
                      </a:lnTo>
                      <a:lnTo>
                        <a:pt x="56" y="22"/>
                      </a:lnTo>
                      <a:lnTo>
                        <a:pt x="59" y="19"/>
                      </a:lnTo>
                      <a:lnTo>
                        <a:pt x="46" y="13"/>
                      </a:lnTo>
                      <a:lnTo>
                        <a:pt x="37" y="28"/>
                      </a:lnTo>
                      <a:lnTo>
                        <a:pt x="24" y="19"/>
                      </a:lnTo>
                      <a:lnTo>
                        <a:pt x="21" y="13"/>
                      </a:lnTo>
                      <a:lnTo>
                        <a:pt x="18" y="16"/>
                      </a:lnTo>
                      <a:lnTo>
                        <a:pt x="12" y="22"/>
                      </a:lnTo>
                      <a:lnTo>
                        <a:pt x="31" y="37"/>
                      </a:lnTo>
                      <a:lnTo>
                        <a:pt x="12" y="53"/>
                      </a:lnTo>
                      <a:lnTo>
                        <a:pt x="21" y="62"/>
                      </a:lnTo>
                      <a:lnTo>
                        <a:pt x="37" y="44"/>
                      </a:lnTo>
                      <a:lnTo>
                        <a:pt x="53" y="62"/>
                      </a:lnTo>
                      <a:lnTo>
                        <a:pt x="59" y="5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6" name="Freeform 87"/>
                <p:cNvSpPr>
                  <a:spLocks noEditPoints="1"/>
                </p:cNvSpPr>
                <p:nvPr/>
              </p:nvSpPr>
              <p:spPr bwMode="auto">
                <a:xfrm>
                  <a:off x="3066" y="818"/>
                  <a:ext cx="81" cy="78"/>
                </a:xfrm>
                <a:custGeom>
                  <a:avLst/>
                  <a:gdLst>
                    <a:gd name="T0" fmla="*/ 50 w 81"/>
                    <a:gd name="T1" fmla="*/ 31 h 78"/>
                    <a:gd name="T2" fmla="*/ 41 w 81"/>
                    <a:gd name="T3" fmla="*/ 37 h 78"/>
                    <a:gd name="T4" fmla="*/ 50 w 81"/>
                    <a:gd name="T5" fmla="*/ 31 h 78"/>
                    <a:gd name="T6" fmla="*/ 50 w 81"/>
                    <a:gd name="T7" fmla="*/ 31 h 78"/>
                    <a:gd name="T8" fmla="*/ 60 w 81"/>
                    <a:gd name="T9" fmla="*/ 78 h 78"/>
                    <a:gd name="T10" fmla="*/ 69 w 81"/>
                    <a:gd name="T11" fmla="*/ 53 h 78"/>
                    <a:gd name="T12" fmla="*/ 32 w 81"/>
                    <a:gd name="T13" fmla="*/ 78 h 78"/>
                    <a:gd name="T14" fmla="*/ 41 w 81"/>
                    <a:gd name="T15" fmla="*/ 75 h 78"/>
                    <a:gd name="T16" fmla="*/ 60 w 81"/>
                    <a:gd name="T17" fmla="*/ 75 h 78"/>
                    <a:gd name="T18" fmla="*/ 60 w 81"/>
                    <a:gd name="T19" fmla="*/ 69 h 78"/>
                    <a:gd name="T20" fmla="*/ 41 w 81"/>
                    <a:gd name="T21" fmla="*/ 59 h 78"/>
                    <a:gd name="T22" fmla="*/ 60 w 81"/>
                    <a:gd name="T23" fmla="*/ 59 h 78"/>
                    <a:gd name="T24" fmla="*/ 3 w 81"/>
                    <a:gd name="T25" fmla="*/ 69 h 78"/>
                    <a:gd name="T26" fmla="*/ 3 w 81"/>
                    <a:gd name="T27" fmla="*/ 69 h 78"/>
                    <a:gd name="T28" fmla="*/ 28 w 81"/>
                    <a:gd name="T29" fmla="*/ 59 h 78"/>
                    <a:gd name="T30" fmla="*/ 25 w 81"/>
                    <a:gd name="T31" fmla="*/ 53 h 78"/>
                    <a:gd name="T32" fmla="*/ 25 w 81"/>
                    <a:gd name="T33" fmla="*/ 50 h 78"/>
                    <a:gd name="T34" fmla="*/ 19 w 81"/>
                    <a:gd name="T35" fmla="*/ 31 h 78"/>
                    <a:gd name="T36" fmla="*/ 28 w 81"/>
                    <a:gd name="T37" fmla="*/ 22 h 78"/>
                    <a:gd name="T38" fmla="*/ 19 w 81"/>
                    <a:gd name="T39" fmla="*/ 6 h 78"/>
                    <a:gd name="T40" fmla="*/ 19 w 81"/>
                    <a:gd name="T41" fmla="*/ 3 h 78"/>
                    <a:gd name="T42" fmla="*/ 22 w 81"/>
                    <a:gd name="T43" fmla="*/ 0 h 78"/>
                    <a:gd name="T44" fmla="*/ 16 w 81"/>
                    <a:gd name="T45" fmla="*/ 0 h 78"/>
                    <a:gd name="T46" fmla="*/ 10 w 81"/>
                    <a:gd name="T47" fmla="*/ 22 h 78"/>
                    <a:gd name="T48" fmla="*/ 0 w 81"/>
                    <a:gd name="T49" fmla="*/ 31 h 78"/>
                    <a:gd name="T50" fmla="*/ 10 w 81"/>
                    <a:gd name="T51" fmla="*/ 56 h 78"/>
                    <a:gd name="T52" fmla="*/ 0 w 81"/>
                    <a:gd name="T53" fmla="*/ 59 h 78"/>
                    <a:gd name="T54" fmla="*/ 3 w 81"/>
                    <a:gd name="T55" fmla="*/ 69 h 78"/>
                    <a:gd name="T56" fmla="*/ 69 w 81"/>
                    <a:gd name="T57" fmla="*/ 22 h 78"/>
                    <a:gd name="T58" fmla="*/ 78 w 81"/>
                    <a:gd name="T59" fmla="*/ 15 h 78"/>
                    <a:gd name="T60" fmla="*/ 69 w 81"/>
                    <a:gd name="T61" fmla="*/ 9 h 78"/>
                    <a:gd name="T62" fmla="*/ 69 w 81"/>
                    <a:gd name="T63" fmla="*/ 6 h 78"/>
                    <a:gd name="T64" fmla="*/ 69 w 81"/>
                    <a:gd name="T65" fmla="*/ 3 h 78"/>
                    <a:gd name="T66" fmla="*/ 69 w 81"/>
                    <a:gd name="T67" fmla="*/ 0 h 78"/>
                    <a:gd name="T68" fmla="*/ 60 w 81"/>
                    <a:gd name="T69" fmla="*/ 0 h 78"/>
                    <a:gd name="T70" fmla="*/ 44 w 81"/>
                    <a:gd name="T71" fmla="*/ 9 h 78"/>
                    <a:gd name="T72" fmla="*/ 44 w 81"/>
                    <a:gd name="T73" fmla="*/ 6 h 78"/>
                    <a:gd name="T74" fmla="*/ 44 w 81"/>
                    <a:gd name="T75" fmla="*/ 3 h 78"/>
                    <a:gd name="T76" fmla="*/ 44 w 81"/>
                    <a:gd name="T77" fmla="*/ 0 h 78"/>
                    <a:gd name="T78" fmla="*/ 35 w 81"/>
                    <a:gd name="T79" fmla="*/ 0 h 78"/>
                    <a:gd name="T80" fmla="*/ 25 w 81"/>
                    <a:gd name="T81" fmla="*/ 6 h 78"/>
                    <a:gd name="T82" fmla="*/ 35 w 81"/>
                    <a:gd name="T83" fmla="*/ 15 h 78"/>
                    <a:gd name="T84" fmla="*/ 44 w 81"/>
                    <a:gd name="T85" fmla="*/ 25 h 78"/>
                    <a:gd name="T86" fmla="*/ 60 w 81"/>
                    <a:gd name="T87" fmla="*/ 15 h 78"/>
                    <a:gd name="T88" fmla="*/ 69 w 81"/>
                    <a:gd name="T89" fmla="*/ 22 h 78"/>
                    <a:gd name="T90" fmla="*/ 75 w 81"/>
                    <a:gd name="T91" fmla="*/ 47 h 78"/>
                    <a:gd name="T92" fmla="*/ 81 w 81"/>
                    <a:gd name="T93" fmla="*/ 37 h 78"/>
                    <a:gd name="T94" fmla="*/ 66 w 81"/>
                    <a:gd name="T95" fmla="*/ 31 h 78"/>
                    <a:gd name="T96" fmla="*/ 56 w 81"/>
                    <a:gd name="T97" fmla="*/ 25 h 78"/>
                    <a:gd name="T98" fmla="*/ 56 w 81"/>
                    <a:gd name="T99" fmla="*/ 22 h 78"/>
                    <a:gd name="T100" fmla="*/ 47 w 81"/>
                    <a:gd name="T101" fmla="*/ 19 h 78"/>
                    <a:gd name="T102" fmla="*/ 22 w 81"/>
                    <a:gd name="T103" fmla="*/ 40 h 78"/>
                    <a:gd name="T104" fmla="*/ 28 w 81"/>
                    <a:gd name="T105" fmla="*/ 50 h 78"/>
                    <a:gd name="T106" fmla="*/ 35 w 81"/>
                    <a:gd name="T107" fmla="*/ 44 h 78"/>
                    <a:gd name="T108" fmla="*/ 66 w 81"/>
                    <a:gd name="T109" fmla="*/ 47 h 78"/>
                    <a:gd name="T110" fmla="*/ 66 w 81"/>
                    <a:gd name="T111" fmla="*/ 44 h 78"/>
                    <a:gd name="T112" fmla="*/ 75 w 81"/>
                    <a:gd name="T113" fmla="*/ 47 h 7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1" h="78">
                      <a:moveTo>
                        <a:pt x="50" y="31"/>
                      </a:moveTo>
                      <a:lnTo>
                        <a:pt x="50" y="31"/>
                      </a:lnTo>
                      <a:lnTo>
                        <a:pt x="60" y="37"/>
                      </a:lnTo>
                      <a:lnTo>
                        <a:pt x="41" y="37"/>
                      </a:lnTo>
                      <a:lnTo>
                        <a:pt x="50" y="31"/>
                      </a:lnTo>
                      <a:close/>
                      <a:moveTo>
                        <a:pt x="60" y="75"/>
                      </a:moveTo>
                      <a:lnTo>
                        <a:pt x="60" y="78"/>
                      </a:lnTo>
                      <a:lnTo>
                        <a:pt x="69" y="78"/>
                      </a:lnTo>
                      <a:lnTo>
                        <a:pt x="69" y="53"/>
                      </a:lnTo>
                      <a:lnTo>
                        <a:pt x="32" y="53"/>
                      </a:lnTo>
                      <a:lnTo>
                        <a:pt x="32" y="78"/>
                      </a:lnTo>
                      <a:lnTo>
                        <a:pt x="41" y="78"/>
                      </a:lnTo>
                      <a:lnTo>
                        <a:pt x="41" y="75"/>
                      </a:lnTo>
                      <a:lnTo>
                        <a:pt x="60" y="75"/>
                      </a:lnTo>
                      <a:close/>
                      <a:moveTo>
                        <a:pt x="60" y="59"/>
                      </a:moveTo>
                      <a:lnTo>
                        <a:pt x="60" y="69"/>
                      </a:lnTo>
                      <a:lnTo>
                        <a:pt x="41" y="69"/>
                      </a:lnTo>
                      <a:lnTo>
                        <a:pt x="41" y="59"/>
                      </a:lnTo>
                      <a:lnTo>
                        <a:pt x="60" y="59"/>
                      </a:lnTo>
                      <a:close/>
                      <a:moveTo>
                        <a:pt x="3" y="69"/>
                      </a:moveTo>
                      <a:lnTo>
                        <a:pt x="3" y="69"/>
                      </a:lnTo>
                      <a:lnTo>
                        <a:pt x="28" y="59"/>
                      </a:lnTo>
                      <a:lnTo>
                        <a:pt x="25" y="53"/>
                      </a:lnTo>
                      <a:lnTo>
                        <a:pt x="25" y="50"/>
                      </a:lnTo>
                      <a:lnTo>
                        <a:pt x="19" y="53"/>
                      </a:lnTo>
                      <a:lnTo>
                        <a:pt x="19" y="31"/>
                      </a:lnTo>
                      <a:lnTo>
                        <a:pt x="28" y="31"/>
                      </a:lnTo>
                      <a:lnTo>
                        <a:pt x="28" y="22"/>
                      </a:lnTo>
                      <a:lnTo>
                        <a:pt x="19" y="22"/>
                      </a:lnTo>
                      <a:lnTo>
                        <a:pt x="19" y="6"/>
                      </a:lnTo>
                      <a:lnTo>
                        <a:pt x="19" y="3"/>
                      </a:lnTo>
                      <a:lnTo>
                        <a:pt x="22" y="0"/>
                      </a:lnTo>
                      <a:lnTo>
                        <a:pt x="16" y="0"/>
                      </a:lnTo>
                      <a:lnTo>
                        <a:pt x="10" y="0"/>
                      </a:lnTo>
                      <a:lnTo>
                        <a:pt x="10" y="22"/>
                      </a:lnTo>
                      <a:lnTo>
                        <a:pt x="0" y="22"/>
                      </a:lnTo>
                      <a:lnTo>
                        <a:pt x="0" y="31"/>
                      </a:lnTo>
                      <a:lnTo>
                        <a:pt x="10" y="31"/>
                      </a:lnTo>
                      <a:lnTo>
                        <a:pt x="10" y="56"/>
                      </a:lnTo>
                      <a:lnTo>
                        <a:pt x="0" y="59"/>
                      </a:lnTo>
                      <a:lnTo>
                        <a:pt x="3" y="69"/>
                      </a:lnTo>
                      <a:close/>
                      <a:moveTo>
                        <a:pt x="69" y="22"/>
                      </a:moveTo>
                      <a:lnTo>
                        <a:pt x="69" y="15"/>
                      </a:lnTo>
                      <a:lnTo>
                        <a:pt x="78" y="15"/>
                      </a:lnTo>
                      <a:lnTo>
                        <a:pt x="78" y="9"/>
                      </a:lnTo>
                      <a:lnTo>
                        <a:pt x="69" y="9"/>
                      </a:lnTo>
                      <a:lnTo>
                        <a:pt x="69" y="6"/>
                      </a:lnTo>
                      <a:lnTo>
                        <a:pt x="69" y="3"/>
                      </a:lnTo>
                      <a:lnTo>
                        <a:pt x="69" y="0"/>
                      </a:lnTo>
                      <a:lnTo>
                        <a:pt x="66" y="0"/>
                      </a:lnTo>
                      <a:lnTo>
                        <a:pt x="60" y="0"/>
                      </a:lnTo>
                      <a:lnTo>
                        <a:pt x="60" y="9"/>
                      </a:lnTo>
                      <a:lnTo>
                        <a:pt x="44" y="9"/>
                      </a:lnTo>
                      <a:lnTo>
                        <a:pt x="44" y="6"/>
                      </a:lnTo>
                      <a:lnTo>
                        <a:pt x="44" y="3"/>
                      </a:lnTo>
                      <a:lnTo>
                        <a:pt x="44" y="0"/>
                      </a:lnTo>
                      <a:lnTo>
                        <a:pt x="41" y="0"/>
                      </a:lnTo>
                      <a:lnTo>
                        <a:pt x="35" y="0"/>
                      </a:lnTo>
                      <a:lnTo>
                        <a:pt x="35" y="6"/>
                      </a:lnTo>
                      <a:lnTo>
                        <a:pt x="25" y="6"/>
                      </a:lnTo>
                      <a:lnTo>
                        <a:pt x="25" y="15"/>
                      </a:lnTo>
                      <a:lnTo>
                        <a:pt x="35" y="15"/>
                      </a:lnTo>
                      <a:lnTo>
                        <a:pt x="35" y="25"/>
                      </a:lnTo>
                      <a:lnTo>
                        <a:pt x="44" y="25"/>
                      </a:lnTo>
                      <a:lnTo>
                        <a:pt x="44" y="15"/>
                      </a:lnTo>
                      <a:lnTo>
                        <a:pt x="60" y="15"/>
                      </a:lnTo>
                      <a:lnTo>
                        <a:pt x="60" y="22"/>
                      </a:lnTo>
                      <a:lnTo>
                        <a:pt x="69" y="22"/>
                      </a:lnTo>
                      <a:close/>
                      <a:moveTo>
                        <a:pt x="75" y="47"/>
                      </a:moveTo>
                      <a:lnTo>
                        <a:pt x="75" y="47"/>
                      </a:lnTo>
                      <a:lnTo>
                        <a:pt x="81" y="37"/>
                      </a:lnTo>
                      <a:lnTo>
                        <a:pt x="66" y="31"/>
                      </a:lnTo>
                      <a:lnTo>
                        <a:pt x="56" y="25"/>
                      </a:lnTo>
                      <a:lnTo>
                        <a:pt x="56" y="22"/>
                      </a:lnTo>
                      <a:lnTo>
                        <a:pt x="47" y="19"/>
                      </a:lnTo>
                      <a:lnTo>
                        <a:pt x="38" y="31"/>
                      </a:lnTo>
                      <a:lnTo>
                        <a:pt x="22" y="40"/>
                      </a:lnTo>
                      <a:lnTo>
                        <a:pt x="28" y="50"/>
                      </a:lnTo>
                      <a:lnTo>
                        <a:pt x="35" y="44"/>
                      </a:lnTo>
                      <a:lnTo>
                        <a:pt x="35" y="47"/>
                      </a:lnTo>
                      <a:lnTo>
                        <a:pt x="66" y="47"/>
                      </a:lnTo>
                      <a:lnTo>
                        <a:pt x="66" y="44"/>
                      </a:lnTo>
                      <a:lnTo>
                        <a:pt x="75" y="4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7" name="Freeform 88"/>
                <p:cNvSpPr>
                  <a:spLocks noEditPoints="1"/>
                </p:cNvSpPr>
                <p:nvPr/>
              </p:nvSpPr>
              <p:spPr bwMode="auto">
                <a:xfrm>
                  <a:off x="3225" y="818"/>
                  <a:ext cx="82" cy="78"/>
                </a:xfrm>
                <a:custGeom>
                  <a:avLst/>
                  <a:gdLst>
                    <a:gd name="T0" fmla="*/ 25 w 82"/>
                    <a:gd name="T1" fmla="*/ 37 h 78"/>
                    <a:gd name="T2" fmla="*/ 22 w 82"/>
                    <a:gd name="T3" fmla="*/ 59 h 78"/>
                    <a:gd name="T4" fmla="*/ 13 w 82"/>
                    <a:gd name="T5" fmla="*/ 75 h 78"/>
                    <a:gd name="T6" fmla="*/ 25 w 82"/>
                    <a:gd name="T7" fmla="*/ 78 h 78"/>
                    <a:gd name="T8" fmla="*/ 35 w 82"/>
                    <a:gd name="T9" fmla="*/ 59 h 78"/>
                    <a:gd name="T10" fmla="*/ 38 w 82"/>
                    <a:gd name="T11" fmla="*/ 69 h 78"/>
                    <a:gd name="T12" fmla="*/ 44 w 82"/>
                    <a:gd name="T13" fmla="*/ 69 h 78"/>
                    <a:gd name="T14" fmla="*/ 50 w 82"/>
                    <a:gd name="T15" fmla="*/ 62 h 78"/>
                    <a:gd name="T16" fmla="*/ 50 w 82"/>
                    <a:gd name="T17" fmla="*/ 31 h 78"/>
                    <a:gd name="T18" fmla="*/ 38 w 82"/>
                    <a:gd name="T19" fmla="*/ 25 h 78"/>
                    <a:gd name="T20" fmla="*/ 50 w 82"/>
                    <a:gd name="T21" fmla="*/ 25 h 78"/>
                    <a:gd name="T22" fmla="*/ 57 w 82"/>
                    <a:gd name="T23" fmla="*/ 59 h 78"/>
                    <a:gd name="T24" fmla="*/ 41 w 82"/>
                    <a:gd name="T25" fmla="*/ 72 h 78"/>
                    <a:gd name="T26" fmla="*/ 50 w 82"/>
                    <a:gd name="T27" fmla="*/ 78 h 78"/>
                    <a:gd name="T28" fmla="*/ 60 w 82"/>
                    <a:gd name="T29" fmla="*/ 69 h 78"/>
                    <a:gd name="T30" fmla="*/ 69 w 82"/>
                    <a:gd name="T31" fmla="*/ 75 h 78"/>
                    <a:gd name="T32" fmla="*/ 75 w 82"/>
                    <a:gd name="T33" fmla="*/ 78 h 78"/>
                    <a:gd name="T34" fmla="*/ 82 w 82"/>
                    <a:gd name="T35" fmla="*/ 59 h 78"/>
                    <a:gd name="T36" fmla="*/ 72 w 82"/>
                    <a:gd name="T37" fmla="*/ 56 h 78"/>
                    <a:gd name="T38" fmla="*/ 69 w 82"/>
                    <a:gd name="T39" fmla="*/ 62 h 78"/>
                    <a:gd name="T40" fmla="*/ 66 w 82"/>
                    <a:gd name="T41" fmla="*/ 59 h 78"/>
                    <a:gd name="T42" fmla="*/ 79 w 82"/>
                    <a:gd name="T43" fmla="*/ 31 h 78"/>
                    <a:gd name="T44" fmla="*/ 69 w 82"/>
                    <a:gd name="T45" fmla="*/ 28 h 78"/>
                    <a:gd name="T46" fmla="*/ 66 w 82"/>
                    <a:gd name="T47" fmla="*/ 28 h 78"/>
                    <a:gd name="T48" fmla="*/ 63 w 82"/>
                    <a:gd name="T49" fmla="*/ 47 h 78"/>
                    <a:gd name="T50" fmla="*/ 63 w 82"/>
                    <a:gd name="T51" fmla="*/ 37 h 78"/>
                    <a:gd name="T52" fmla="*/ 79 w 82"/>
                    <a:gd name="T53" fmla="*/ 25 h 78"/>
                    <a:gd name="T54" fmla="*/ 69 w 82"/>
                    <a:gd name="T55" fmla="*/ 15 h 78"/>
                    <a:gd name="T56" fmla="*/ 75 w 82"/>
                    <a:gd name="T57" fmla="*/ 9 h 78"/>
                    <a:gd name="T58" fmla="*/ 69 w 82"/>
                    <a:gd name="T59" fmla="*/ 0 h 78"/>
                    <a:gd name="T60" fmla="*/ 63 w 82"/>
                    <a:gd name="T61" fmla="*/ 6 h 78"/>
                    <a:gd name="T62" fmla="*/ 63 w 82"/>
                    <a:gd name="T63" fmla="*/ 6 h 78"/>
                    <a:gd name="T64" fmla="*/ 60 w 82"/>
                    <a:gd name="T65" fmla="*/ 15 h 78"/>
                    <a:gd name="T66" fmla="*/ 60 w 82"/>
                    <a:gd name="T67" fmla="*/ 9 h 78"/>
                    <a:gd name="T68" fmla="*/ 60 w 82"/>
                    <a:gd name="T69" fmla="*/ 0 h 78"/>
                    <a:gd name="T70" fmla="*/ 60 w 82"/>
                    <a:gd name="T71" fmla="*/ 0 h 78"/>
                    <a:gd name="T72" fmla="*/ 54 w 82"/>
                    <a:gd name="T73" fmla="*/ 0 h 78"/>
                    <a:gd name="T74" fmla="*/ 50 w 82"/>
                    <a:gd name="T75" fmla="*/ 0 h 78"/>
                    <a:gd name="T76" fmla="*/ 50 w 82"/>
                    <a:gd name="T77" fmla="*/ 3 h 78"/>
                    <a:gd name="T78" fmla="*/ 25 w 82"/>
                    <a:gd name="T79" fmla="*/ 15 h 78"/>
                    <a:gd name="T80" fmla="*/ 25 w 82"/>
                    <a:gd name="T81" fmla="*/ 37 h 78"/>
                    <a:gd name="T82" fmla="*/ 35 w 82"/>
                    <a:gd name="T83" fmla="*/ 59 h 78"/>
                    <a:gd name="T84" fmla="*/ 38 w 82"/>
                    <a:gd name="T85" fmla="*/ 40 h 78"/>
                    <a:gd name="T86" fmla="*/ 41 w 82"/>
                    <a:gd name="T87" fmla="*/ 50 h 78"/>
                    <a:gd name="T88" fmla="*/ 41 w 82"/>
                    <a:gd name="T89" fmla="*/ 56 h 78"/>
                    <a:gd name="T90" fmla="*/ 35 w 82"/>
                    <a:gd name="T91" fmla="*/ 59 h 78"/>
                    <a:gd name="T92" fmla="*/ 35 w 82"/>
                    <a:gd name="T93" fmla="*/ 59 h 78"/>
                    <a:gd name="T94" fmla="*/ 0 w 82"/>
                    <a:gd name="T95" fmla="*/ 56 h 78"/>
                    <a:gd name="T96" fmla="*/ 4 w 82"/>
                    <a:gd name="T97" fmla="*/ 69 h 78"/>
                    <a:gd name="T98" fmla="*/ 22 w 82"/>
                    <a:gd name="T99" fmla="*/ 59 h 78"/>
                    <a:gd name="T100" fmla="*/ 22 w 82"/>
                    <a:gd name="T101" fmla="*/ 50 h 78"/>
                    <a:gd name="T102" fmla="*/ 19 w 82"/>
                    <a:gd name="T103" fmla="*/ 31 h 78"/>
                    <a:gd name="T104" fmla="*/ 22 w 82"/>
                    <a:gd name="T105" fmla="*/ 22 h 78"/>
                    <a:gd name="T106" fmla="*/ 19 w 82"/>
                    <a:gd name="T107" fmla="*/ 12 h 78"/>
                    <a:gd name="T108" fmla="*/ 19 w 82"/>
                    <a:gd name="T109" fmla="*/ 6 h 78"/>
                    <a:gd name="T110" fmla="*/ 19 w 82"/>
                    <a:gd name="T111" fmla="*/ 3 h 78"/>
                    <a:gd name="T112" fmla="*/ 16 w 82"/>
                    <a:gd name="T113" fmla="*/ 3 h 78"/>
                    <a:gd name="T114" fmla="*/ 13 w 82"/>
                    <a:gd name="T115" fmla="*/ 3 h 78"/>
                    <a:gd name="T116" fmla="*/ 10 w 82"/>
                    <a:gd name="T117" fmla="*/ 22 h 78"/>
                    <a:gd name="T118" fmla="*/ 0 w 82"/>
                    <a:gd name="T119" fmla="*/ 31 h 78"/>
                    <a:gd name="T120" fmla="*/ 10 w 82"/>
                    <a:gd name="T121" fmla="*/ 53 h 78"/>
                    <a:gd name="T122" fmla="*/ 10 w 82"/>
                    <a:gd name="T123" fmla="*/ 53 h 78"/>
                    <a:gd name="T124" fmla="*/ 0 w 82"/>
                    <a:gd name="T125" fmla="*/ 56 h 7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2" h="78">
                      <a:moveTo>
                        <a:pt x="25" y="37"/>
                      </a:moveTo>
                      <a:lnTo>
                        <a:pt x="25" y="37"/>
                      </a:lnTo>
                      <a:lnTo>
                        <a:pt x="22" y="59"/>
                      </a:lnTo>
                      <a:lnTo>
                        <a:pt x="19" y="65"/>
                      </a:lnTo>
                      <a:lnTo>
                        <a:pt x="13" y="75"/>
                      </a:lnTo>
                      <a:lnTo>
                        <a:pt x="25" y="78"/>
                      </a:lnTo>
                      <a:lnTo>
                        <a:pt x="35" y="59"/>
                      </a:lnTo>
                      <a:lnTo>
                        <a:pt x="38" y="69"/>
                      </a:lnTo>
                      <a:lnTo>
                        <a:pt x="44" y="69"/>
                      </a:lnTo>
                      <a:lnTo>
                        <a:pt x="47" y="65"/>
                      </a:lnTo>
                      <a:lnTo>
                        <a:pt x="50" y="62"/>
                      </a:lnTo>
                      <a:lnTo>
                        <a:pt x="50" y="56"/>
                      </a:lnTo>
                      <a:lnTo>
                        <a:pt x="50" y="31"/>
                      </a:lnTo>
                      <a:lnTo>
                        <a:pt x="38" y="31"/>
                      </a:lnTo>
                      <a:lnTo>
                        <a:pt x="38" y="25"/>
                      </a:lnTo>
                      <a:lnTo>
                        <a:pt x="50" y="25"/>
                      </a:lnTo>
                      <a:lnTo>
                        <a:pt x="57" y="59"/>
                      </a:lnTo>
                      <a:lnTo>
                        <a:pt x="47" y="69"/>
                      </a:lnTo>
                      <a:lnTo>
                        <a:pt x="41" y="72"/>
                      </a:lnTo>
                      <a:lnTo>
                        <a:pt x="50" y="78"/>
                      </a:lnTo>
                      <a:lnTo>
                        <a:pt x="60" y="69"/>
                      </a:lnTo>
                      <a:lnTo>
                        <a:pt x="69" y="75"/>
                      </a:lnTo>
                      <a:lnTo>
                        <a:pt x="75" y="78"/>
                      </a:lnTo>
                      <a:lnTo>
                        <a:pt x="79" y="75"/>
                      </a:lnTo>
                      <a:lnTo>
                        <a:pt x="82" y="59"/>
                      </a:lnTo>
                      <a:lnTo>
                        <a:pt x="72" y="56"/>
                      </a:lnTo>
                      <a:lnTo>
                        <a:pt x="69" y="62"/>
                      </a:lnTo>
                      <a:lnTo>
                        <a:pt x="66" y="59"/>
                      </a:lnTo>
                      <a:lnTo>
                        <a:pt x="79" y="31"/>
                      </a:lnTo>
                      <a:lnTo>
                        <a:pt x="69" y="28"/>
                      </a:lnTo>
                      <a:lnTo>
                        <a:pt x="66" y="28"/>
                      </a:lnTo>
                      <a:lnTo>
                        <a:pt x="63" y="47"/>
                      </a:lnTo>
                      <a:lnTo>
                        <a:pt x="63" y="37"/>
                      </a:lnTo>
                      <a:lnTo>
                        <a:pt x="60" y="25"/>
                      </a:lnTo>
                      <a:lnTo>
                        <a:pt x="79" y="25"/>
                      </a:lnTo>
                      <a:lnTo>
                        <a:pt x="79" y="15"/>
                      </a:lnTo>
                      <a:lnTo>
                        <a:pt x="69" y="15"/>
                      </a:lnTo>
                      <a:lnTo>
                        <a:pt x="75" y="9"/>
                      </a:lnTo>
                      <a:lnTo>
                        <a:pt x="69" y="0"/>
                      </a:lnTo>
                      <a:lnTo>
                        <a:pt x="63" y="6"/>
                      </a:lnTo>
                      <a:lnTo>
                        <a:pt x="66" y="15"/>
                      </a:lnTo>
                      <a:lnTo>
                        <a:pt x="60" y="15"/>
                      </a:lnTo>
                      <a:lnTo>
                        <a:pt x="60" y="9"/>
                      </a:lnTo>
                      <a:lnTo>
                        <a:pt x="60" y="0"/>
                      </a:lnTo>
                      <a:lnTo>
                        <a:pt x="54" y="0"/>
                      </a:lnTo>
                      <a:lnTo>
                        <a:pt x="50" y="0"/>
                      </a:lnTo>
                      <a:lnTo>
                        <a:pt x="50" y="3"/>
                      </a:lnTo>
                      <a:lnTo>
                        <a:pt x="50" y="15"/>
                      </a:lnTo>
                      <a:lnTo>
                        <a:pt x="25" y="15"/>
                      </a:lnTo>
                      <a:lnTo>
                        <a:pt x="25" y="37"/>
                      </a:lnTo>
                      <a:close/>
                      <a:moveTo>
                        <a:pt x="35" y="59"/>
                      </a:moveTo>
                      <a:lnTo>
                        <a:pt x="35" y="59"/>
                      </a:lnTo>
                      <a:lnTo>
                        <a:pt x="38" y="40"/>
                      </a:lnTo>
                      <a:lnTo>
                        <a:pt x="41" y="40"/>
                      </a:lnTo>
                      <a:lnTo>
                        <a:pt x="41" y="50"/>
                      </a:lnTo>
                      <a:lnTo>
                        <a:pt x="41" y="56"/>
                      </a:lnTo>
                      <a:lnTo>
                        <a:pt x="38" y="59"/>
                      </a:lnTo>
                      <a:lnTo>
                        <a:pt x="35" y="59"/>
                      </a:lnTo>
                      <a:close/>
                      <a:moveTo>
                        <a:pt x="0" y="56"/>
                      </a:moveTo>
                      <a:lnTo>
                        <a:pt x="0" y="56"/>
                      </a:lnTo>
                      <a:lnTo>
                        <a:pt x="4" y="69"/>
                      </a:lnTo>
                      <a:lnTo>
                        <a:pt x="22" y="59"/>
                      </a:lnTo>
                      <a:lnTo>
                        <a:pt x="22" y="50"/>
                      </a:lnTo>
                      <a:lnTo>
                        <a:pt x="19" y="53"/>
                      </a:lnTo>
                      <a:lnTo>
                        <a:pt x="19" y="31"/>
                      </a:lnTo>
                      <a:lnTo>
                        <a:pt x="22" y="31"/>
                      </a:lnTo>
                      <a:lnTo>
                        <a:pt x="22" y="22"/>
                      </a:lnTo>
                      <a:lnTo>
                        <a:pt x="19" y="22"/>
                      </a:lnTo>
                      <a:lnTo>
                        <a:pt x="19" y="12"/>
                      </a:lnTo>
                      <a:lnTo>
                        <a:pt x="19" y="6"/>
                      </a:lnTo>
                      <a:lnTo>
                        <a:pt x="19" y="3"/>
                      </a:lnTo>
                      <a:lnTo>
                        <a:pt x="16" y="3"/>
                      </a:lnTo>
                      <a:lnTo>
                        <a:pt x="13" y="3"/>
                      </a:lnTo>
                      <a:lnTo>
                        <a:pt x="10" y="3"/>
                      </a:lnTo>
                      <a:lnTo>
                        <a:pt x="10" y="22"/>
                      </a:lnTo>
                      <a:lnTo>
                        <a:pt x="0" y="22"/>
                      </a:lnTo>
                      <a:lnTo>
                        <a:pt x="0" y="31"/>
                      </a:lnTo>
                      <a:lnTo>
                        <a:pt x="10" y="31"/>
                      </a:lnTo>
                      <a:lnTo>
                        <a:pt x="10" y="53"/>
                      </a:lnTo>
                      <a:lnTo>
                        <a:pt x="0" y="5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8" name="Freeform 89"/>
                <p:cNvSpPr>
                  <a:spLocks/>
                </p:cNvSpPr>
                <p:nvPr/>
              </p:nvSpPr>
              <p:spPr bwMode="auto">
                <a:xfrm>
                  <a:off x="3388" y="818"/>
                  <a:ext cx="81" cy="78"/>
                </a:xfrm>
                <a:custGeom>
                  <a:avLst/>
                  <a:gdLst>
                    <a:gd name="T0" fmla="*/ 40 w 81"/>
                    <a:gd name="T1" fmla="*/ 15 h 78"/>
                    <a:gd name="T2" fmla="*/ 40 w 81"/>
                    <a:gd name="T3" fmla="*/ 12 h 78"/>
                    <a:gd name="T4" fmla="*/ 40 w 81"/>
                    <a:gd name="T5" fmla="*/ 9 h 78"/>
                    <a:gd name="T6" fmla="*/ 31 w 81"/>
                    <a:gd name="T7" fmla="*/ 9 h 78"/>
                    <a:gd name="T8" fmla="*/ 28 w 81"/>
                    <a:gd name="T9" fmla="*/ 28 h 78"/>
                    <a:gd name="T10" fmla="*/ 19 w 81"/>
                    <a:gd name="T11" fmla="*/ 22 h 78"/>
                    <a:gd name="T12" fmla="*/ 19 w 81"/>
                    <a:gd name="T13" fmla="*/ 6 h 78"/>
                    <a:gd name="T14" fmla="*/ 22 w 81"/>
                    <a:gd name="T15" fmla="*/ 3 h 78"/>
                    <a:gd name="T16" fmla="*/ 22 w 81"/>
                    <a:gd name="T17" fmla="*/ 3 h 78"/>
                    <a:gd name="T18" fmla="*/ 9 w 81"/>
                    <a:gd name="T19" fmla="*/ 0 h 78"/>
                    <a:gd name="T20" fmla="*/ 0 w 81"/>
                    <a:gd name="T21" fmla="*/ 22 h 78"/>
                    <a:gd name="T22" fmla="*/ 9 w 81"/>
                    <a:gd name="T23" fmla="*/ 31 h 78"/>
                    <a:gd name="T24" fmla="*/ 9 w 81"/>
                    <a:gd name="T25" fmla="*/ 53 h 78"/>
                    <a:gd name="T26" fmla="*/ 0 w 81"/>
                    <a:gd name="T27" fmla="*/ 56 h 78"/>
                    <a:gd name="T28" fmla="*/ 3 w 81"/>
                    <a:gd name="T29" fmla="*/ 69 h 78"/>
                    <a:gd name="T30" fmla="*/ 6 w 81"/>
                    <a:gd name="T31" fmla="*/ 69 h 78"/>
                    <a:gd name="T32" fmla="*/ 28 w 81"/>
                    <a:gd name="T33" fmla="*/ 56 h 78"/>
                    <a:gd name="T34" fmla="*/ 28 w 81"/>
                    <a:gd name="T35" fmla="*/ 56 h 78"/>
                    <a:gd name="T36" fmla="*/ 28 w 81"/>
                    <a:gd name="T37" fmla="*/ 47 h 78"/>
                    <a:gd name="T38" fmla="*/ 19 w 81"/>
                    <a:gd name="T39" fmla="*/ 31 h 78"/>
                    <a:gd name="T40" fmla="*/ 28 w 81"/>
                    <a:gd name="T41" fmla="*/ 40 h 78"/>
                    <a:gd name="T42" fmla="*/ 31 w 81"/>
                    <a:gd name="T43" fmla="*/ 65 h 78"/>
                    <a:gd name="T44" fmla="*/ 31 w 81"/>
                    <a:gd name="T45" fmla="*/ 72 h 78"/>
                    <a:gd name="T46" fmla="*/ 40 w 81"/>
                    <a:gd name="T47" fmla="*/ 78 h 78"/>
                    <a:gd name="T48" fmla="*/ 59 w 81"/>
                    <a:gd name="T49" fmla="*/ 78 h 78"/>
                    <a:gd name="T50" fmla="*/ 68 w 81"/>
                    <a:gd name="T51" fmla="*/ 78 h 78"/>
                    <a:gd name="T52" fmla="*/ 75 w 81"/>
                    <a:gd name="T53" fmla="*/ 75 h 78"/>
                    <a:gd name="T54" fmla="*/ 81 w 81"/>
                    <a:gd name="T55" fmla="*/ 62 h 78"/>
                    <a:gd name="T56" fmla="*/ 68 w 81"/>
                    <a:gd name="T57" fmla="*/ 59 h 78"/>
                    <a:gd name="T58" fmla="*/ 68 w 81"/>
                    <a:gd name="T59" fmla="*/ 62 h 78"/>
                    <a:gd name="T60" fmla="*/ 62 w 81"/>
                    <a:gd name="T61" fmla="*/ 69 h 78"/>
                    <a:gd name="T62" fmla="*/ 53 w 81"/>
                    <a:gd name="T63" fmla="*/ 69 h 78"/>
                    <a:gd name="T64" fmla="*/ 43 w 81"/>
                    <a:gd name="T65" fmla="*/ 69 h 78"/>
                    <a:gd name="T66" fmla="*/ 40 w 81"/>
                    <a:gd name="T67" fmla="*/ 59 h 78"/>
                    <a:gd name="T68" fmla="*/ 47 w 81"/>
                    <a:gd name="T69" fmla="*/ 34 h 78"/>
                    <a:gd name="T70" fmla="*/ 56 w 81"/>
                    <a:gd name="T71" fmla="*/ 62 h 78"/>
                    <a:gd name="T72" fmla="*/ 62 w 81"/>
                    <a:gd name="T73" fmla="*/ 28 h 78"/>
                    <a:gd name="T74" fmla="*/ 62 w 81"/>
                    <a:gd name="T75" fmla="*/ 44 h 78"/>
                    <a:gd name="T76" fmla="*/ 56 w 81"/>
                    <a:gd name="T77" fmla="*/ 50 h 78"/>
                    <a:gd name="T78" fmla="*/ 62 w 81"/>
                    <a:gd name="T79" fmla="*/ 59 h 78"/>
                    <a:gd name="T80" fmla="*/ 68 w 81"/>
                    <a:gd name="T81" fmla="*/ 59 h 78"/>
                    <a:gd name="T82" fmla="*/ 75 w 81"/>
                    <a:gd name="T83" fmla="*/ 53 h 78"/>
                    <a:gd name="T84" fmla="*/ 75 w 81"/>
                    <a:gd name="T85" fmla="*/ 15 h 78"/>
                    <a:gd name="T86" fmla="*/ 56 w 81"/>
                    <a:gd name="T87" fmla="*/ 6 h 78"/>
                    <a:gd name="T88" fmla="*/ 56 w 81"/>
                    <a:gd name="T89" fmla="*/ 3 h 78"/>
                    <a:gd name="T90" fmla="*/ 56 w 81"/>
                    <a:gd name="T91" fmla="*/ 3 h 78"/>
                    <a:gd name="T92" fmla="*/ 56 w 81"/>
                    <a:gd name="T93" fmla="*/ 0 h 78"/>
                    <a:gd name="T94" fmla="*/ 50 w 81"/>
                    <a:gd name="T95" fmla="*/ 0 h 78"/>
                    <a:gd name="T96" fmla="*/ 47 w 81"/>
                    <a:gd name="T97" fmla="*/ 25 h 78"/>
                    <a:gd name="T98" fmla="*/ 40 w 81"/>
                    <a:gd name="T99" fmla="*/ 25 h 78"/>
                    <a:gd name="T100" fmla="*/ 40 w 81"/>
                    <a:gd name="T101" fmla="*/ 15 h 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81" h="78">
                      <a:moveTo>
                        <a:pt x="40" y="15"/>
                      </a:moveTo>
                      <a:lnTo>
                        <a:pt x="40" y="15"/>
                      </a:lnTo>
                      <a:lnTo>
                        <a:pt x="40" y="12"/>
                      </a:lnTo>
                      <a:lnTo>
                        <a:pt x="40" y="9"/>
                      </a:lnTo>
                      <a:lnTo>
                        <a:pt x="34" y="9"/>
                      </a:lnTo>
                      <a:lnTo>
                        <a:pt x="31" y="9"/>
                      </a:lnTo>
                      <a:lnTo>
                        <a:pt x="31" y="28"/>
                      </a:lnTo>
                      <a:lnTo>
                        <a:pt x="28" y="28"/>
                      </a:lnTo>
                      <a:lnTo>
                        <a:pt x="28" y="22"/>
                      </a:lnTo>
                      <a:lnTo>
                        <a:pt x="19" y="22"/>
                      </a:lnTo>
                      <a:lnTo>
                        <a:pt x="19" y="6"/>
                      </a:lnTo>
                      <a:lnTo>
                        <a:pt x="22" y="3"/>
                      </a:lnTo>
                      <a:lnTo>
                        <a:pt x="12" y="0"/>
                      </a:lnTo>
                      <a:lnTo>
                        <a:pt x="9" y="0"/>
                      </a:lnTo>
                      <a:lnTo>
                        <a:pt x="9" y="22"/>
                      </a:lnTo>
                      <a:lnTo>
                        <a:pt x="0" y="22"/>
                      </a:lnTo>
                      <a:lnTo>
                        <a:pt x="0" y="31"/>
                      </a:lnTo>
                      <a:lnTo>
                        <a:pt x="9" y="31"/>
                      </a:lnTo>
                      <a:lnTo>
                        <a:pt x="9" y="53"/>
                      </a:lnTo>
                      <a:lnTo>
                        <a:pt x="0" y="56"/>
                      </a:lnTo>
                      <a:lnTo>
                        <a:pt x="3" y="69"/>
                      </a:lnTo>
                      <a:lnTo>
                        <a:pt x="6" y="69"/>
                      </a:lnTo>
                      <a:lnTo>
                        <a:pt x="28" y="56"/>
                      </a:lnTo>
                      <a:lnTo>
                        <a:pt x="28" y="47"/>
                      </a:lnTo>
                      <a:lnTo>
                        <a:pt x="19" y="50"/>
                      </a:lnTo>
                      <a:lnTo>
                        <a:pt x="19" y="31"/>
                      </a:lnTo>
                      <a:lnTo>
                        <a:pt x="25" y="31"/>
                      </a:lnTo>
                      <a:lnTo>
                        <a:pt x="28" y="40"/>
                      </a:lnTo>
                      <a:lnTo>
                        <a:pt x="31" y="40"/>
                      </a:lnTo>
                      <a:lnTo>
                        <a:pt x="31" y="65"/>
                      </a:lnTo>
                      <a:lnTo>
                        <a:pt x="31" y="72"/>
                      </a:lnTo>
                      <a:lnTo>
                        <a:pt x="34" y="75"/>
                      </a:lnTo>
                      <a:lnTo>
                        <a:pt x="40" y="78"/>
                      </a:lnTo>
                      <a:lnTo>
                        <a:pt x="50" y="78"/>
                      </a:lnTo>
                      <a:lnTo>
                        <a:pt x="59" y="78"/>
                      </a:lnTo>
                      <a:lnTo>
                        <a:pt x="68" y="78"/>
                      </a:lnTo>
                      <a:lnTo>
                        <a:pt x="75" y="75"/>
                      </a:lnTo>
                      <a:lnTo>
                        <a:pt x="78" y="72"/>
                      </a:lnTo>
                      <a:lnTo>
                        <a:pt x="81" y="62"/>
                      </a:lnTo>
                      <a:lnTo>
                        <a:pt x="68" y="59"/>
                      </a:lnTo>
                      <a:lnTo>
                        <a:pt x="68" y="62"/>
                      </a:lnTo>
                      <a:lnTo>
                        <a:pt x="65" y="65"/>
                      </a:lnTo>
                      <a:lnTo>
                        <a:pt x="62" y="69"/>
                      </a:lnTo>
                      <a:lnTo>
                        <a:pt x="59" y="69"/>
                      </a:lnTo>
                      <a:lnTo>
                        <a:pt x="53" y="69"/>
                      </a:lnTo>
                      <a:lnTo>
                        <a:pt x="43" y="69"/>
                      </a:lnTo>
                      <a:lnTo>
                        <a:pt x="40" y="65"/>
                      </a:lnTo>
                      <a:lnTo>
                        <a:pt x="40" y="59"/>
                      </a:lnTo>
                      <a:lnTo>
                        <a:pt x="40" y="34"/>
                      </a:lnTo>
                      <a:lnTo>
                        <a:pt x="47" y="34"/>
                      </a:lnTo>
                      <a:lnTo>
                        <a:pt x="47" y="62"/>
                      </a:lnTo>
                      <a:lnTo>
                        <a:pt x="56" y="62"/>
                      </a:lnTo>
                      <a:lnTo>
                        <a:pt x="56" y="31"/>
                      </a:lnTo>
                      <a:lnTo>
                        <a:pt x="62" y="28"/>
                      </a:lnTo>
                      <a:lnTo>
                        <a:pt x="62" y="44"/>
                      </a:lnTo>
                      <a:lnTo>
                        <a:pt x="62" y="47"/>
                      </a:lnTo>
                      <a:lnTo>
                        <a:pt x="56" y="50"/>
                      </a:lnTo>
                      <a:lnTo>
                        <a:pt x="62" y="59"/>
                      </a:lnTo>
                      <a:lnTo>
                        <a:pt x="68" y="59"/>
                      </a:lnTo>
                      <a:lnTo>
                        <a:pt x="72" y="56"/>
                      </a:lnTo>
                      <a:lnTo>
                        <a:pt x="75" y="53"/>
                      </a:lnTo>
                      <a:lnTo>
                        <a:pt x="75" y="47"/>
                      </a:lnTo>
                      <a:lnTo>
                        <a:pt x="75" y="15"/>
                      </a:lnTo>
                      <a:lnTo>
                        <a:pt x="56" y="22"/>
                      </a:lnTo>
                      <a:lnTo>
                        <a:pt x="56" y="6"/>
                      </a:lnTo>
                      <a:lnTo>
                        <a:pt x="56" y="3"/>
                      </a:lnTo>
                      <a:lnTo>
                        <a:pt x="56" y="0"/>
                      </a:lnTo>
                      <a:lnTo>
                        <a:pt x="50" y="0"/>
                      </a:lnTo>
                      <a:lnTo>
                        <a:pt x="47" y="0"/>
                      </a:lnTo>
                      <a:lnTo>
                        <a:pt x="47" y="25"/>
                      </a:lnTo>
                      <a:lnTo>
                        <a:pt x="40" y="25"/>
                      </a:lnTo>
                      <a:lnTo>
                        <a:pt x="40" y="15"/>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89" name="Freeform 90"/>
                <p:cNvSpPr>
                  <a:spLocks noEditPoints="1"/>
                </p:cNvSpPr>
                <p:nvPr/>
              </p:nvSpPr>
              <p:spPr bwMode="auto">
                <a:xfrm>
                  <a:off x="3553" y="821"/>
                  <a:ext cx="69" cy="72"/>
                </a:xfrm>
                <a:custGeom>
                  <a:avLst/>
                  <a:gdLst>
                    <a:gd name="T0" fmla="*/ 69 w 69"/>
                    <a:gd name="T1" fmla="*/ 72 h 72"/>
                    <a:gd name="T2" fmla="*/ 69 w 69"/>
                    <a:gd name="T3" fmla="*/ 62 h 72"/>
                    <a:gd name="T4" fmla="*/ 13 w 69"/>
                    <a:gd name="T5" fmla="*/ 62 h 72"/>
                    <a:gd name="T6" fmla="*/ 13 w 69"/>
                    <a:gd name="T7" fmla="*/ 9 h 72"/>
                    <a:gd name="T8" fmla="*/ 66 w 69"/>
                    <a:gd name="T9" fmla="*/ 9 h 72"/>
                    <a:gd name="T10" fmla="*/ 66 w 69"/>
                    <a:gd name="T11" fmla="*/ 0 h 72"/>
                    <a:gd name="T12" fmla="*/ 0 w 69"/>
                    <a:gd name="T13" fmla="*/ 0 h 72"/>
                    <a:gd name="T14" fmla="*/ 0 w 69"/>
                    <a:gd name="T15" fmla="*/ 72 h 72"/>
                    <a:gd name="T16" fmla="*/ 69 w 69"/>
                    <a:gd name="T17" fmla="*/ 72 h 72"/>
                    <a:gd name="T18" fmla="*/ 69 w 69"/>
                    <a:gd name="T19" fmla="*/ 72 h 72"/>
                    <a:gd name="T20" fmla="*/ 60 w 69"/>
                    <a:gd name="T21" fmla="*/ 56 h 72"/>
                    <a:gd name="T22" fmla="*/ 60 w 69"/>
                    <a:gd name="T23" fmla="*/ 56 h 72"/>
                    <a:gd name="T24" fmla="*/ 63 w 69"/>
                    <a:gd name="T25" fmla="*/ 53 h 72"/>
                    <a:gd name="T26" fmla="*/ 63 w 69"/>
                    <a:gd name="T27" fmla="*/ 53 h 72"/>
                    <a:gd name="T28" fmla="*/ 47 w 69"/>
                    <a:gd name="T29" fmla="*/ 37 h 72"/>
                    <a:gd name="T30" fmla="*/ 47 w 69"/>
                    <a:gd name="T31" fmla="*/ 37 h 72"/>
                    <a:gd name="T32" fmla="*/ 56 w 69"/>
                    <a:gd name="T33" fmla="*/ 25 h 72"/>
                    <a:gd name="T34" fmla="*/ 56 w 69"/>
                    <a:gd name="T35" fmla="*/ 25 h 72"/>
                    <a:gd name="T36" fmla="*/ 60 w 69"/>
                    <a:gd name="T37" fmla="*/ 19 h 72"/>
                    <a:gd name="T38" fmla="*/ 60 w 69"/>
                    <a:gd name="T39" fmla="*/ 19 h 72"/>
                    <a:gd name="T40" fmla="*/ 50 w 69"/>
                    <a:gd name="T41" fmla="*/ 12 h 72"/>
                    <a:gd name="T42" fmla="*/ 50 w 69"/>
                    <a:gd name="T43" fmla="*/ 12 h 72"/>
                    <a:gd name="T44" fmla="*/ 41 w 69"/>
                    <a:gd name="T45" fmla="*/ 28 h 72"/>
                    <a:gd name="T46" fmla="*/ 41 w 69"/>
                    <a:gd name="T47" fmla="*/ 28 h 72"/>
                    <a:gd name="T48" fmla="*/ 25 w 69"/>
                    <a:gd name="T49" fmla="*/ 19 h 72"/>
                    <a:gd name="T50" fmla="*/ 25 w 69"/>
                    <a:gd name="T51" fmla="*/ 19 h 72"/>
                    <a:gd name="T52" fmla="*/ 22 w 69"/>
                    <a:gd name="T53" fmla="*/ 16 h 72"/>
                    <a:gd name="T54" fmla="*/ 22 w 69"/>
                    <a:gd name="T55" fmla="*/ 16 h 72"/>
                    <a:gd name="T56" fmla="*/ 19 w 69"/>
                    <a:gd name="T57" fmla="*/ 19 h 72"/>
                    <a:gd name="T58" fmla="*/ 19 w 69"/>
                    <a:gd name="T59" fmla="*/ 19 h 72"/>
                    <a:gd name="T60" fmla="*/ 16 w 69"/>
                    <a:gd name="T61" fmla="*/ 22 h 72"/>
                    <a:gd name="T62" fmla="*/ 16 w 69"/>
                    <a:gd name="T63" fmla="*/ 22 h 72"/>
                    <a:gd name="T64" fmla="*/ 31 w 69"/>
                    <a:gd name="T65" fmla="*/ 37 h 72"/>
                    <a:gd name="T66" fmla="*/ 31 w 69"/>
                    <a:gd name="T67" fmla="*/ 37 h 72"/>
                    <a:gd name="T68" fmla="*/ 13 w 69"/>
                    <a:gd name="T69" fmla="*/ 53 h 72"/>
                    <a:gd name="T70" fmla="*/ 13 w 69"/>
                    <a:gd name="T71" fmla="*/ 53 h 72"/>
                    <a:gd name="T72" fmla="*/ 22 w 69"/>
                    <a:gd name="T73" fmla="*/ 62 h 72"/>
                    <a:gd name="T74" fmla="*/ 22 w 69"/>
                    <a:gd name="T75" fmla="*/ 62 h 72"/>
                    <a:gd name="T76" fmla="*/ 41 w 69"/>
                    <a:gd name="T77" fmla="*/ 47 h 72"/>
                    <a:gd name="T78" fmla="*/ 41 w 69"/>
                    <a:gd name="T79" fmla="*/ 47 h 72"/>
                    <a:gd name="T80" fmla="*/ 53 w 69"/>
                    <a:gd name="T81" fmla="*/ 62 h 72"/>
                    <a:gd name="T82" fmla="*/ 53 w 69"/>
                    <a:gd name="T83" fmla="*/ 62 h 72"/>
                    <a:gd name="T84" fmla="*/ 60 w 69"/>
                    <a:gd name="T85" fmla="*/ 56 h 72"/>
                    <a:gd name="T86" fmla="*/ 60 w 69"/>
                    <a:gd name="T87" fmla="*/ 56 h 72"/>
                    <a:gd name="T88" fmla="*/ 60 w 69"/>
                    <a:gd name="T89" fmla="*/ 56 h 7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69" h="72">
                      <a:moveTo>
                        <a:pt x="69" y="72"/>
                      </a:moveTo>
                      <a:lnTo>
                        <a:pt x="69" y="62"/>
                      </a:lnTo>
                      <a:lnTo>
                        <a:pt x="13" y="62"/>
                      </a:lnTo>
                      <a:lnTo>
                        <a:pt x="13" y="9"/>
                      </a:lnTo>
                      <a:lnTo>
                        <a:pt x="66" y="9"/>
                      </a:lnTo>
                      <a:lnTo>
                        <a:pt x="66" y="0"/>
                      </a:lnTo>
                      <a:lnTo>
                        <a:pt x="0" y="0"/>
                      </a:lnTo>
                      <a:lnTo>
                        <a:pt x="0" y="72"/>
                      </a:lnTo>
                      <a:lnTo>
                        <a:pt x="69" y="72"/>
                      </a:lnTo>
                      <a:close/>
                      <a:moveTo>
                        <a:pt x="60" y="56"/>
                      </a:moveTo>
                      <a:lnTo>
                        <a:pt x="60" y="56"/>
                      </a:lnTo>
                      <a:lnTo>
                        <a:pt x="63" y="53"/>
                      </a:lnTo>
                      <a:lnTo>
                        <a:pt x="47" y="37"/>
                      </a:lnTo>
                      <a:lnTo>
                        <a:pt x="56" y="25"/>
                      </a:lnTo>
                      <a:lnTo>
                        <a:pt x="60" y="19"/>
                      </a:lnTo>
                      <a:lnTo>
                        <a:pt x="50" y="12"/>
                      </a:lnTo>
                      <a:lnTo>
                        <a:pt x="41" y="28"/>
                      </a:lnTo>
                      <a:lnTo>
                        <a:pt x="25" y="19"/>
                      </a:lnTo>
                      <a:lnTo>
                        <a:pt x="22" y="16"/>
                      </a:lnTo>
                      <a:lnTo>
                        <a:pt x="19" y="19"/>
                      </a:lnTo>
                      <a:lnTo>
                        <a:pt x="16" y="22"/>
                      </a:lnTo>
                      <a:lnTo>
                        <a:pt x="31" y="37"/>
                      </a:lnTo>
                      <a:lnTo>
                        <a:pt x="13" y="53"/>
                      </a:lnTo>
                      <a:lnTo>
                        <a:pt x="22" y="62"/>
                      </a:lnTo>
                      <a:lnTo>
                        <a:pt x="41" y="47"/>
                      </a:lnTo>
                      <a:lnTo>
                        <a:pt x="53" y="62"/>
                      </a:lnTo>
                      <a:lnTo>
                        <a:pt x="60" y="5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0" name="Freeform 91"/>
                <p:cNvSpPr>
                  <a:spLocks noEditPoints="1"/>
                </p:cNvSpPr>
                <p:nvPr/>
              </p:nvSpPr>
              <p:spPr bwMode="auto">
                <a:xfrm>
                  <a:off x="2442" y="1252"/>
                  <a:ext cx="81" cy="81"/>
                </a:xfrm>
                <a:custGeom>
                  <a:avLst/>
                  <a:gdLst>
                    <a:gd name="T0" fmla="*/ 25 w 81"/>
                    <a:gd name="T1" fmla="*/ 15 h 81"/>
                    <a:gd name="T2" fmla="*/ 44 w 81"/>
                    <a:gd name="T3" fmla="*/ 19 h 81"/>
                    <a:gd name="T4" fmla="*/ 28 w 81"/>
                    <a:gd name="T5" fmla="*/ 50 h 81"/>
                    <a:gd name="T6" fmla="*/ 37 w 81"/>
                    <a:gd name="T7" fmla="*/ 47 h 81"/>
                    <a:gd name="T8" fmla="*/ 44 w 81"/>
                    <a:gd name="T9" fmla="*/ 50 h 81"/>
                    <a:gd name="T10" fmla="*/ 53 w 81"/>
                    <a:gd name="T11" fmla="*/ 47 h 81"/>
                    <a:gd name="T12" fmla="*/ 62 w 81"/>
                    <a:gd name="T13" fmla="*/ 50 h 81"/>
                    <a:gd name="T14" fmla="*/ 59 w 81"/>
                    <a:gd name="T15" fmla="*/ 53 h 81"/>
                    <a:gd name="T16" fmla="*/ 22 w 81"/>
                    <a:gd name="T17" fmla="*/ 62 h 81"/>
                    <a:gd name="T18" fmla="*/ 31 w 81"/>
                    <a:gd name="T19" fmla="*/ 65 h 81"/>
                    <a:gd name="T20" fmla="*/ 37 w 81"/>
                    <a:gd name="T21" fmla="*/ 75 h 81"/>
                    <a:gd name="T22" fmla="*/ 44 w 81"/>
                    <a:gd name="T23" fmla="*/ 72 h 81"/>
                    <a:gd name="T24" fmla="*/ 44 w 81"/>
                    <a:gd name="T25" fmla="*/ 65 h 81"/>
                    <a:gd name="T26" fmla="*/ 59 w 81"/>
                    <a:gd name="T27" fmla="*/ 62 h 81"/>
                    <a:gd name="T28" fmla="*/ 59 w 81"/>
                    <a:gd name="T29" fmla="*/ 65 h 81"/>
                    <a:gd name="T30" fmla="*/ 50 w 81"/>
                    <a:gd name="T31" fmla="*/ 68 h 81"/>
                    <a:gd name="T32" fmla="*/ 53 w 81"/>
                    <a:gd name="T33" fmla="*/ 81 h 81"/>
                    <a:gd name="T34" fmla="*/ 66 w 81"/>
                    <a:gd name="T35" fmla="*/ 78 h 81"/>
                    <a:gd name="T36" fmla="*/ 69 w 81"/>
                    <a:gd name="T37" fmla="*/ 72 h 81"/>
                    <a:gd name="T38" fmla="*/ 81 w 81"/>
                    <a:gd name="T39" fmla="*/ 62 h 81"/>
                    <a:gd name="T40" fmla="*/ 69 w 81"/>
                    <a:gd name="T41" fmla="*/ 53 h 81"/>
                    <a:gd name="T42" fmla="*/ 72 w 81"/>
                    <a:gd name="T43" fmla="*/ 50 h 81"/>
                    <a:gd name="T44" fmla="*/ 53 w 81"/>
                    <a:gd name="T45" fmla="*/ 19 h 81"/>
                    <a:gd name="T46" fmla="*/ 78 w 81"/>
                    <a:gd name="T47" fmla="*/ 15 h 81"/>
                    <a:gd name="T48" fmla="*/ 72 w 81"/>
                    <a:gd name="T49" fmla="*/ 9 h 81"/>
                    <a:gd name="T50" fmla="*/ 69 w 81"/>
                    <a:gd name="T51" fmla="*/ 0 h 81"/>
                    <a:gd name="T52" fmla="*/ 59 w 81"/>
                    <a:gd name="T53" fmla="*/ 3 h 81"/>
                    <a:gd name="T54" fmla="*/ 53 w 81"/>
                    <a:gd name="T55" fmla="*/ 9 h 81"/>
                    <a:gd name="T56" fmla="*/ 53 w 81"/>
                    <a:gd name="T57" fmla="*/ 6 h 81"/>
                    <a:gd name="T58" fmla="*/ 56 w 81"/>
                    <a:gd name="T59" fmla="*/ 3 h 81"/>
                    <a:gd name="T60" fmla="*/ 56 w 81"/>
                    <a:gd name="T61" fmla="*/ 3 h 81"/>
                    <a:gd name="T62" fmla="*/ 44 w 81"/>
                    <a:gd name="T63" fmla="*/ 0 h 81"/>
                    <a:gd name="T64" fmla="*/ 44 w 81"/>
                    <a:gd name="T65" fmla="*/ 9 h 81"/>
                    <a:gd name="T66" fmla="*/ 25 w 81"/>
                    <a:gd name="T67" fmla="*/ 9 h 81"/>
                    <a:gd name="T68" fmla="*/ 0 w 81"/>
                    <a:gd name="T69" fmla="*/ 31 h 81"/>
                    <a:gd name="T70" fmla="*/ 9 w 81"/>
                    <a:gd name="T71" fmla="*/ 78 h 81"/>
                    <a:gd name="T72" fmla="*/ 19 w 81"/>
                    <a:gd name="T73" fmla="*/ 31 h 81"/>
                    <a:gd name="T74" fmla="*/ 25 w 81"/>
                    <a:gd name="T75" fmla="*/ 22 h 81"/>
                    <a:gd name="T76" fmla="*/ 19 w 81"/>
                    <a:gd name="T77" fmla="*/ 9 h 81"/>
                    <a:gd name="T78" fmla="*/ 19 w 81"/>
                    <a:gd name="T79" fmla="*/ 3 h 81"/>
                    <a:gd name="T80" fmla="*/ 22 w 81"/>
                    <a:gd name="T81" fmla="*/ 3 h 81"/>
                    <a:gd name="T82" fmla="*/ 16 w 81"/>
                    <a:gd name="T83" fmla="*/ 3 h 81"/>
                    <a:gd name="T84" fmla="*/ 9 w 81"/>
                    <a:gd name="T85" fmla="*/ 22 h 81"/>
                    <a:gd name="T86" fmla="*/ 0 w 81"/>
                    <a:gd name="T87" fmla="*/ 22 h 81"/>
                    <a:gd name="T88" fmla="*/ 37 w 81"/>
                    <a:gd name="T89" fmla="*/ 28 h 81"/>
                    <a:gd name="T90" fmla="*/ 44 w 81"/>
                    <a:gd name="T91" fmla="*/ 25 h 81"/>
                    <a:gd name="T92" fmla="*/ 44 w 81"/>
                    <a:gd name="T93" fmla="*/ 28 h 81"/>
                    <a:gd name="T94" fmla="*/ 53 w 81"/>
                    <a:gd name="T95" fmla="*/ 25 h 81"/>
                    <a:gd name="T96" fmla="*/ 62 w 81"/>
                    <a:gd name="T97" fmla="*/ 28 h 81"/>
                    <a:gd name="T98" fmla="*/ 53 w 81"/>
                    <a:gd name="T99" fmla="*/ 28 h 81"/>
                    <a:gd name="T100" fmla="*/ 37 w 81"/>
                    <a:gd name="T101" fmla="*/ 34 h 81"/>
                    <a:gd name="T102" fmla="*/ 44 w 81"/>
                    <a:gd name="T103" fmla="*/ 40 h 81"/>
                    <a:gd name="T104" fmla="*/ 37 w 81"/>
                    <a:gd name="T105" fmla="*/ 40 h 81"/>
                    <a:gd name="T106" fmla="*/ 53 w 81"/>
                    <a:gd name="T107" fmla="*/ 40 h 81"/>
                    <a:gd name="T108" fmla="*/ 62 w 81"/>
                    <a:gd name="T109" fmla="*/ 34 h 81"/>
                    <a:gd name="T110" fmla="*/ 62 w 81"/>
                    <a:gd name="T111" fmla="*/ 40 h 8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1" h="81">
                      <a:moveTo>
                        <a:pt x="25" y="9"/>
                      </a:moveTo>
                      <a:lnTo>
                        <a:pt x="25" y="15"/>
                      </a:lnTo>
                      <a:lnTo>
                        <a:pt x="44" y="15"/>
                      </a:lnTo>
                      <a:lnTo>
                        <a:pt x="44" y="19"/>
                      </a:lnTo>
                      <a:lnTo>
                        <a:pt x="28" y="19"/>
                      </a:lnTo>
                      <a:lnTo>
                        <a:pt x="28" y="50"/>
                      </a:lnTo>
                      <a:lnTo>
                        <a:pt x="37" y="50"/>
                      </a:lnTo>
                      <a:lnTo>
                        <a:pt x="37" y="47"/>
                      </a:lnTo>
                      <a:lnTo>
                        <a:pt x="44" y="47"/>
                      </a:lnTo>
                      <a:lnTo>
                        <a:pt x="44" y="50"/>
                      </a:lnTo>
                      <a:lnTo>
                        <a:pt x="53" y="50"/>
                      </a:lnTo>
                      <a:lnTo>
                        <a:pt x="53" y="47"/>
                      </a:lnTo>
                      <a:lnTo>
                        <a:pt x="62" y="47"/>
                      </a:lnTo>
                      <a:lnTo>
                        <a:pt x="62" y="50"/>
                      </a:lnTo>
                      <a:lnTo>
                        <a:pt x="59" y="50"/>
                      </a:lnTo>
                      <a:lnTo>
                        <a:pt x="59" y="53"/>
                      </a:lnTo>
                      <a:lnTo>
                        <a:pt x="22" y="53"/>
                      </a:lnTo>
                      <a:lnTo>
                        <a:pt x="22" y="62"/>
                      </a:lnTo>
                      <a:lnTo>
                        <a:pt x="37" y="62"/>
                      </a:lnTo>
                      <a:lnTo>
                        <a:pt x="31" y="65"/>
                      </a:lnTo>
                      <a:lnTo>
                        <a:pt x="37" y="75"/>
                      </a:lnTo>
                      <a:lnTo>
                        <a:pt x="44" y="72"/>
                      </a:lnTo>
                      <a:lnTo>
                        <a:pt x="44" y="65"/>
                      </a:lnTo>
                      <a:lnTo>
                        <a:pt x="41" y="62"/>
                      </a:lnTo>
                      <a:lnTo>
                        <a:pt x="59" y="62"/>
                      </a:lnTo>
                      <a:lnTo>
                        <a:pt x="59" y="65"/>
                      </a:lnTo>
                      <a:lnTo>
                        <a:pt x="56" y="68"/>
                      </a:lnTo>
                      <a:lnTo>
                        <a:pt x="50" y="68"/>
                      </a:lnTo>
                      <a:lnTo>
                        <a:pt x="53" y="81"/>
                      </a:lnTo>
                      <a:lnTo>
                        <a:pt x="66" y="78"/>
                      </a:lnTo>
                      <a:lnTo>
                        <a:pt x="69" y="75"/>
                      </a:lnTo>
                      <a:lnTo>
                        <a:pt x="69" y="72"/>
                      </a:lnTo>
                      <a:lnTo>
                        <a:pt x="69" y="62"/>
                      </a:lnTo>
                      <a:lnTo>
                        <a:pt x="81" y="62"/>
                      </a:lnTo>
                      <a:lnTo>
                        <a:pt x="81" y="53"/>
                      </a:lnTo>
                      <a:lnTo>
                        <a:pt x="69" y="53"/>
                      </a:lnTo>
                      <a:lnTo>
                        <a:pt x="69" y="50"/>
                      </a:lnTo>
                      <a:lnTo>
                        <a:pt x="72" y="50"/>
                      </a:lnTo>
                      <a:lnTo>
                        <a:pt x="72" y="19"/>
                      </a:lnTo>
                      <a:lnTo>
                        <a:pt x="53" y="19"/>
                      </a:lnTo>
                      <a:lnTo>
                        <a:pt x="53" y="15"/>
                      </a:lnTo>
                      <a:lnTo>
                        <a:pt x="78" y="15"/>
                      </a:lnTo>
                      <a:lnTo>
                        <a:pt x="78" y="9"/>
                      </a:lnTo>
                      <a:lnTo>
                        <a:pt x="72" y="9"/>
                      </a:lnTo>
                      <a:lnTo>
                        <a:pt x="69" y="0"/>
                      </a:lnTo>
                      <a:lnTo>
                        <a:pt x="59" y="3"/>
                      </a:lnTo>
                      <a:lnTo>
                        <a:pt x="62" y="9"/>
                      </a:lnTo>
                      <a:lnTo>
                        <a:pt x="53" y="9"/>
                      </a:lnTo>
                      <a:lnTo>
                        <a:pt x="53" y="6"/>
                      </a:lnTo>
                      <a:lnTo>
                        <a:pt x="56" y="3"/>
                      </a:lnTo>
                      <a:lnTo>
                        <a:pt x="50" y="0"/>
                      </a:lnTo>
                      <a:lnTo>
                        <a:pt x="44" y="0"/>
                      </a:lnTo>
                      <a:lnTo>
                        <a:pt x="44" y="9"/>
                      </a:lnTo>
                      <a:lnTo>
                        <a:pt x="25" y="9"/>
                      </a:lnTo>
                      <a:close/>
                      <a:moveTo>
                        <a:pt x="0" y="22"/>
                      </a:moveTo>
                      <a:lnTo>
                        <a:pt x="0" y="31"/>
                      </a:lnTo>
                      <a:lnTo>
                        <a:pt x="9" y="31"/>
                      </a:lnTo>
                      <a:lnTo>
                        <a:pt x="9" y="78"/>
                      </a:lnTo>
                      <a:lnTo>
                        <a:pt x="19" y="78"/>
                      </a:lnTo>
                      <a:lnTo>
                        <a:pt x="19" y="31"/>
                      </a:lnTo>
                      <a:lnTo>
                        <a:pt x="25" y="31"/>
                      </a:lnTo>
                      <a:lnTo>
                        <a:pt x="25" y="22"/>
                      </a:lnTo>
                      <a:lnTo>
                        <a:pt x="19" y="22"/>
                      </a:lnTo>
                      <a:lnTo>
                        <a:pt x="19" y="9"/>
                      </a:lnTo>
                      <a:lnTo>
                        <a:pt x="19" y="3"/>
                      </a:lnTo>
                      <a:lnTo>
                        <a:pt x="22" y="3"/>
                      </a:lnTo>
                      <a:lnTo>
                        <a:pt x="16" y="3"/>
                      </a:lnTo>
                      <a:lnTo>
                        <a:pt x="9" y="3"/>
                      </a:lnTo>
                      <a:lnTo>
                        <a:pt x="9" y="22"/>
                      </a:lnTo>
                      <a:lnTo>
                        <a:pt x="0" y="22"/>
                      </a:lnTo>
                      <a:close/>
                      <a:moveTo>
                        <a:pt x="44" y="28"/>
                      </a:moveTo>
                      <a:lnTo>
                        <a:pt x="37" y="28"/>
                      </a:lnTo>
                      <a:lnTo>
                        <a:pt x="37" y="25"/>
                      </a:lnTo>
                      <a:lnTo>
                        <a:pt x="44" y="25"/>
                      </a:lnTo>
                      <a:lnTo>
                        <a:pt x="44" y="28"/>
                      </a:lnTo>
                      <a:close/>
                      <a:moveTo>
                        <a:pt x="53" y="28"/>
                      </a:moveTo>
                      <a:lnTo>
                        <a:pt x="53" y="25"/>
                      </a:lnTo>
                      <a:lnTo>
                        <a:pt x="62" y="25"/>
                      </a:lnTo>
                      <a:lnTo>
                        <a:pt x="62" y="28"/>
                      </a:lnTo>
                      <a:lnTo>
                        <a:pt x="53" y="28"/>
                      </a:lnTo>
                      <a:close/>
                      <a:moveTo>
                        <a:pt x="37" y="40"/>
                      </a:moveTo>
                      <a:lnTo>
                        <a:pt x="37" y="34"/>
                      </a:lnTo>
                      <a:lnTo>
                        <a:pt x="44" y="34"/>
                      </a:lnTo>
                      <a:lnTo>
                        <a:pt x="44" y="40"/>
                      </a:lnTo>
                      <a:lnTo>
                        <a:pt x="37" y="40"/>
                      </a:lnTo>
                      <a:close/>
                      <a:moveTo>
                        <a:pt x="62" y="40"/>
                      </a:moveTo>
                      <a:lnTo>
                        <a:pt x="53" y="40"/>
                      </a:lnTo>
                      <a:lnTo>
                        <a:pt x="53" y="34"/>
                      </a:lnTo>
                      <a:lnTo>
                        <a:pt x="62" y="34"/>
                      </a:lnTo>
                      <a:lnTo>
                        <a:pt x="62" y="4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1" name="Freeform 92"/>
                <p:cNvSpPr>
                  <a:spLocks noEditPoints="1"/>
                </p:cNvSpPr>
                <p:nvPr/>
              </p:nvSpPr>
              <p:spPr bwMode="auto">
                <a:xfrm>
                  <a:off x="2533" y="1252"/>
                  <a:ext cx="78" cy="81"/>
                </a:xfrm>
                <a:custGeom>
                  <a:avLst/>
                  <a:gdLst>
                    <a:gd name="T0" fmla="*/ 34 w 78"/>
                    <a:gd name="T1" fmla="*/ 3 h 81"/>
                    <a:gd name="T2" fmla="*/ 28 w 78"/>
                    <a:gd name="T3" fmla="*/ 3 h 81"/>
                    <a:gd name="T4" fmla="*/ 21 w 78"/>
                    <a:gd name="T5" fmla="*/ 0 h 81"/>
                    <a:gd name="T6" fmla="*/ 3 w 78"/>
                    <a:gd name="T7" fmla="*/ 34 h 81"/>
                    <a:gd name="T8" fmla="*/ 12 w 78"/>
                    <a:gd name="T9" fmla="*/ 37 h 81"/>
                    <a:gd name="T10" fmla="*/ 12 w 78"/>
                    <a:gd name="T11" fmla="*/ 37 h 81"/>
                    <a:gd name="T12" fmla="*/ 21 w 78"/>
                    <a:gd name="T13" fmla="*/ 25 h 81"/>
                    <a:gd name="T14" fmla="*/ 59 w 78"/>
                    <a:gd name="T15" fmla="*/ 25 h 81"/>
                    <a:gd name="T16" fmla="*/ 56 w 78"/>
                    <a:gd name="T17" fmla="*/ 34 h 81"/>
                    <a:gd name="T18" fmla="*/ 62 w 78"/>
                    <a:gd name="T19" fmla="*/ 34 h 81"/>
                    <a:gd name="T20" fmla="*/ 68 w 78"/>
                    <a:gd name="T21" fmla="*/ 34 h 81"/>
                    <a:gd name="T22" fmla="*/ 68 w 78"/>
                    <a:gd name="T23" fmla="*/ 28 h 81"/>
                    <a:gd name="T24" fmla="*/ 28 w 78"/>
                    <a:gd name="T25" fmla="*/ 15 h 81"/>
                    <a:gd name="T26" fmla="*/ 34 w 78"/>
                    <a:gd name="T27" fmla="*/ 3 h 81"/>
                    <a:gd name="T28" fmla="*/ 34 w 78"/>
                    <a:gd name="T29" fmla="*/ 3 h 81"/>
                    <a:gd name="T30" fmla="*/ 21 w 78"/>
                    <a:gd name="T31" fmla="*/ 68 h 81"/>
                    <a:gd name="T32" fmla="*/ 25 w 78"/>
                    <a:gd name="T33" fmla="*/ 81 h 81"/>
                    <a:gd name="T34" fmla="*/ 40 w 78"/>
                    <a:gd name="T35" fmla="*/ 78 h 81"/>
                    <a:gd name="T36" fmla="*/ 43 w 78"/>
                    <a:gd name="T37" fmla="*/ 72 h 81"/>
                    <a:gd name="T38" fmla="*/ 43 w 78"/>
                    <a:gd name="T39" fmla="*/ 34 h 81"/>
                    <a:gd name="T40" fmla="*/ 46 w 78"/>
                    <a:gd name="T41" fmla="*/ 31 h 81"/>
                    <a:gd name="T42" fmla="*/ 46 w 78"/>
                    <a:gd name="T43" fmla="*/ 28 h 81"/>
                    <a:gd name="T44" fmla="*/ 43 w 78"/>
                    <a:gd name="T45" fmla="*/ 28 h 81"/>
                    <a:gd name="T46" fmla="*/ 34 w 78"/>
                    <a:gd name="T47" fmla="*/ 28 h 81"/>
                    <a:gd name="T48" fmla="*/ 34 w 78"/>
                    <a:gd name="T49" fmla="*/ 65 h 81"/>
                    <a:gd name="T50" fmla="*/ 31 w 78"/>
                    <a:gd name="T51" fmla="*/ 68 h 81"/>
                    <a:gd name="T52" fmla="*/ 21 w 78"/>
                    <a:gd name="T53" fmla="*/ 68 h 81"/>
                    <a:gd name="T54" fmla="*/ 0 w 78"/>
                    <a:gd name="T55" fmla="*/ 65 h 81"/>
                    <a:gd name="T56" fmla="*/ 12 w 78"/>
                    <a:gd name="T57" fmla="*/ 68 h 81"/>
                    <a:gd name="T58" fmla="*/ 25 w 78"/>
                    <a:gd name="T59" fmla="*/ 50 h 81"/>
                    <a:gd name="T60" fmla="*/ 28 w 78"/>
                    <a:gd name="T61" fmla="*/ 47 h 81"/>
                    <a:gd name="T62" fmla="*/ 28 w 78"/>
                    <a:gd name="T63" fmla="*/ 47 h 81"/>
                    <a:gd name="T64" fmla="*/ 15 w 78"/>
                    <a:gd name="T65" fmla="*/ 40 h 81"/>
                    <a:gd name="T66" fmla="*/ 0 w 78"/>
                    <a:gd name="T67" fmla="*/ 65 h 81"/>
                    <a:gd name="T68" fmla="*/ 0 w 78"/>
                    <a:gd name="T69" fmla="*/ 65 h 81"/>
                    <a:gd name="T70" fmla="*/ 65 w 78"/>
                    <a:gd name="T71" fmla="*/ 72 h 81"/>
                    <a:gd name="T72" fmla="*/ 78 w 78"/>
                    <a:gd name="T73" fmla="*/ 62 h 81"/>
                    <a:gd name="T74" fmla="*/ 74 w 78"/>
                    <a:gd name="T75" fmla="*/ 59 h 81"/>
                    <a:gd name="T76" fmla="*/ 49 w 78"/>
                    <a:gd name="T77" fmla="*/ 47 h 81"/>
                    <a:gd name="T78" fmla="*/ 65 w 78"/>
                    <a:gd name="T79" fmla="*/ 72 h 81"/>
                    <a:gd name="T80" fmla="*/ 65 w 78"/>
                    <a:gd name="T81" fmla="*/ 72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8" h="81">
                      <a:moveTo>
                        <a:pt x="34" y="3"/>
                      </a:moveTo>
                      <a:lnTo>
                        <a:pt x="34" y="3"/>
                      </a:lnTo>
                      <a:lnTo>
                        <a:pt x="28" y="3"/>
                      </a:lnTo>
                      <a:lnTo>
                        <a:pt x="21" y="0"/>
                      </a:lnTo>
                      <a:lnTo>
                        <a:pt x="12" y="19"/>
                      </a:lnTo>
                      <a:lnTo>
                        <a:pt x="3" y="34"/>
                      </a:lnTo>
                      <a:lnTo>
                        <a:pt x="12" y="37"/>
                      </a:lnTo>
                      <a:lnTo>
                        <a:pt x="21" y="25"/>
                      </a:lnTo>
                      <a:lnTo>
                        <a:pt x="59" y="25"/>
                      </a:lnTo>
                      <a:lnTo>
                        <a:pt x="56" y="34"/>
                      </a:lnTo>
                      <a:lnTo>
                        <a:pt x="62" y="34"/>
                      </a:lnTo>
                      <a:lnTo>
                        <a:pt x="68" y="34"/>
                      </a:lnTo>
                      <a:lnTo>
                        <a:pt x="68" y="28"/>
                      </a:lnTo>
                      <a:lnTo>
                        <a:pt x="74" y="15"/>
                      </a:lnTo>
                      <a:lnTo>
                        <a:pt x="28" y="15"/>
                      </a:lnTo>
                      <a:lnTo>
                        <a:pt x="34" y="3"/>
                      </a:lnTo>
                      <a:close/>
                      <a:moveTo>
                        <a:pt x="21" y="68"/>
                      </a:moveTo>
                      <a:lnTo>
                        <a:pt x="21" y="68"/>
                      </a:lnTo>
                      <a:lnTo>
                        <a:pt x="25" y="81"/>
                      </a:lnTo>
                      <a:lnTo>
                        <a:pt x="40" y="78"/>
                      </a:lnTo>
                      <a:lnTo>
                        <a:pt x="43" y="78"/>
                      </a:lnTo>
                      <a:lnTo>
                        <a:pt x="43" y="72"/>
                      </a:lnTo>
                      <a:lnTo>
                        <a:pt x="43" y="34"/>
                      </a:lnTo>
                      <a:lnTo>
                        <a:pt x="46" y="31"/>
                      </a:lnTo>
                      <a:lnTo>
                        <a:pt x="46" y="28"/>
                      </a:lnTo>
                      <a:lnTo>
                        <a:pt x="43" y="28"/>
                      </a:lnTo>
                      <a:lnTo>
                        <a:pt x="37" y="28"/>
                      </a:lnTo>
                      <a:lnTo>
                        <a:pt x="34" y="28"/>
                      </a:lnTo>
                      <a:lnTo>
                        <a:pt x="34" y="65"/>
                      </a:lnTo>
                      <a:lnTo>
                        <a:pt x="31" y="68"/>
                      </a:lnTo>
                      <a:lnTo>
                        <a:pt x="21" y="68"/>
                      </a:lnTo>
                      <a:close/>
                      <a:moveTo>
                        <a:pt x="0" y="65"/>
                      </a:moveTo>
                      <a:lnTo>
                        <a:pt x="0" y="65"/>
                      </a:lnTo>
                      <a:lnTo>
                        <a:pt x="12" y="68"/>
                      </a:lnTo>
                      <a:lnTo>
                        <a:pt x="25" y="50"/>
                      </a:lnTo>
                      <a:lnTo>
                        <a:pt x="28" y="47"/>
                      </a:lnTo>
                      <a:lnTo>
                        <a:pt x="15" y="40"/>
                      </a:lnTo>
                      <a:lnTo>
                        <a:pt x="9" y="53"/>
                      </a:lnTo>
                      <a:lnTo>
                        <a:pt x="0" y="65"/>
                      </a:lnTo>
                      <a:close/>
                      <a:moveTo>
                        <a:pt x="65" y="72"/>
                      </a:moveTo>
                      <a:lnTo>
                        <a:pt x="65" y="72"/>
                      </a:lnTo>
                      <a:lnTo>
                        <a:pt x="78" y="62"/>
                      </a:lnTo>
                      <a:lnTo>
                        <a:pt x="74" y="59"/>
                      </a:lnTo>
                      <a:lnTo>
                        <a:pt x="59" y="40"/>
                      </a:lnTo>
                      <a:lnTo>
                        <a:pt x="49" y="47"/>
                      </a:lnTo>
                      <a:lnTo>
                        <a:pt x="65" y="72"/>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2" name="Freeform 93"/>
                <p:cNvSpPr>
                  <a:spLocks noEditPoints="1"/>
                </p:cNvSpPr>
                <p:nvPr/>
              </p:nvSpPr>
              <p:spPr bwMode="auto">
                <a:xfrm>
                  <a:off x="2617" y="1252"/>
                  <a:ext cx="81" cy="81"/>
                </a:xfrm>
                <a:custGeom>
                  <a:avLst/>
                  <a:gdLst>
                    <a:gd name="T0" fmla="*/ 50 w 81"/>
                    <a:gd name="T1" fmla="*/ 31 h 81"/>
                    <a:gd name="T2" fmla="*/ 44 w 81"/>
                    <a:gd name="T3" fmla="*/ 40 h 81"/>
                    <a:gd name="T4" fmla="*/ 50 w 81"/>
                    <a:gd name="T5" fmla="*/ 31 h 81"/>
                    <a:gd name="T6" fmla="*/ 50 w 81"/>
                    <a:gd name="T7" fmla="*/ 31 h 81"/>
                    <a:gd name="T8" fmla="*/ 59 w 81"/>
                    <a:gd name="T9" fmla="*/ 81 h 81"/>
                    <a:gd name="T10" fmla="*/ 72 w 81"/>
                    <a:gd name="T11" fmla="*/ 53 h 81"/>
                    <a:gd name="T12" fmla="*/ 34 w 81"/>
                    <a:gd name="T13" fmla="*/ 81 h 81"/>
                    <a:gd name="T14" fmla="*/ 44 w 81"/>
                    <a:gd name="T15" fmla="*/ 75 h 81"/>
                    <a:gd name="T16" fmla="*/ 59 w 81"/>
                    <a:gd name="T17" fmla="*/ 75 h 81"/>
                    <a:gd name="T18" fmla="*/ 59 w 81"/>
                    <a:gd name="T19" fmla="*/ 68 h 81"/>
                    <a:gd name="T20" fmla="*/ 44 w 81"/>
                    <a:gd name="T21" fmla="*/ 62 h 81"/>
                    <a:gd name="T22" fmla="*/ 59 w 81"/>
                    <a:gd name="T23" fmla="*/ 62 h 81"/>
                    <a:gd name="T24" fmla="*/ 3 w 81"/>
                    <a:gd name="T25" fmla="*/ 68 h 81"/>
                    <a:gd name="T26" fmla="*/ 3 w 81"/>
                    <a:gd name="T27" fmla="*/ 72 h 81"/>
                    <a:gd name="T28" fmla="*/ 28 w 81"/>
                    <a:gd name="T29" fmla="*/ 59 h 81"/>
                    <a:gd name="T30" fmla="*/ 28 w 81"/>
                    <a:gd name="T31" fmla="*/ 56 h 81"/>
                    <a:gd name="T32" fmla="*/ 28 w 81"/>
                    <a:gd name="T33" fmla="*/ 50 h 81"/>
                    <a:gd name="T34" fmla="*/ 22 w 81"/>
                    <a:gd name="T35" fmla="*/ 31 h 81"/>
                    <a:gd name="T36" fmla="*/ 28 w 81"/>
                    <a:gd name="T37" fmla="*/ 22 h 81"/>
                    <a:gd name="T38" fmla="*/ 22 w 81"/>
                    <a:gd name="T39" fmla="*/ 9 h 81"/>
                    <a:gd name="T40" fmla="*/ 22 w 81"/>
                    <a:gd name="T41" fmla="*/ 3 h 81"/>
                    <a:gd name="T42" fmla="*/ 22 w 81"/>
                    <a:gd name="T43" fmla="*/ 3 h 81"/>
                    <a:gd name="T44" fmla="*/ 15 w 81"/>
                    <a:gd name="T45" fmla="*/ 3 h 81"/>
                    <a:gd name="T46" fmla="*/ 9 w 81"/>
                    <a:gd name="T47" fmla="*/ 22 h 81"/>
                    <a:gd name="T48" fmla="*/ 3 w 81"/>
                    <a:gd name="T49" fmla="*/ 31 h 81"/>
                    <a:gd name="T50" fmla="*/ 9 w 81"/>
                    <a:gd name="T51" fmla="*/ 56 h 81"/>
                    <a:gd name="T52" fmla="*/ 0 w 81"/>
                    <a:gd name="T53" fmla="*/ 59 h 81"/>
                    <a:gd name="T54" fmla="*/ 3 w 81"/>
                    <a:gd name="T55" fmla="*/ 68 h 81"/>
                    <a:gd name="T56" fmla="*/ 68 w 81"/>
                    <a:gd name="T57" fmla="*/ 22 h 81"/>
                    <a:gd name="T58" fmla="*/ 81 w 81"/>
                    <a:gd name="T59" fmla="*/ 19 h 81"/>
                    <a:gd name="T60" fmla="*/ 68 w 81"/>
                    <a:gd name="T61" fmla="*/ 9 h 81"/>
                    <a:gd name="T62" fmla="*/ 68 w 81"/>
                    <a:gd name="T63" fmla="*/ 6 h 81"/>
                    <a:gd name="T64" fmla="*/ 68 w 81"/>
                    <a:gd name="T65" fmla="*/ 3 h 81"/>
                    <a:gd name="T66" fmla="*/ 68 w 81"/>
                    <a:gd name="T67" fmla="*/ 3 h 81"/>
                    <a:gd name="T68" fmla="*/ 59 w 81"/>
                    <a:gd name="T69" fmla="*/ 0 h 81"/>
                    <a:gd name="T70" fmla="*/ 44 w 81"/>
                    <a:gd name="T71" fmla="*/ 9 h 81"/>
                    <a:gd name="T72" fmla="*/ 44 w 81"/>
                    <a:gd name="T73" fmla="*/ 6 h 81"/>
                    <a:gd name="T74" fmla="*/ 44 w 81"/>
                    <a:gd name="T75" fmla="*/ 3 h 81"/>
                    <a:gd name="T76" fmla="*/ 44 w 81"/>
                    <a:gd name="T77" fmla="*/ 3 h 81"/>
                    <a:gd name="T78" fmla="*/ 34 w 81"/>
                    <a:gd name="T79" fmla="*/ 0 h 81"/>
                    <a:gd name="T80" fmla="*/ 25 w 81"/>
                    <a:gd name="T81" fmla="*/ 9 h 81"/>
                    <a:gd name="T82" fmla="*/ 34 w 81"/>
                    <a:gd name="T83" fmla="*/ 19 h 81"/>
                    <a:gd name="T84" fmla="*/ 44 w 81"/>
                    <a:gd name="T85" fmla="*/ 25 h 81"/>
                    <a:gd name="T86" fmla="*/ 59 w 81"/>
                    <a:gd name="T87" fmla="*/ 19 h 81"/>
                    <a:gd name="T88" fmla="*/ 68 w 81"/>
                    <a:gd name="T89" fmla="*/ 22 h 81"/>
                    <a:gd name="T90" fmla="*/ 75 w 81"/>
                    <a:gd name="T91" fmla="*/ 50 h 81"/>
                    <a:gd name="T92" fmla="*/ 81 w 81"/>
                    <a:gd name="T93" fmla="*/ 37 h 81"/>
                    <a:gd name="T94" fmla="*/ 68 w 81"/>
                    <a:gd name="T95" fmla="*/ 34 h 81"/>
                    <a:gd name="T96" fmla="*/ 56 w 81"/>
                    <a:gd name="T97" fmla="*/ 25 h 81"/>
                    <a:gd name="T98" fmla="*/ 59 w 81"/>
                    <a:gd name="T99" fmla="*/ 25 h 81"/>
                    <a:gd name="T100" fmla="*/ 47 w 81"/>
                    <a:gd name="T101" fmla="*/ 22 h 81"/>
                    <a:gd name="T102" fmla="*/ 22 w 81"/>
                    <a:gd name="T103" fmla="*/ 43 h 81"/>
                    <a:gd name="T104" fmla="*/ 28 w 81"/>
                    <a:gd name="T105" fmla="*/ 50 h 81"/>
                    <a:gd name="T106" fmla="*/ 37 w 81"/>
                    <a:gd name="T107" fmla="*/ 43 h 81"/>
                    <a:gd name="T108" fmla="*/ 68 w 81"/>
                    <a:gd name="T109" fmla="*/ 47 h 81"/>
                    <a:gd name="T110" fmla="*/ 68 w 81"/>
                    <a:gd name="T111" fmla="*/ 43 h 81"/>
                    <a:gd name="T112" fmla="*/ 75 w 81"/>
                    <a:gd name="T113" fmla="*/ 50 h 8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81" h="81">
                      <a:moveTo>
                        <a:pt x="50" y="31"/>
                      </a:moveTo>
                      <a:lnTo>
                        <a:pt x="50" y="31"/>
                      </a:lnTo>
                      <a:lnTo>
                        <a:pt x="59" y="40"/>
                      </a:lnTo>
                      <a:lnTo>
                        <a:pt x="44" y="40"/>
                      </a:lnTo>
                      <a:lnTo>
                        <a:pt x="50" y="31"/>
                      </a:lnTo>
                      <a:close/>
                      <a:moveTo>
                        <a:pt x="59" y="75"/>
                      </a:moveTo>
                      <a:lnTo>
                        <a:pt x="59" y="81"/>
                      </a:lnTo>
                      <a:lnTo>
                        <a:pt x="72" y="81"/>
                      </a:lnTo>
                      <a:lnTo>
                        <a:pt x="72" y="53"/>
                      </a:lnTo>
                      <a:lnTo>
                        <a:pt x="34" y="53"/>
                      </a:lnTo>
                      <a:lnTo>
                        <a:pt x="34" y="81"/>
                      </a:lnTo>
                      <a:lnTo>
                        <a:pt x="44" y="81"/>
                      </a:lnTo>
                      <a:lnTo>
                        <a:pt x="44" y="75"/>
                      </a:lnTo>
                      <a:lnTo>
                        <a:pt x="59" y="75"/>
                      </a:lnTo>
                      <a:close/>
                      <a:moveTo>
                        <a:pt x="59" y="62"/>
                      </a:moveTo>
                      <a:lnTo>
                        <a:pt x="59" y="68"/>
                      </a:lnTo>
                      <a:lnTo>
                        <a:pt x="44" y="68"/>
                      </a:lnTo>
                      <a:lnTo>
                        <a:pt x="44" y="62"/>
                      </a:lnTo>
                      <a:lnTo>
                        <a:pt x="59" y="62"/>
                      </a:lnTo>
                      <a:close/>
                      <a:moveTo>
                        <a:pt x="3" y="68"/>
                      </a:moveTo>
                      <a:lnTo>
                        <a:pt x="3" y="68"/>
                      </a:lnTo>
                      <a:lnTo>
                        <a:pt x="3" y="72"/>
                      </a:lnTo>
                      <a:lnTo>
                        <a:pt x="28" y="59"/>
                      </a:lnTo>
                      <a:lnTo>
                        <a:pt x="28" y="56"/>
                      </a:lnTo>
                      <a:lnTo>
                        <a:pt x="28" y="50"/>
                      </a:lnTo>
                      <a:lnTo>
                        <a:pt x="22" y="53"/>
                      </a:lnTo>
                      <a:lnTo>
                        <a:pt x="22" y="31"/>
                      </a:lnTo>
                      <a:lnTo>
                        <a:pt x="28" y="31"/>
                      </a:lnTo>
                      <a:lnTo>
                        <a:pt x="28" y="22"/>
                      </a:lnTo>
                      <a:lnTo>
                        <a:pt x="22" y="22"/>
                      </a:lnTo>
                      <a:lnTo>
                        <a:pt x="22" y="9"/>
                      </a:lnTo>
                      <a:lnTo>
                        <a:pt x="22" y="3"/>
                      </a:lnTo>
                      <a:lnTo>
                        <a:pt x="15" y="3"/>
                      </a:lnTo>
                      <a:lnTo>
                        <a:pt x="9" y="3"/>
                      </a:lnTo>
                      <a:lnTo>
                        <a:pt x="9" y="22"/>
                      </a:lnTo>
                      <a:lnTo>
                        <a:pt x="3" y="22"/>
                      </a:lnTo>
                      <a:lnTo>
                        <a:pt x="3" y="31"/>
                      </a:lnTo>
                      <a:lnTo>
                        <a:pt x="9" y="31"/>
                      </a:lnTo>
                      <a:lnTo>
                        <a:pt x="9" y="56"/>
                      </a:lnTo>
                      <a:lnTo>
                        <a:pt x="0" y="59"/>
                      </a:lnTo>
                      <a:lnTo>
                        <a:pt x="3" y="68"/>
                      </a:lnTo>
                      <a:close/>
                      <a:moveTo>
                        <a:pt x="68" y="22"/>
                      </a:moveTo>
                      <a:lnTo>
                        <a:pt x="68" y="19"/>
                      </a:lnTo>
                      <a:lnTo>
                        <a:pt x="81" y="19"/>
                      </a:lnTo>
                      <a:lnTo>
                        <a:pt x="81" y="9"/>
                      </a:lnTo>
                      <a:lnTo>
                        <a:pt x="68" y="9"/>
                      </a:lnTo>
                      <a:lnTo>
                        <a:pt x="68" y="6"/>
                      </a:lnTo>
                      <a:lnTo>
                        <a:pt x="68" y="3"/>
                      </a:lnTo>
                      <a:lnTo>
                        <a:pt x="65" y="0"/>
                      </a:lnTo>
                      <a:lnTo>
                        <a:pt x="59" y="0"/>
                      </a:lnTo>
                      <a:lnTo>
                        <a:pt x="59" y="9"/>
                      </a:lnTo>
                      <a:lnTo>
                        <a:pt x="44" y="9"/>
                      </a:lnTo>
                      <a:lnTo>
                        <a:pt x="44" y="6"/>
                      </a:lnTo>
                      <a:lnTo>
                        <a:pt x="44" y="3"/>
                      </a:lnTo>
                      <a:lnTo>
                        <a:pt x="40" y="0"/>
                      </a:lnTo>
                      <a:lnTo>
                        <a:pt x="34" y="0"/>
                      </a:lnTo>
                      <a:lnTo>
                        <a:pt x="34" y="9"/>
                      </a:lnTo>
                      <a:lnTo>
                        <a:pt x="25" y="9"/>
                      </a:lnTo>
                      <a:lnTo>
                        <a:pt x="25" y="19"/>
                      </a:lnTo>
                      <a:lnTo>
                        <a:pt x="34" y="19"/>
                      </a:lnTo>
                      <a:lnTo>
                        <a:pt x="34" y="25"/>
                      </a:lnTo>
                      <a:lnTo>
                        <a:pt x="44" y="25"/>
                      </a:lnTo>
                      <a:lnTo>
                        <a:pt x="44" y="19"/>
                      </a:lnTo>
                      <a:lnTo>
                        <a:pt x="59" y="19"/>
                      </a:lnTo>
                      <a:lnTo>
                        <a:pt x="59" y="22"/>
                      </a:lnTo>
                      <a:lnTo>
                        <a:pt x="68" y="22"/>
                      </a:lnTo>
                      <a:close/>
                      <a:moveTo>
                        <a:pt x="75" y="50"/>
                      </a:moveTo>
                      <a:lnTo>
                        <a:pt x="75" y="50"/>
                      </a:lnTo>
                      <a:lnTo>
                        <a:pt x="81" y="37"/>
                      </a:lnTo>
                      <a:lnTo>
                        <a:pt x="68" y="34"/>
                      </a:lnTo>
                      <a:lnTo>
                        <a:pt x="56" y="25"/>
                      </a:lnTo>
                      <a:lnTo>
                        <a:pt x="59" y="25"/>
                      </a:lnTo>
                      <a:lnTo>
                        <a:pt x="47" y="22"/>
                      </a:lnTo>
                      <a:lnTo>
                        <a:pt x="37" y="31"/>
                      </a:lnTo>
                      <a:lnTo>
                        <a:pt x="22" y="43"/>
                      </a:lnTo>
                      <a:lnTo>
                        <a:pt x="28" y="50"/>
                      </a:lnTo>
                      <a:lnTo>
                        <a:pt x="37" y="43"/>
                      </a:lnTo>
                      <a:lnTo>
                        <a:pt x="37" y="47"/>
                      </a:lnTo>
                      <a:lnTo>
                        <a:pt x="68" y="47"/>
                      </a:lnTo>
                      <a:lnTo>
                        <a:pt x="68" y="43"/>
                      </a:lnTo>
                      <a:lnTo>
                        <a:pt x="75" y="5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3" name="Freeform 94"/>
                <p:cNvSpPr>
                  <a:spLocks noEditPoints="1"/>
                </p:cNvSpPr>
                <p:nvPr/>
              </p:nvSpPr>
              <p:spPr bwMode="auto">
                <a:xfrm>
                  <a:off x="2704" y="1252"/>
                  <a:ext cx="81" cy="78"/>
                </a:xfrm>
                <a:custGeom>
                  <a:avLst/>
                  <a:gdLst>
                    <a:gd name="T0" fmla="*/ 35 w 81"/>
                    <a:gd name="T1" fmla="*/ 25 h 78"/>
                    <a:gd name="T2" fmla="*/ 78 w 81"/>
                    <a:gd name="T3" fmla="*/ 15 h 78"/>
                    <a:gd name="T4" fmla="*/ 35 w 81"/>
                    <a:gd name="T5" fmla="*/ 15 h 78"/>
                    <a:gd name="T6" fmla="*/ 81 w 81"/>
                    <a:gd name="T7" fmla="*/ 75 h 78"/>
                    <a:gd name="T8" fmla="*/ 66 w 81"/>
                    <a:gd name="T9" fmla="*/ 65 h 78"/>
                    <a:gd name="T10" fmla="*/ 75 w 81"/>
                    <a:gd name="T11" fmla="*/ 31 h 78"/>
                    <a:gd name="T12" fmla="*/ 66 w 81"/>
                    <a:gd name="T13" fmla="*/ 28 h 78"/>
                    <a:gd name="T14" fmla="*/ 63 w 81"/>
                    <a:gd name="T15" fmla="*/ 28 h 78"/>
                    <a:gd name="T16" fmla="*/ 56 w 81"/>
                    <a:gd name="T17" fmla="*/ 65 h 78"/>
                    <a:gd name="T18" fmla="*/ 28 w 81"/>
                    <a:gd name="T19" fmla="*/ 75 h 78"/>
                    <a:gd name="T20" fmla="*/ 44 w 81"/>
                    <a:gd name="T21" fmla="*/ 62 h 78"/>
                    <a:gd name="T22" fmla="*/ 53 w 81"/>
                    <a:gd name="T23" fmla="*/ 59 h 78"/>
                    <a:gd name="T24" fmla="*/ 35 w 81"/>
                    <a:gd name="T25" fmla="*/ 31 h 78"/>
                    <a:gd name="T26" fmla="*/ 44 w 81"/>
                    <a:gd name="T27" fmla="*/ 62 h 78"/>
                    <a:gd name="T28" fmla="*/ 44 w 81"/>
                    <a:gd name="T29" fmla="*/ 62 h 78"/>
                    <a:gd name="T30" fmla="*/ 25 w 81"/>
                    <a:gd name="T31" fmla="*/ 19 h 78"/>
                    <a:gd name="T32" fmla="*/ 25 w 81"/>
                    <a:gd name="T33" fmla="*/ 9 h 78"/>
                    <a:gd name="T34" fmla="*/ 25 w 81"/>
                    <a:gd name="T35" fmla="*/ 3 h 78"/>
                    <a:gd name="T36" fmla="*/ 25 w 81"/>
                    <a:gd name="T37" fmla="*/ 3 h 78"/>
                    <a:gd name="T38" fmla="*/ 22 w 81"/>
                    <a:gd name="T39" fmla="*/ 3 h 78"/>
                    <a:gd name="T40" fmla="*/ 16 w 81"/>
                    <a:gd name="T41" fmla="*/ 19 h 78"/>
                    <a:gd name="T42" fmla="*/ 3 w 81"/>
                    <a:gd name="T43" fmla="*/ 28 h 78"/>
                    <a:gd name="T44" fmla="*/ 16 w 81"/>
                    <a:gd name="T45" fmla="*/ 40 h 78"/>
                    <a:gd name="T46" fmla="*/ 0 w 81"/>
                    <a:gd name="T47" fmla="*/ 43 h 78"/>
                    <a:gd name="T48" fmla="*/ 6 w 81"/>
                    <a:gd name="T49" fmla="*/ 53 h 78"/>
                    <a:gd name="T50" fmla="*/ 6 w 81"/>
                    <a:gd name="T51" fmla="*/ 53 h 78"/>
                    <a:gd name="T52" fmla="*/ 16 w 81"/>
                    <a:gd name="T53" fmla="*/ 50 h 78"/>
                    <a:gd name="T54" fmla="*/ 16 w 81"/>
                    <a:gd name="T55" fmla="*/ 65 h 78"/>
                    <a:gd name="T56" fmla="*/ 3 w 81"/>
                    <a:gd name="T57" fmla="*/ 68 h 78"/>
                    <a:gd name="T58" fmla="*/ 6 w 81"/>
                    <a:gd name="T59" fmla="*/ 78 h 78"/>
                    <a:gd name="T60" fmla="*/ 16 w 81"/>
                    <a:gd name="T61" fmla="*/ 78 h 78"/>
                    <a:gd name="T62" fmla="*/ 25 w 81"/>
                    <a:gd name="T63" fmla="*/ 75 h 78"/>
                    <a:gd name="T64" fmla="*/ 25 w 81"/>
                    <a:gd name="T65" fmla="*/ 47 h 78"/>
                    <a:gd name="T66" fmla="*/ 28 w 81"/>
                    <a:gd name="T67" fmla="*/ 43 h 78"/>
                    <a:gd name="T68" fmla="*/ 35 w 81"/>
                    <a:gd name="T69" fmla="*/ 43 h 78"/>
                    <a:gd name="T70" fmla="*/ 35 w 81"/>
                    <a:gd name="T71" fmla="*/ 31 h 78"/>
                    <a:gd name="T72" fmla="*/ 25 w 81"/>
                    <a:gd name="T73" fmla="*/ 34 h 78"/>
                    <a:gd name="T74" fmla="*/ 31 w 81"/>
                    <a:gd name="T75" fmla="*/ 28 h 78"/>
                    <a:gd name="T76" fmla="*/ 31 w 81"/>
                    <a:gd name="T77" fmla="*/ 19 h 78"/>
                    <a:gd name="T78" fmla="*/ 63 w 81"/>
                    <a:gd name="T79" fmla="*/ 12 h 78"/>
                    <a:gd name="T80" fmla="*/ 60 w 81"/>
                    <a:gd name="T81" fmla="*/ 0 h 78"/>
                    <a:gd name="T82" fmla="*/ 56 w 81"/>
                    <a:gd name="T83" fmla="*/ 3 h 78"/>
                    <a:gd name="T84" fmla="*/ 47 w 81"/>
                    <a:gd name="T85" fmla="*/ 3 h 78"/>
                    <a:gd name="T86" fmla="*/ 47 w 81"/>
                    <a:gd name="T87" fmla="*/ 6 h 78"/>
                    <a:gd name="T88" fmla="*/ 50 w 81"/>
                    <a:gd name="T89" fmla="*/ 15 h 78"/>
                    <a:gd name="T90" fmla="*/ 50 w 81"/>
                    <a:gd name="T91" fmla="*/ 15 h 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1" h="78">
                      <a:moveTo>
                        <a:pt x="35" y="15"/>
                      </a:moveTo>
                      <a:lnTo>
                        <a:pt x="35" y="25"/>
                      </a:lnTo>
                      <a:lnTo>
                        <a:pt x="78" y="25"/>
                      </a:lnTo>
                      <a:lnTo>
                        <a:pt x="78" y="15"/>
                      </a:lnTo>
                      <a:lnTo>
                        <a:pt x="35" y="15"/>
                      </a:lnTo>
                      <a:close/>
                      <a:moveTo>
                        <a:pt x="28" y="75"/>
                      </a:moveTo>
                      <a:lnTo>
                        <a:pt x="81" y="75"/>
                      </a:lnTo>
                      <a:lnTo>
                        <a:pt x="81" y="65"/>
                      </a:lnTo>
                      <a:lnTo>
                        <a:pt x="66" y="65"/>
                      </a:lnTo>
                      <a:lnTo>
                        <a:pt x="75" y="31"/>
                      </a:lnTo>
                      <a:lnTo>
                        <a:pt x="66" y="28"/>
                      </a:lnTo>
                      <a:lnTo>
                        <a:pt x="63" y="28"/>
                      </a:lnTo>
                      <a:lnTo>
                        <a:pt x="56" y="65"/>
                      </a:lnTo>
                      <a:lnTo>
                        <a:pt x="28" y="65"/>
                      </a:lnTo>
                      <a:lnTo>
                        <a:pt x="28" y="75"/>
                      </a:lnTo>
                      <a:close/>
                      <a:moveTo>
                        <a:pt x="44" y="62"/>
                      </a:moveTo>
                      <a:lnTo>
                        <a:pt x="53" y="59"/>
                      </a:lnTo>
                      <a:lnTo>
                        <a:pt x="47" y="28"/>
                      </a:lnTo>
                      <a:lnTo>
                        <a:pt x="35" y="31"/>
                      </a:lnTo>
                      <a:lnTo>
                        <a:pt x="44" y="62"/>
                      </a:lnTo>
                      <a:close/>
                      <a:moveTo>
                        <a:pt x="31" y="19"/>
                      </a:moveTo>
                      <a:lnTo>
                        <a:pt x="25" y="19"/>
                      </a:lnTo>
                      <a:lnTo>
                        <a:pt x="25" y="9"/>
                      </a:lnTo>
                      <a:lnTo>
                        <a:pt x="25" y="3"/>
                      </a:lnTo>
                      <a:lnTo>
                        <a:pt x="22" y="3"/>
                      </a:lnTo>
                      <a:lnTo>
                        <a:pt x="16" y="0"/>
                      </a:lnTo>
                      <a:lnTo>
                        <a:pt x="16" y="19"/>
                      </a:lnTo>
                      <a:lnTo>
                        <a:pt x="3" y="19"/>
                      </a:lnTo>
                      <a:lnTo>
                        <a:pt x="3" y="28"/>
                      </a:lnTo>
                      <a:lnTo>
                        <a:pt x="16" y="28"/>
                      </a:lnTo>
                      <a:lnTo>
                        <a:pt x="16" y="40"/>
                      </a:lnTo>
                      <a:lnTo>
                        <a:pt x="0" y="43"/>
                      </a:lnTo>
                      <a:lnTo>
                        <a:pt x="6" y="53"/>
                      </a:lnTo>
                      <a:lnTo>
                        <a:pt x="16" y="50"/>
                      </a:lnTo>
                      <a:lnTo>
                        <a:pt x="16" y="65"/>
                      </a:lnTo>
                      <a:lnTo>
                        <a:pt x="13" y="68"/>
                      </a:lnTo>
                      <a:lnTo>
                        <a:pt x="3" y="68"/>
                      </a:lnTo>
                      <a:lnTo>
                        <a:pt x="6" y="78"/>
                      </a:lnTo>
                      <a:lnTo>
                        <a:pt x="16" y="78"/>
                      </a:lnTo>
                      <a:lnTo>
                        <a:pt x="22" y="78"/>
                      </a:lnTo>
                      <a:lnTo>
                        <a:pt x="25" y="75"/>
                      </a:lnTo>
                      <a:lnTo>
                        <a:pt x="25" y="68"/>
                      </a:lnTo>
                      <a:lnTo>
                        <a:pt x="25" y="47"/>
                      </a:lnTo>
                      <a:lnTo>
                        <a:pt x="28" y="43"/>
                      </a:lnTo>
                      <a:lnTo>
                        <a:pt x="35" y="43"/>
                      </a:lnTo>
                      <a:lnTo>
                        <a:pt x="35" y="31"/>
                      </a:lnTo>
                      <a:lnTo>
                        <a:pt x="25" y="34"/>
                      </a:lnTo>
                      <a:lnTo>
                        <a:pt x="25" y="28"/>
                      </a:lnTo>
                      <a:lnTo>
                        <a:pt x="31" y="28"/>
                      </a:lnTo>
                      <a:lnTo>
                        <a:pt x="31" y="19"/>
                      </a:lnTo>
                      <a:close/>
                      <a:moveTo>
                        <a:pt x="50" y="15"/>
                      </a:moveTo>
                      <a:lnTo>
                        <a:pt x="63" y="12"/>
                      </a:lnTo>
                      <a:lnTo>
                        <a:pt x="60" y="0"/>
                      </a:lnTo>
                      <a:lnTo>
                        <a:pt x="56" y="3"/>
                      </a:lnTo>
                      <a:lnTo>
                        <a:pt x="47" y="3"/>
                      </a:lnTo>
                      <a:lnTo>
                        <a:pt x="47" y="6"/>
                      </a:lnTo>
                      <a:lnTo>
                        <a:pt x="50" y="15"/>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4" name="Freeform 95"/>
                <p:cNvSpPr>
                  <a:spLocks noEditPoints="1"/>
                </p:cNvSpPr>
                <p:nvPr/>
              </p:nvSpPr>
              <p:spPr bwMode="auto">
                <a:xfrm>
                  <a:off x="2792" y="1252"/>
                  <a:ext cx="81" cy="81"/>
                </a:xfrm>
                <a:custGeom>
                  <a:avLst/>
                  <a:gdLst>
                    <a:gd name="T0" fmla="*/ 25 w 81"/>
                    <a:gd name="T1" fmla="*/ 15 h 81"/>
                    <a:gd name="T2" fmla="*/ 15 w 81"/>
                    <a:gd name="T3" fmla="*/ 31 h 81"/>
                    <a:gd name="T4" fmla="*/ 65 w 81"/>
                    <a:gd name="T5" fmla="*/ 31 h 81"/>
                    <a:gd name="T6" fmla="*/ 59 w 81"/>
                    <a:gd name="T7" fmla="*/ 15 h 81"/>
                    <a:gd name="T8" fmla="*/ 81 w 81"/>
                    <a:gd name="T9" fmla="*/ 6 h 81"/>
                    <a:gd name="T10" fmla="*/ 59 w 81"/>
                    <a:gd name="T11" fmla="*/ 6 h 81"/>
                    <a:gd name="T12" fmla="*/ 59 w 81"/>
                    <a:gd name="T13" fmla="*/ 0 h 81"/>
                    <a:gd name="T14" fmla="*/ 50 w 81"/>
                    <a:gd name="T15" fmla="*/ 0 h 81"/>
                    <a:gd name="T16" fmla="*/ 34 w 81"/>
                    <a:gd name="T17" fmla="*/ 6 h 81"/>
                    <a:gd name="T18" fmla="*/ 34 w 81"/>
                    <a:gd name="T19" fmla="*/ 3 h 81"/>
                    <a:gd name="T20" fmla="*/ 37 w 81"/>
                    <a:gd name="T21" fmla="*/ 3 h 81"/>
                    <a:gd name="T22" fmla="*/ 25 w 81"/>
                    <a:gd name="T23" fmla="*/ 0 h 81"/>
                    <a:gd name="T24" fmla="*/ 3 w 81"/>
                    <a:gd name="T25" fmla="*/ 6 h 81"/>
                    <a:gd name="T26" fmla="*/ 3 w 81"/>
                    <a:gd name="T27" fmla="*/ 12 h 81"/>
                    <a:gd name="T28" fmla="*/ 46 w 81"/>
                    <a:gd name="T29" fmla="*/ 12 h 81"/>
                    <a:gd name="T30" fmla="*/ 34 w 81"/>
                    <a:gd name="T31" fmla="*/ 15 h 81"/>
                    <a:gd name="T32" fmla="*/ 62 w 81"/>
                    <a:gd name="T33" fmla="*/ 28 h 81"/>
                    <a:gd name="T34" fmla="*/ 18 w 81"/>
                    <a:gd name="T35" fmla="*/ 34 h 81"/>
                    <a:gd name="T36" fmla="*/ 9 w 81"/>
                    <a:gd name="T37" fmla="*/ 56 h 81"/>
                    <a:gd name="T38" fmla="*/ 34 w 81"/>
                    <a:gd name="T39" fmla="*/ 47 h 81"/>
                    <a:gd name="T40" fmla="*/ 37 w 81"/>
                    <a:gd name="T41" fmla="*/ 50 h 81"/>
                    <a:gd name="T42" fmla="*/ 3 w 81"/>
                    <a:gd name="T43" fmla="*/ 59 h 81"/>
                    <a:gd name="T44" fmla="*/ 9 w 81"/>
                    <a:gd name="T45" fmla="*/ 68 h 81"/>
                    <a:gd name="T46" fmla="*/ 40 w 81"/>
                    <a:gd name="T47" fmla="*/ 56 h 81"/>
                    <a:gd name="T48" fmla="*/ 21 w 81"/>
                    <a:gd name="T49" fmla="*/ 65 h 81"/>
                    <a:gd name="T50" fmla="*/ 6 w 81"/>
                    <a:gd name="T51" fmla="*/ 81 h 81"/>
                    <a:gd name="T52" fmla="*/ 43 w 81"/>
                    <a:gd name="T53" fmla="*/ 65 h 81"/>
                    <a:gd name="T54" fmla="*/ 40 w 81"/>
                    <a:gd name="T55" fmla="*/ 68 h 81"/>
                    <a:gd name="T56" fmla="*/ 34 w 81"/>
                    <a:gd name="T57" fmla="*/ 81 h 81"/>
                    <a:gd name="T58" fmla="*/ 50 w 81"/>
                    <a:gd name="T59" fmla="*/ 75 h 81"/>
                    <a:gd name="T60" fmla="*/ 53 w 81"/>
                    <a:gd name="T61" fmla="*/ 56 h 81"/>
                    <a:gd name="T62" fmla="*/ 75 w 81"/>
                    <a:gd name="T63" fmla="*/ 78 h 81"/>
                    <a:gd name="T64" fmla="*/ 81 w 81"/>
                    <a:gd name="T65" fmla="*/ 68 h 81"/>
                    <a:gd name="T66" fmla="*/ 62 w 81"/>
                    <a:gd name="T67" fmla="*/ 56 h 81"/>
                    <a:gd name="T68" fmla="*/ 71 w 81"/>
                    <a:gd name="T69" fmla="*/ 53 h 81"/>
                    <a:gd name="T70" fmla="*/ 71 w 81"/>
                    <a:gd name="T71" fmla="*/ 50 h 81"/>
                    <a:gd name="T72" fmla="*/ 65 w 81"/>
                    <a:gd name="T73" fmla="*/ 43 h 81"/>
                    <a:gd name="T74" fmla="*/ 3 w 81"/>
                    <a:gd name="T75" fmla="*/ 37 h 81"/>
                    <a:gd name="T76" fmla="*/ 28 w 81"/>
                    <a:gd name="T77" fmla="*/ 43 h 81"/>
                    <a:gd name="T78" fmla="*/ 6 w 81"/>
                    <a:gd name="T79" fmla="*/ 47 h 81"/>
                    <a:gd name="T80" fmla="*/ 50 w 81"/>
                    <a:gd name="T81" fmla="*/ 50 h 81"/>
                    <a:gd name="T82" fmla="*/ 59 w 81"/>
                    <a:gd name="T83" fmla="*/ 43 h 81"/>
                    <a:gd name="T84" fmla="*/ 50 w 81"/>
                    <a:gd name="T85" fmla="*/ 50 h 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81">
                      <a:moveTo>
                        <a:pt x="3" y="12"/>
                      </a:moveTo>
                      <a:lnTo>
                        <a:pt x="25" y="12"/>
                      </a:lnTo>
                      <a:lnTo>
                        <a:pt x="25" y="15"/>
                      </a:lnTo>
                      <a:lnTo>
                        <a:pt x="3" y="15"/>
                      </a:lnTo>
                      <a:lnTo>
                        <a:pt x="3" y="31"/>
                      </a:lnTo>
                      <a:lnTo>
                        <a:pt x="15" y="31"/>
                      </a:lnTo>
                      <a:lnTo>
                        <a:pt x="15" y="25"/>
                      </a:lnTo>
                      <a:lnTo>
                        <a:pt x="65" y="25"/>
                      </a:lnTo>
                      <a:lnTo>
                        <a:pt x="65" y="31"/>
                      </a:lnTo>
                      <a:lnTo>
                        <a:pt x="78" y="31"/>
                      </a:lnTo>
                      <a:lnTo>
                        <a:pt x="78" y="15"/>
                      </a:lnTo>
                      <a:lnTo>
                        <a:pt x="59" y="15"/>
                      </a:lnTo>
                      <a:lnTo>
                        <a:pt x="59" y="12"/>
                      </a:lnTo>
                      <a:lnTo>
                        <a:pt x="81" y="12"/>
                      </a:lnTo>
                      <a:lnTo>
                        <a:pt x="81" y="6"/>
                      </a:lnTo>
                      <a:lnTo>
                        <a:pt x="59" y="6"/>
                      </a:lnTo>
                      <a:lnTo>
                        <a:pt x="59" y="3"/>
                      </a:lnTo>
                      <a:lnTo>
                        <a:pt x="59" y="0"/>
                      </a:lnTo>
                      <a:lnTo>
                        <a:pt x="56" y="0"/>
                      </a:lnTo>
                      <a:lnTo>
                        <a:pt x="50" y="0"/>
                      </a:lnTo>
                      <a:lnTo>
                        <a:pt x="46" y="0"/>
                      </a:lnTo>
                      <a:lnTo>
                        <a:pt x="46" y="6"/>
                      </a:lnTo>
                      <a:lnTo>
                        <a:pt x="34" y="6"/>
                      </a:lnTo>
                      <a:lnTo>
                        <a:pt x="34" y="3"/>
                      </a:lnTo>
                      <a:lnTo>
                        <a:pt x="37" y="3"/>
                      </a:lnTo>
                      <a:lnTo>
                        <a:pt x="34" y="0"/>
                      </a:lnTo>
                      <a:lnTo>
                        <a:pt x="25" y="0"/>
                      </a:lnTo>
                      <a:lnTo>
                        <a:pt x="25" y="6"/>
                      </a:lnTo>
                      <a:lnTo>
                        <a:pt x="3" y="6"/>
                      </a:lnTo>
                      <a:lnTo>
                        <a:pt x="3" y="12"/>
                      </a:lnTo>
                      <a:close/>
                      <a:moveTo>
                        <a:pt x="34" y="15"/>
                      </a:moveTo>
                      <a:lnTo>
                        <a:pt x="34" y="12"/>
                      </a:lnTo>
                      <a:lnTo>
                        <a:pt x="46" y="12"/>
                      </a:lnTo>
                      <a:lnTo>
                        <a:pt x="46" y="15"/>
                      </a:lnTo>
                      <a:lnTo>
                        <a:pt x="34" y="15"/>
                      </a:lnTo>
                      <a:close/>
                      <a:moveTo>
                        <a:pt x="18" y="34"/>
                      </a:moveTo>
                      <a:lnTo>
                        <a:pt x="62" y="34"/>
                      </a:lnTo>
                      <a:lnTo>
                        <a:pt x="62" y="28"/>
                      </a:lnTo>
                      <a:lnTo>
                        <a:pt x="18" y="28"/>
                      </a:lnTo>
                      <a:lnTo>
                        <a:pt x="18" y="34"/>
                      </a:lnTo>
                      <a:close/>
                      <a:moveTo>
                        <a:pt x="6" y="47"/>
                      </a:moveTo>
                      <a:lnTo>
                        <a:pt x="6" y="47"/>
                      </a:lnTo>
                      <a:lnTo>
                        <a:pt x="9" y="56"/>
                      </a:lnTo>
                      <a:lnTo>
                        <a:pt x="34" y="47"/>
                      </a:lnTo>
                      <a:lnTo>
                        <a:pt x="34" y="50"/>
                      </a:lnTo>
                      <a:lnTo>
                        <a:pt x="37" y="50"/>
                      </a:lnTo>
                      <a:lnTo>
                        <a:pt x="18" y="56"/>
                      </a:lnTo>
                      <a:lnTo>
                        <a:pt x="3" y="59"/>
                      </a:lnTo>
                      <a:lnTo>
                        <a:pt x="9" y="68"/>
                      </a:lnTo>
                      <a:lnTo>
                        <a:pt x="25" y="62"/>
                      </a:lnTo>
                      <a:lnTo>
                        <a:pt x="40" y="56"/>
                      </a:lnTo>
                      <a:lnTo>
                        <a:pt x="21" y="65"/>
                      </a:lnTo>
                      <a:lnTo>
                        <a:pt x="0" y="72"/>
                      </a:lnTo>
                      <a:lnTo>
                        <a:pt x="6" y="81"/>
                      </a:lnTo>
                      <a:lnTo>
                        <a:pt x="25" y="72"/>
                      </a:lnTo>
                      <a:lnTo>
                        <a:pt x="43" y="65"/>
                      </a:lnTo>
                      <a:lnTo>
                        <a:pt x="43" y="68"/>
                      </a:lnTo>
                      <a:lnTo>
                        <a:pt x="40" y="68"/>
                      </a:lnTo>
                      <a:lnTo>
                        <a:pt x="31" y="72"/>
                      </a:lnTo>
                      <a:lnTo>
                        <a:pt x="34" y="81"/>
                      </a:lnTo>
                      <a:lnTo>
                        <a:pt x="43" y="81"/>
                      </a:lnTo>
                      <a:lnTo>
                        <a:pt x="50" y="75"/>
                      </a:lnTo>
                      <a:lnTo>
                        <a:pt x="53" y="68"/>
                      </a:lnTo>
                      <a:lnTo>
                        <a:pt x="53" y="59"/>
                      </a:lnTo>
                      <a:lnTo>
                        <a:pt x="53" y="56"/>
                      </a:lnTo>
                      <a:lnTo>
                        <a:pt x="65" y="72"/>
                      </a:lnTo>
                      <a:lnTo>
                        <a:pt x="75" y="78"/>
                      </a:lnTo>
                      <a:lnTo>
                        <a:pt x="81" y="68"/>
                      </a:lnTo>
                      <a:lnTo>
                        <a:pt x="68" y="62"/>
                      </a:lnTo>
                      <a:lnTo>
                        <a:pt x="62" y="56"/>
                      </a:lnTo>
                      <a:lnTo>
                        <a:pt x="68" y="53"/>
                      </a:lnTo>
                      <a:lnTo>
                        <a:pt x="71" y="53"/>
                      </a:lnTo>
                      <a:lnTo>
                        <a:pt x="71" y="50"/>
                      </a:lnTo>
                      <a:lnTo>
                        <a:pt x="68" y="47"/>
                      </a:lnTo>
                      <a:lnTo>
                        <a:pt x="65" y="43"/>
                      </a:lnTo>
                      <a:lnTo>
                        <a:pt x="78" y="43"/>
                      </a:lnTo>
                      <a:lnTo>
                        <a:pt x="78" y="37"/>
                      </a:lnTo>
                      <a:lnTo>
                        <a:pt x="3" y="37"/>
                      </a:lnTo>
                      <a:lnTo>
                        <a:pt x="3" y="43"/>
                      </a:lnTo>
                      <a:lnTo>
                        <a:pt x="28" y="43"/>
                      </a:lnTo>
                      <a:lnTo>
                        <a:pt x="18" y="47"/>
                      </a:lnTo>
                      <a:lnTo>
                        <a:pt x="6" y="47"/>
                      </a:lnTo>
                      <a:close/>
                      <a:moveTo>
                        <a:pt x="50" y="50"/>
                      </a:moveTo>
                      <a:lnTo>
                        <a:pt x="50" y="50"/>
                      </a:lnTo>
                      <a:lnTo>
                        <a:pt x="43" y="43"/>
                      </a:lnTo>
                      <a:lnTo>
                        <a:pt x="50" y="43"/>
                      </a:lnTo>
                      <a:lnTo>
                        <a:pt x="59" y="43"/>
                      </a:lnTo>
                      <a:lnTo>
                        <a:pt x="50" y="5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5" name="Freeform 96"/>
                <p:cNvSpPr>
                  <a:spLocks noEditPoints="1"/>
                </p:cNvSpPr>
                <p:nvPr/>
              </p:nvSpPr>
              <p:spPr bwMode="auto">
                <a:xfrm>
                  <a:off x="2882" y="1252"/>
                  <a:ext cx="78" cy="81"/>
                </a:xfrm>
                <a:custGeom>
                  <a:avLst/>
                  <a:gdLst>
                    <a:gd name="T0" fmla="*/ 0 w 78"/>
                    <a:gd name="T1" fmla="*/ 25 h 81"/>
                    <a:gd name="T2" fmla="*/ 31 w 78"/>
                    <a:gd name="T3" fmla="*/ 25 h 81"/>
                    <a:gd name="T4" fmla="*/ 31 w 78"/>
                    <a:gd name="T5" fmla="*/ 40 h 81"/>
                    <a:gd name="T6" fmla="*/ 13 w 78"/>
                    <a:gd name="T7" fmla="*/ 40 h 81"/>
                    <a:gd name="T8" fmla="*/ 13 w 78"/>
                    <a:gd name="T9" fmla="*/ 81 h 81"/>
                    <a:gd name="T10" fmla="*/ 25 w 78"/>
                    <a:gd name="T11" fmla="*/ 81 h 81"/>
                    <a:gd name="T12" fmla="*/ 25 w 78"/>
                    <a:gd name="T13" fmla="*/ 75 h 81"/>
                    <a:gd name="T14" fmla="*/ 53 w 78"/>
                    <a:gd name="T15" fmla="*/ 75 h 81"/>
                    <a:gd name="T16" fmla="*/ 53 w 78"/>
                    <a:gd name="T17" fmla="*/ 81 h 81"/>
                    <a:gd name="T18" fmla="*/ 66 w 78"/>
                    <a:gd name="T19" fmla="*/ 81 h 81"/>
                    <a:gd name="T20" fmla="*/ 66 w 78"/>
                    <a:gd name="T21" fmla="*/ 40 h 81"/>
                    <a:gd name="T22" fmla="*/ 44 w 78"/>
                    <a:gd name="T23" fmla="*/ 40 h 81"/>
                    <a:gd name="T24" fmla="*/ 44 w 78"/>
                    <a:gd name="T25" fmla="*/ 25 h 81"/>
                    <a:gd name="T26" fmla="*/ 78 w 78"/>
                    <a:gd name="T27" fmla="*/ 25 h 81"/>
                    <a:gd name="T28" fmla="*/ 78 w 78"/>
                    <a:gd name="T29" fmla="*/ 15 h 81"/>
                    <a:gd name="T30" fmla="*/ 44 w 78"/>
                    <a:gd name="T31" fmla="*/ 15 h 81"/>
                    <a:gd name="T32" fmla="*/ 44 w 78"/>
                    <a:gd name="T33" fmla="*/ 9 h 81"/>
                    <a:gd name="T34" fmla="*/ 44 w 78"/>
                    <a:gd name="T35" fmla="*/ 9 h 81"/>
                    <a:gd name="T36" fmla="*/ 44 w 78"/>
                    <a:gd name="T37" fmla="*/ 3 h 81"/>
                    <a:gd name="T38" fmla="*/ 44 w 78"/>
                    <a:gd name="T39" fmla="*/ 3 h 81"/>
                    <a:gd name="T40" fmla="*/ 44 w 78"/>
                    <a:gd name="T41" fmla="*/ 3 h 81"/>
                    <a:gd name="T42" fmla="*/ 44 w 78"/>
                    <a:gd name="T43" fmla="*/ 3 h 81"/>
                    <a:gd name="T44" fmla="*/ 38 w 78"/>
                    <a:gd name="T45" fmla="*/ 0 h 81"/>
                    <a:gd name="T46" fmla="*/ 38 w 78"/>
                    <a:gd name="T47" fmla="*/ 0 h 81"/>
                    <a:gd name="T48" fmla="*/ 31 w 78"/>
                    <a:gd name="T49" fmla="*/ 0 h 81"/>
                    <a:gd name="T50" fmla="*/ 31 w 78"/>
                    <a:gd name="T51" fmla="*/ 15 h 81"/>
                    <a:gd name="T52" fmla="*/ 0 w 78"/>
                    <a:gd name="T53" fmla="*/ 15 h 81"/>
                    <a:gd name="T54" fmla="*/ 0 w 78"/>
                    <a:gd name="T55" fmla="*/ 25 h 81"/>
                    <a:gd name="T56" fmla="*/ 0 w 78"/>
                    <a:gd name="T57" fmla="*/ 25 h 81"/>
                    <a:gd name="T58" fmla="*/ 25 w 78"/>
                    <a:gd name="T59" fmla="*/ 50 h 81"/>
                    <a:gd name="T60" fmla="*/ 53 w 78"/>
                    <a:gd name="T61" fmla="*/ 50 h 81"/>
                    <a:gd name="T62" fmla="*/ 53 w 78"/>
                    <a:gd name="T63" fmla="*/ 65 h 81"/>
                    <a:gd name="T64" fmla="*/ 25 w 78"/>
                    <a:gd name="T65" fmla="*/ 65 h 81"/>
                    <a:gd name="T66" fmla="*/ 25 w 78"/>
                    <a:gd name="T67" fmla="*/ 50 h 81"/>
                    <a:gd name="T68" fmla="*/ 25 w 78"/>
                    <a:gd name="T69" fmla="*/ 50 h 8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81">
                      <a:moveTo>
                        <a:pt x="0" y="25"/>
                      </a:moveTo>
                      <a:lnTo>
                        <a:pt x="31" y="25"/>
                      </a:lnTo>
                      <a:lnTo>
                        <a:pt x="31" y="40"/>
                      </a:lnTo>
                      <a:lnTo>
                        <a:pt x="13" y="40"/>
                      </a:lnTo>
                      <a:lnTo>
                        <a:pt x="13" y="81"/>
                      </a:lnTo>
                      <a:lnTo>
                        <a:pt x="25" y="81"/>
                      </a:lnTo>
                      <a:lnTo>
                        <a:pt x="25" y="75"/>
                      </a:lnTo>
                      <a:lnTo>
                        <a:pt x="53" y="75"/>
                      </a:lnTo>
                      <a:lnTo>
                        <a:pt x="53" y="81"/>
                      </a:lnTo>
                      <a:lnTo>
                        <a:pt x="66" y="81"/>
                      </a:lnTo>
                      <a:lnTo>
                        <a:pt x="66" y="40"/>
                      </a:lnTo>
                      <a:lnTo>
                        <a:pt x="44" y="40"/>
                      </a:lnTo>
                      <a:lnTo>
                        <a:pt x="44" y="25"/>
                      </a:lnTo>
                      <a:lnTo>
                        <a:pt x="78" y="25"/>
                      </a:lnTo>
                      <a:lnTo>
                        <a:pt x="78" y="15"/>
                      </a:lnTo>
                      <a:lnTo>
                        <a:pt x="44" y="15"/>
                      </a:lnTo>
                      <a:lnTo>
                        <a:pt x="44" y="9"/>
                      </a:lnTo>
                      <a:lnTo>
                        <a:pt x="44" y="3"/>
                      </a:lnTo>
                      <a:lnTo>
                        <a:pt x="38" y="0"/>
                      </a:lnTo>
                      <a:lnTo>
                        <a:pt x="31" y="0"/>
                      </a:lnTo>
                      <a:lnTo>
                        <a:pt x="31" y="15"/>
                      </a:lnTo>
                      <a:lnTo>
                        <a:pt x="0" y="15"/>
                      </a:lnTo>
                      <a:lnTo>
                        <a:pt x="0" y="25"/>
                      </a:lnTo>
                      <a:close/>
                      <a:moveTo>
                        <a:pt x="25" y="50"/>
                      </a:moveTo>
                      <a:lnTo>
                        <a:pt x="53" y="50"/>
                      </a:lnTo>
                      <a:lnTo>
                        <a:pt x="53" y="65"/>
                      </a:lnTo>
                      <a:lnTo>
                        <a:pt x="25" y="65"/>
                      </a:lnTo>
                      <a:lnTo>
                        <a:pt x="25" y="50"/>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6" name="Freeform 97"/>
                <p:cNvSpPr>
                  <a:spLocks noEditPoints="1"/>
                </p:cNvSpPr>
                <p:nvPr/>
              </p:nvSpPr>
              <p:spPr bwMode="auto">
                <a:xfrm>
                  <a:off x="2979" y="1252"/>
                  <a:ext cx="56" cy="81"/>
                </a:xfrm>
                <a:custGeom>
                  <a:avLst/>
                  <a:gdLst>
                    <a:gd name="T0" fmla="*/ 12 w 56"/>
                    <a:gd name="T1" fmla="*/ 81 h 81"/>
                    <a:gd name="T2" fmla="*/ 12 w 56"/>
                    <a:gd name="T3" fmla="*/ 75 h 81"/>
                    <a:gd name="T4" fmla="*/ 47 w 56"/>
                    <a:gd name="T5" fmla="*/ 75 h 81"/>
                    <a:gd name="T6" fmla="*/ 47 w 56"/>
                    <a:gd name="T7" fmla="*/ 81 h 81"/>
                    <a:gd name="T8" fmla="*/ 56 w 56"/>
                    <a:gd name="T9" fmla="*/ 81 h 81"/>
                    <a:gd name="T10" fmla="*/ 56 w 56"/>
                    <a:gd name="T11" fmla="*/ 12 h 81"/>
                    <a:gd name="T12" fmla="*/ 28 w 56"/>
                    <a:gd name="T13" fmla="*/ 12 h 81"/>
                    <a:gd name="T14" fmla="*/ 28 w 56"/>
                    <a:gd name="T15" fmla="*/ 12 h 81"/>
                    <a:gd name="T16" fmla="*/ 31 w 56"/>
                    <a:gd name="T17" fmla="*/ 6 h 81"/>
                    <a:gd name="T18" fmla="*/ 31 w 56"/>
                    <a:gd name="T19" fmla="*/ 6 h 81"/>
                    <a:gd name="T20" fmla="*/ 31 w 56"/>
                    <a:gd name="T21" fmla="*/ 6 h 81"/>
                    <a:gd name="T22" fmla="*/ 34 w 56"/>
                    <a:gd name="T23" fmla="*/ 3 h 81"/>
                    <a:gd name="T24" fmla="*/ 34 w 56"/>
                    <a:gd name="T25" fmla="*/ 3 h 81"/>
                    <a:gd name="T26" fmla="*/ 19 w 56"/>
                    <a:gd name="T27" fmla="*/ 0 h 81"/>
                    <a:gd name="T28" fmla="*/ 19 w 56"/>
                    <a:gd name="T29" fmla="*/ 0 h 81"/>
                    <a:gd name="T30" fmla="*/ 19 w 56"/>
                    <a:gd name="T31" fmla="*/ 3 h 81"/>
                    <a:gd name="T32" fmla="*/ 19 w 56"/>
                    <a:gd name="T33" fmla="*/ 3 h 81"/>
                    <a:gd name="T34" fmla="*/ 16 w 56"/>
                    <a:gd name="T35" fmla="*/ 12 h 81"/>
                    <a:gd name="T36" fmla="*/ 0 w 56"/>
                    <a:gd name="T37" fmla="*/ 12 h 81"/>
                    <a:gd name="T38" fmla="*/ 0 w 56"/>
                    <a:gd name="T39" fmla="*/ 81 h 81"/>
                    <a:gd name="T40" fmla="*/ 0 w 56"/>
                    <a:gd name="T41" fmla="*/ 81 h 81"/>
                    <a:gd name="T42" fmla="*/ 12 w 56"/>
                    <a:gd name="T43" fmla="*/ 81 h 81"/>
                    <a:gd name="T44" fmla="*/ 12 w 56"/>
                    <a:gd name="T45" fmla="*/ 81 h 81"/>
                    <a:gd name="T46" fmla="*/ 47 w 56"/>
                    <a:gd name="T47" fmla="*/ 22 h 81"/>
                    <a:gd name="T48" fmla="*/ 47 w 56"/>
                    <a:gd name="T49" fmla="*/ 31 h 81"/>
                    <a:gd name="T50" fmla="*/ 12 w 56"/>
                    <a:gd name="T51" fmla="*/ 31 h 81"/>
                    <a:gd name="T52" fmla="*/ 12 w 56"/>
                    <a:gd name="T53" fmla="*/ 22 h 81"/>
                    <a:gd name="T54" fmla="*/ 47 w 56"/>
                    <a:gd name="T55" fmla="*/ 22 h 81"/>
                    <a:gd name="T56" fmla="*/ 47 w 56"/>
                    <a:gd name="T57" fmla="*/ 22 h 81"/>
                    <a:gd name="T58" fmla="*/ 47 w 56"/>
                    <a:gd name="T59" fmla="*/ 50 h 81"/>
                    <a:gd name="T60" fmla="*/ 12 w 56"/>
                    <a:gd name="T61" fmla="*/ 50 h 81"/>
                    <a:gd name="T62" fmla="*/ 12 w 56"/>
                    <a:gd name="T63" fmla="*/ 40 h 81"/>
                    <a:gd name="T64" fmla="*/ 47 w 56"/>
                    <a:gd name="T65" fmla="*/ 40 h 81"/>
                    <a:gd name="T66" fmla="*/ 47 w 56"/>
                    <a:gd name="T67" fmla="*/ 50 h 81"/>
                    <a:gd name="T68" fmla="*/ 47 w 56"/>
                    <a:gd name="T69" fmla="*/ 50 h 81"/>
                    <a:gd name="T70" fmla="*/ 47 w 56"/>
                    <a:gd name="T71" fmla="*/ 56 h 81"/>
                    <a:gd name="T72" fmla="*/ 47 w 56"/>
                    <a:gd name="T73" fmla="*/ 68 h 81"/>
                    <a:gd name="T74" fmla="*/ 12 w 56"/>
                    <a:gd name="T75" fmla="*/ 68 h 81"/>
                    <a:gd name="T76" fmla="*/ 12 w 56"/>
                    <a:gd name="T77" fmla="*/ 56 h 81"/>
                    <a:gd name="T78" fmla="*/ 47 w 56"/>
                    <a:gd name="T79" fmla="*/ 56 h 81"/>
                    <a:gd name="T80" fmla="*/ 47 w 56"/>
                    <a:gd name="T81" fmla="*/ 56 h 8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56" h="81">
                      <a:moveTo>
                        <a:pt x="12" y="81"/>
                      </a:moveTo>
                      <a:lnTo>
                        <a:pt x="12" y="75"/>
                      </a:lnTo>
                      <a:lnTo>
                        <a:pt x="47" y="75"/>
                      </a:lnTo>
                      <a:lnTo>
                        <a:pt x="47" y="81"/>
                      </a:lnTo>
                      <a:lnTo>
                        <a:pt x="56" y="81"/>
                      </a:lnTo>
                      <a:lnTo>
                        <a:pt x="56" y="12"/>
                      </a:lnTo>
                      <a:lnTo>
                        <a:pt x="28" y="12"/>
                      </a:lnTo>
                      <a:lnTo>
                        <a:pt x="31" y="6"/>
                      </a:lnTo>
                      <a:lnTo>
                        <a:pt x="34" y="3"/>
                      </a:lnTo>
                      <a:lnTo>
                        <a:pt x="19" y="0"/>
                      </a:lnTo>
                      <a:lnTo>
                        <a:pt x="19" y="3"/>
                      </a:lnTo>
                      <a:lnTo>
                        <a:pt x="16" y="12"/>
                      </a:lnTo>
                      <a:lnTo>
                        <a:pt x="0" y="12"/>
                      </a:lnTo>
                      <a:lnTo>
                        <a:pt x="0" y="81"/>
                      </a:lnTo>
                      <a:lnTo>
                        <a:pt x="12" y="81"/>
                      </a:lnTo>
                      <a:close/>
                      <a:moveTo>
                        <a:pt x="47" y="22"/>
                      </a:moveTo>
                      <a:lnTo>
                        <a:pt x="47" y="31"/>
                      </a:lnTo>
                      <a:lnTo>
                        <a:pt x="12" y="31"/>
                      </a:lnTo>
                      <a:lnTo>
                        <a:pt x="12" y="22"/>
                      </a:lnTo>
                      <a:lnTo>
                        <a:pt x="47" y="22"/>
                      </a:lnTo>
                      <a:close/>
                      <a:moveTo>
                        <a:pt x="47" y="50"/>
                      </a:moveTo>
                      <a:lnTo>
                        <a:pt x="12" y="50"/>
                      </a:lnTo>
                      <a:lnTo>
                        <a:pt x="12" y="40"/>
                      </a:lnTo>
                      <a:lnTo>
                        <a:pt x="47" y="40"/>
                      </a:lnTo>
                      <a:lnTo>
                        <a:pt x="47" y="50"/>
                      </a:lnTo>
                      <a:close/>
                      <a:moveTo>
                        <a:pt x="47" y="56"/>
                      </a:moveTo>
                      <a:lnTo>
                        <a:pt x="47" y="68"/>
                      </a:lnTo>
                      <a:lnTo>
                        <a:pt x="12" y="68"/>
                      </a:lnTo>
                      <a:lnTo>
                        <a:pt x="12" y="56"/>
                      </a:lnTo>
                      <a:lnTo>
                        <a:pt x="47" y="5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7" name="Freeform 98"/>
                <p:cNvSpPr>
                  <a:spLocks noEditPoints="1"/>
                </p:cNvSpPr>
                <p:nvPr/>
              </p:nvSpPr>
              <p:spPr bwMode="auto">
                <a:xfrm>
                  <a:off x="3054" y="1252"/>
                  <a:ext cx="81" cy="78"/>
                </a:xfrm>
                <a:custGeom>
                  <a:avLst/>
                  <a:gdLst>
                    <a:gd name="T0" fmla="*/ 59 w 81"/>
                    <a:gd name="T1" fmla="*/ 6 h 78"/>
                    <a:gd name="T2" fmla="*/ 59 w 81"/>
                    <a:gd name="T3" fmla="*/ 3 h 78"/>
                    <a:gd name="T4" fmla="*/ 47 w 81"/>
                    <a:gd name="T5" fmla="*/ 0 h 78"/>
                    <a:gd name="T6" fmla="*/ 40 w 81"/>
                    <a:gd name="T7" fmla="*/ 15 h 78"/>
                    <a:gd name="T8" fmla="*/ 28 w 81"/>
                    <a:gd name="T9" fmla="*/ 28 h 78"/>
                    <a:gd name="T10" fmla="*/ 31 w 81"/>
                    <a:gd name="T11" fmla="*/ 37 h 78"/>
                    <a:gd name="T12" fmla="*/ 68 w 81"/>
                    <a:gd name="T13" fmla="*/ 37 h 78"/>
                    <a:gd name="T14" fmla="*/ 72 w 81"/>
                    <a:gd name="T15" fmla="*/ 40 h 78"/>
                    <a:gd name="T16" fmla="*/ 78 w 81"/>
                    <a:gd name="T17" fmla="*/ 37 h 78"/>
                    <a:gd name="T18" fmla="*/ 81 w 81"/>
                    <a:gd name="T19" fmla="*/ 34 h 78"/>
                    <a:gd name="T20" fmla="*/ 65 w 81"/>
                    <a:gd name="T21" fmla="*/ 12 h 78"/>
                    <a:gd name="T22" fmla="*/ 56 w 81"/>
                    <a:gd name="T23" fmla="*/ 19 h 78"/>
                    <a:gd name="T24" fmla="*/ 47 w 81"/>
                    <a:gd name="T25" fmla="*/ 25 h 78"/>
                    <a:gd name="T26" fmla="*/ 59 w 81"/>
                    <a:gd name="T27" fmla="*/ 6 h 78"/>
                    <a:gd name="T28" fmla="*/ 59 w 81"/>
                    <a:gd name="T29" fmla="*/ 6 h 78"/>
                    <a:gd name="T30" fmla="*/ 31 w 81"/>
                    <a:gd name="T31" fmla="*/ 12 h 78"/>
                    <a:gd name="T32" fmla="*/ 19 w 81"/>
                    <a:gd name="T33" fmla="*/ 3 h 78"/>
                    <a:gd name="T34" fmla="*/ 9 w 81"/>
                    <a:gd name="T35" fmla="*/ 9 h 78"/>
                    <a:gd name="T36" fmla="*/ 12 w 81"/>
                    <a:gd name="T37" fmla="*/ 12 h 78"/>
                    <a:gd name="T38" fmla="*/ 22 w 81"/>
                    <a:gd name="T39" fmla="*/ 22 h 78"/>
                    <a:gd name="T40" fmla="*/ 31 w 81"/>
                    <a:gd name="T41" fmla="*/ 12 h 78"/>
                    <a:gd name="T42" fmla="*/ 22 w 81"/>
                    <a:gd name="T43" fmla="*/ 31 h 78"/>
                    <a:gd name="T44" fmla="*/ 9 w 81"/>
                    <a:gd name="T45" fmla="*/ 22 h 78"/>
                    <a:gd name="T46" fmla="*/ 0 w 81"/>
                    <a:gd name="T47" fmla="*/ 31 h 78"/>
                    <a:gd name="T48" fmla="*/ 15 w 81"/>
                    <a:gd name="T49" fmla="*/ 40 h 78"/>
                    <a:gd name="T50" fmla="*/ 22 w 81"/>
                    <a:gd name="T51" fmla="*/ 31 h 78"/>
                    <a:gd name="T52" fmla="*/ 22 w 81"/>
                    <a:gd name="T53" fmla="*/ 31 h 78"/>
                    <a:gd name="T54" fmla="*/ 12 w 81"/>
                    <a:gd name="T55" fmla="*/ 78 h 78"/>
                    <a:gd name="T56" fmla="*/ 15 w 81"/>
                    <a:gd name="T57" fmla="*/ 78 h 78"/>
                    <a:gd name="T58" fmla="*/ 25 w 81"/>
                    <a:gd name="T59" fmla="*/ 47 h 78"/>
                    <a:gd name="T60" fmla="*/ 19 w 81"/>
                    <a:gd name="T61" fmla="*/ 47 h 78"/>
                    <a:gd name="T62" fmla="*/ 15 w 81"/>
                    <a:gd name="T63" fmla="*/ 43 h 78"/>
                    <a:gd name="T64" fmla="*/ 3 w 81"/>
                    <a:gd name="T65" fmla="*/ 72 h 78"/>
                    <a:gd name="T66" fmla="*/ 12 w 81"/>
                    <a:gd name="T67" fmla="*/ 78 h 78"/>
                    <a:gd name="T68" fmla="*/ 12 w 81"/>
                    <a:gd name="T69" fmla="*/ 78 h 78"/>
                    <a:gd name="T70" fmla="*/ 62 w 81"/>
                    <a:gd name="T71" fmla="*/ 75 h 78"/>
                    <a:gd name="T72" fmla="*/ 75 w 81"/>
                    <a:gd name="T73" fmla="*/ 78 h 78"/>
                    <a:gd name="T74" fmla="*/ 31 w 81"/>
                    <a:gd name="T75" fmla="*/ 43 h 78"/>
                    <a:gd name="T76" fmla="*/ 44 w 81"/>
                    <a:gd name="T77" fmla="*/ 78 h 78"/>
                    <a:gd name="T78" fmla="*/ 44 w 81"/>
                    <a:gd name="T79" fmla="*/ 75 h 78"/>
                    <a:gd name="T80" fmla="*/ 62 w 81"/>
                    <a:gd name="T81" fmla="*/ 65 h 78"/>
                    <a:gd name="T82" fmla="*/ 44 w 81"/>
                    <a:gd name="T83" fmla="*/ 53 h 78"/>
                    <a:gd name="T84" fmla="*/ 62 w 81"/>
                    <a:gd name="T85" fmla="*/ 53 h 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1" h="78">
                      <a:moveTo>
                        <a:pt x="59" y="6"/>
                      </a:moveTo>
                      <a:lnTo>
                        <a:pt x="59" y="6"/>
                      </a:lnTo>
                      <a:lnTo>
                        <a:pt x="59" y="3"/>
                      </a:lnTo>
                      <a:lnTo>
                        <a:pt x="47" y="0"/>
                      </a:lnTo>
                      <a:lnTo>
                        <a:pt x="40" y="15"/>
                      </a:lnTo>
                      <a:lnTo>
                        <a:pt x="34" y="25"/>
                      </a:lnTo>
                      <a:lnTo>
                        <a:pt x="28" y="28"/>
                      </a:lnTo>
                      <a:lnTo>
                        <a:pt x="31" y="37"/>
                      </a:lnTo>
                      <a:lnTo>
                        <a:pt x="56" y="37"/>
                      </a:lnTo>
                      <a:lnTo>
                        <a:pt x="68" y="37"/>
                      </a:lnTo>
                      <a:lnTo>
                        <a:pt x="72" y="40"/>
                      </a:lnTo>
                      <a:lnTo>
                        <a:pt x="78" y="37"/>
                      </a:lnTo>
                      <a:lnTo>
                        <a:pt x="81" y="34"/>
                      </a:lnTo>
                      <a:lnTo>
                        <a:pt x="65" y="12"/>
                      </a:lnTo>
                      <a:lnTo>
                        <a:pt x="56" y="19"/>
                      </a:lnTo>
                      <a:lnTo>
                        <a:pt x="62" y="25"/>
                      </a:lnTo>
                      <a:lnTo>
                        <a:pt x="47" y="25"/>
                      </a:lnTo>
                      <a:lnTo>
                        <a:pt x="59" y="6"/>
                      </a:lnTo>
                      <a:close/>
                      <a:moveTo>
                        <a:pt x="31" y="12"/>
                      </a:moveTo>
                      <a:lnTo>
                        <a:pt x="31" y="12"/>
                      </a:lnTo>
                      <a:lnTo>
                        <a:pt x="19" y="3"/>
                      </a:lnTo>
                      <a:lnTo>
                        <a:pt x="9" y="9"/>
                      </a:lnTo>
                      <a:lnTo>
                        <a:pt x="12" y="12"/>
                      </a:lnTo>
                      <a:lnTo>
                        <a:pt x="22" y="22"/>
                      </a:lnTo>
                      <a:lnTo>
                        <a:pt x="31" y="12"/>
                      </a:lnTo>
                      <a:close/>
                      <a:moveTo>
                        <a:pt x="22" y="31"/>
                      </a:moveTo>
                      <a:lnTo>
                        <a:pt x="22" y="31"/>
                      </a:lnTo>
                      <a:lnTo>
                        <a:pt x="9" y="22"/>
                      </a:lnTo>
                      <a:lnTo>
                        <a:pt x="0" y="31"/>
                      </a:lnTo>
                      <a:lnTo>
                        <a:pt x="15" y="40"/>
                      </a:lnTo>
                      <a:lnTo>
                        <a:pt x="22" y="31"/>
                      </a:lnTo>
                      <a:close/>
                      <a:moveTo>
                        <a:pt x="12" y="78"/>
                      </a:moveTo>
                      <a:lnTo>
                        <a:pt x="12" y="78"/>
                      </a:lnTo>
                      <a:lnTo>
                        <a:pt x="15" y="78"/>
                      </a:lnTo>
                      <a:lnTo>
                        <a:pt x="25" y="47"/>
                      </a:lnTo>
                      <a:lnTo>
                        <a:pt x="19" y="47"/>
                      </a:lnTo>
                      <a:lnTo>
                        <a:pt x="15" y="43"/>
                      </a:lnTo>
                      <a:lnTo>
                        <a:pt x="9" y="59"/>
                      </a:lnTo>
                      <a:lnTo>
                        <a:pt x="3" y="72"/>
                      </a:lnTo>
                      <a:lnTo>
                        <a:pt x="12" y="78"/>
                      </a:lnTo>
                      <a:close/>
                      <a:moveTo>
                        <a:pt x="44" y="75"/>
                      </a:moveTo>
                      <a:lnTo>
                        <a:pt x="62" y="75"/>
                      </a:lnTo>
                      <a:lnTo>
                        <a:pt x="62" y="78"/>
                      </a:lnTo>
                      <a:lnTo>
                        <a:pt x="75" y="78"/>
                      </a:lnTo>
                      <a:lnTo>
                        <a:pt x="75" y="43"/>
                      </a:lnTo>
                      <a:lnTo>
                        <a:pt x="31" y="43"/>
                      </a:lnTo>
                      <a:lnTo>
                        <a:pt x="31" y="78"/>
                      </a:lnTo>
                      <a:lnTo>
                        <a:pt x="44" y="78"/>
                      </a:lnTo>
                      <a:lnTo>
                        <a:pt x="44" y="75"/>
                      </a:lnTo>
                      <a:close/>
                      <a:moveTo>
                        <a:pt x="62" y="53"/>
                      </a:moveTo>
                      <a:lnTo>
                        <a:pt x="62" y="65"/>
                      </a:lnTo>
                      <a:lnTo>
                        <a:pt x="44" y="65"/>
                      </a:lnTo>
                      <a:lnTo>
                        <a:pt x="44" y="53"/>
                      </a:lnTo>
                      <a:lnTo>
                        <a:pt x="62" y="5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8" name="Freeform 99"/>
                <p:cNvSpPr>
                  <a:spLocks noEditPoints="1"/>
                </p:cNvSpPr>
                <p:nvPr/>
              </p:nvSpPr>
              <p:spPr bwMode="auto">
                <a:xfrm>
                  <a:off x="3144" y="1255"/>
                  <a:ext cx="72" cy="78"/>
                </a:xfrm>
                <a:custGeom>
                  <a:avLst/>
                  <a:gdLst>
                    <a:gd name="T0" fmla="*/ 57 w 72"/>
                    <a:gd name="T1" fmla="*/ 19 h 78"/>
                    <a:gd name="T2" fmla="*/ 47 w 72"/>
                    <a:gd name="T3" fmla="*/ 9 h 78"/>
                    <a:gd name="T4" fmla="*/ 47 w 72"/>
                    <a:gd name="T5" fmla="*/ 6 h 78"/>
                    <a:gd name="T6" fmla="*/ 50 w 72"/>
                    <a:gd name="T7" fmla="*/ 3 h 78"/>
                    <a:gd name="T8" fmla="*/ 47 w 72"/>
                    <a:gd name="T9" fmla="*/ 3 h 78"/>
                    <a:gd name="T10" fmla="*/ 38 w 72"/>
                    <a:gd name="T11" fmla="*/ 3 h 78"/>
                    <a:gd name="T12" fmla="*/ 38 w 72"/>
                    <a:gd name="T13" fmla="*/ 37 h 78"/>
                    <a:gd name="T14" fmla="*/ 35 w 72"/>
                    <a:gd name="T15" fmla="*/ 19 h 78"/>
                    <a:gd name="T16" fmla="*/ 25 w 72"/>
                    <a:gd name="T17" fmla="*/ 6 h 78"/>
                    <a:gd name="T18" fmla="*/ 25 w 72"/>
                    <a:gd name="T19" fmla="*/ 3 h 78"/>
                    <a:gd name="T20" fmla="*/ 25 w 72"/>
                    <a:gd name="T21" fmla="*/ 0 h 78"/>
                    <a:gd name="T22" fmla="*/ 25 w 72"/>
                    <a:gd name="T23" fmla="*/ 0 h 78"/>
                    <a:gd name="T24" fmla="*/ 16 w 72"/>
                    <a:gd name="T25" fmla="*/ 0 h 78"/>
                    <a:gd name="T26" fmla="*/ 16 w 72"/>
                    <a:gd name="T27" fmla="*/ 44 h 78"/>
                    <a:gd name="T28" fmla="*/ 13 w 72"/>
                    <a:gd name="T29" fmla="*/ 59 h 78"/>
                    <a:gd name="T30" fmla="*/ 7 w 72"/>
                    <a:gd name="T31" fmla="*/ 65 h 78"/>
                    <a:gd name="T32" fmla="*/ 0 w 72"/>
                    <a:gd name="T33" fmla="*/ 69 h 78"/>
                    <a:gd name="T34" fmla="*/ 10 w 72"/>
                    <a:gd name="T35" fmla="*/ 75 h 78"/>
                    <a:gd name="T36" fmla="*/ 22 w 72"/>
                    <a:gd name="T37" fmla="*/ 59 h 78"/>
                    <a:gd name="T38" fmla="*/ 25 w 72"/>
                    <a:gd name="T39" fmla="*/ 40 h 78"/>
                    <a:gd name="T40" fmla="*/ 25 w 72"/>
                    <a:gd name="T41" fmla="*/ 25 h 78"/>
                    <a:gd name="T42" fmla="*/ 28 w 72"/>
                    <a:gd name="T43" fmla="*/ 47 h 78"/>
                    <a:gd name="T44" fmla="*/ 35 w 72"/>
                    <a:gd name="T45" fmla="*/ 47 h 78"/>
                    <a:gd name="T46" fmla="*/ 38 w 72"/>
                    <a:gd name="T47" fmla="*/ 72 h 78"/>
                    <a:gd name="T48" fmla="*/ 47 w 72"/>
                    <a:gd name="T49" fmla="*/ 22 h 78"/>
                    <a:gd name="T50" fmla="*/ 53 w 72"/>
                    <a:gd name="T51" fmla="*/ 47 h 78"/>
                    <a:gd name="T52" fmla="*/ 63 w 72"/>
                    <a:gd name="T53" fmla="*/ 44 h 78"/>
                    <a:gd name="T54" fmla="*/ 72 w 72"/>
                    <a:gd name="T55" fmla="*/ 78 h 78"/>
                    <a:gd name="T56" fmla="*/ 72 w 72"/>
                    <a:gd name="T57" fmla="*/ 6 h 78"/>
                    <a:gd name="T58" fmla="*/ 72 w 72"/>
                    <a:gd name="T59" fmla="*/ 0 h 78"/>
                    <a:gd name="T60" fmla="*/ 72 w 72"/>
                    <a:gd name="T61" fmla="*/ 0 h 78"/>
                    <a:gd name="T62" fmla="*/ 72 w 72"/>
                    <a:gd name="T63" fmla="*/ 0 h 78"/>
                    <a:gd name="T64" fmla="*/ 63 w 72"/>
                    <a:gd name="T65" fmla="*/ 37 h 78"/>
                    <a:gd name="T66" fmla="*/ 57 w 72"/>
                    <a:gd name="T67" fmla="*/ 19 h 78"/>
                    <a:gd name="T68" fmla="*/ 57 w 72"/>
                    <a:gd name="T69" fmla="*/ 19 h 78"/>
                    <a:gd name="T70" fmla="*/ 13 w 72"/>
                    <a:gd name="T71" fmla="*/ 34 h 78"/>
                    <a:gd name="T72" fmla="*/ 13 w 72"/>
                    <a:gd name="T73" fmla="*/ 22 h 78"/>
                    <a:gd name="T74" fmla="*/ 3 w 72"/>
                    <a:gd name="T75" fmla="*/ 19 h 78"/>
                    <a:gd name="T76" fmla="*/ 3 w 72"/>
                    <a:gd name="T77" fmla="*/ 22 h 78"/>
                    <a:gd name="T78" fmla="*/ 0 w 72"/>
                    <a:gd name="T79" fmla="*/ 44 h 78"/>
                    <a:gd name="T80" fmla="*/ 10 w 72"/>
                    <a:gd name="T81" fmla="*/ 47 h 78"/>
                    <a:gd name="T82" fmla="*/ 13 w 72"/>
                    <a:gd name="T83" fmla="*/ 34 h 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72" h="78">
                      <a:moveTo>
                        <a:pt x="57" y="19"/>
                      </a:moveTo>
                      <a:lnTo>
                        <a:pt x="57" y="19"/>
                      </a:lnTo>
                      <a:lnTo>
                        <a:pt x="47" y="19"/>
                      </a:lnTo>
                      <a:lnTo>
                        <a:pt x="47" y="9"/>
                      </a:lnTo>
                      <a:lnTo>
                        <a:pt x="47" y="6"/>
                      </a:lnTo>
                      <a:lnTo>
                        <a:pt x="50" y="3"/>
                      </a:lnTo>
                      <a:lnTo>
                        <a:pt x="47" y="3"/>
                      </a:lnTo>
                      <a:lnTo>
                        <a:pt x="38" y="3"/>
                      </a:lnTo>
                      <a:lnTo>
                        <a:pt x="38" y="37"/>
                      </a:lnTo>
                      <a:lnTo>
                        <a:pt x="35" y="19"/>
                      </a:lnTo>
                      <a:lnTo>
                        <a:pt x="25" y="19"/>
                      </a:lnTo>
                      <a:lnTo>
                        <a:pt x="25" y="6"/>
                      </a:lnTo>
                      <a:lnTo>
                        <a:pt x="25" y="3"/>
                      </a:lnTo>
                      <a:lnTo>
                        <a:pt x="25" y="0"/>
                      </a:lnTo>
                      <a:lnTo>
                        <a:pt x="16" y="0"/>
                      </a:lnTo>
                      <a:lnTo>
                        <a:pt x="16" y="44"/>
                      </a:lnTo>
                      <a:lnTo>
                        <a:pt x="16" y="50"/>
                      </a:lnTo>
                      <a:lnTo>
                        <a:pt x="13" y="59"/>
                      </a:lnTo>
                      <a:lnTo>
                        <a:pt x="7" y="65"/>
                      </a:lnTo>
                      <a:lnTo>
                        <a:pt x="0" y="69"/>
                      </a:lnTo>
                      <a:lnTo>
                        <a:pt x="10" y="75"/>
                      </a:lnTo>
                      <a:lnTo>
                        <a:pt x="19" y="65"/>
                      </a:lnTo>
                      <a:lnTo>
                        <a:pt x="22" y="59"/>
                      </a:lnTo>
                      <a:lnTo>
                        <a:pt x="25" y="40"/>
                      </a:lnTo>
                      <a:lnTo>
                        <a:pt x="25" y="25"/>
                      </a:lnTo>
                      <a:lnTo>
                        <a:pt x="28" y="47"/>
                      </a:lnTo>
                      <a:lnTo>
                        <a:pt x="35" y="47"/>
                      </a:lnTo>
                      <a:lnTo>
                        <a:pt x="38" y="44"/>
                      </a:lnTo>
                      <a:lnTo>
                        <a:pt x="38" y="72"/>
                      </a:lnTo>
                      <a:lnTo>
                        <a:pt x="47" y="72"/>
                      </a:lnTo>
                      <a:lnTo>
                        <a:pt x="47" y="22"/>
                      </a:lnTo>
                      <a:lnTo>
                        <a:pt x="53" y="47"/>
                      </a:lnTo>
                      <a:lnTo>
                        <a:pt x="63" y="44"/>
                      </a:lnTo>
                      <a:lnTo>
                        <a:pt x="63" y="78"/>
                      </a:lnTo>
                      <a:lnTo>
                        <a:pt x="72" y="78"/>
                      </a:lnTo>
                      <a:lnTo>
                        <a:pt x="72" y="6"/>
                      </a:lnTo>
                      <a:lnTo>
                        <a:pt x="72" y="0"/>
                      </a:lnTo>
                      <a:lnTo>
                        <a:pt x="63" y="0"/>
                      </a:lnTo>
                      <a:lnTo>
                        <a:pt x="63" y="37"/>
                      </a:lnTo>
                      <a:lnTo>
                        <a:pt x="57" y="19"/>
                      </a:lnTo>
                      <a:close/>
                      <a:moveTo>
                        <a:pt x="13" y="34"/>
                      </a:moveTo>
                      <a:lnTo>
                        <a:pt x="13" y="34"/>
                      </a:lnTo>
                      <a:lnTo>
                        <a:pt x="13" y="22"/>
                      </a:lnTo>
                      <a:lnTo>
                        <a:pt x="3" y="19"/>
                      </a:lnTo>
                      <a:lnTo>
                        <a:pt x="3" y="22"/>
                      </a:lnTo>
                      <a:lnTo>
                        <a:pt x="0" y="44"/>
                      </a:lnTo>
                      <a:lnTo>
                        <a:pt x="10" y="47"/>
                      </a:lnTo>
                      <a:lnTo>
                        <a:pt x="13" y="34"/>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399" name="Freeform 100"/>
                <p:cNvSpPr>
                  <a:spLocks noEditPoints="1"/>
                </p:cNvSpPr>
                <p:nvPr/>
              </p:nvSpPr>
              <p:spPr bwMode="auto">
                <a:xfrm>
                  <a:off x="2898" y="1580"/>
                  <a:ext cx="78" cy="96"/>
                </a:xfrm>
                <a:custGeom>
                  <a:avLst/>
                  <a:gdLst>
                    <a:gd name="T0" fmla="*/ 12 w 78"/>
                    <a:gd name="T1" fmla="*/ 34 h 96"/>
                    <a:gd name="T2" fmla="*/ 12 w 78"/>
                    <a:gd name="T3" fmla="*/ 31 h 96"/>
                    <a:gd name="T4" fmla="*/ 9 w 78"/>
                    <a:gd name="T5" fmla="*/ 31 h 96"/>
                    <a:gd name="T6" fmla="*/ 0 w 78"/>
                    <a:gd name="T7" fmla="*/ 34 h 96"/>
                    <a:gd name="T8" fmla="*/ 15 w 78"/>
                    <a:gd name="T9" fmla="*/ 74 h 96"/>
                    <a:gd name="T10" fmla="*/ 25 w 78"/>
                    <a:gd name="T11" fmla="*/ 78 h 96"/>
                    <a:gd name="T12" fmla="*/ 25 w 78"/>
                    <a:gd name="T13" fmla="*/ 74 h 96"/>
                    <a:gd name="T14" fmla="*/ 22 w 78"/>
                    <a:gd name="T15" fmla="*/ 68 h 96"/>
                    <a:gd name="T16" fmla="*/ 59 w 78"/>
                    <a:gd name="T17" fmla="*/ 90 h 96"/>
                    <a:gd name="T18" fmla="*/ 15 w 78"/>
                    <a:gd name="T19" fmla="*/ 46 h 96"/>
                    <a:gd name="T20" fmla="*/ 12 w 78"/>
                    <a:gd name="T21" fmla="*/ 34 h 96"/>
                    <a:gd name="T22" fmla="*/ 22 w 78"/>
                    <a:gd name="T23" fmla="*/ 46 h 96"/>
                    <a:gd name="T24" fmla="*/ 40 w 78"/>
                    <a:gd name="T25" fmla="*/ 43 h 96"/>
                    <a:gd name="T26" fmla="*/ 43 w 78"/>
                    <a:gd name="T27" fmla="*/ 46 h 96"/>
                    <a:gd name="T28" fmla="*/ 47 w 78"/>
                    <a:gd name="T29" fmla="*/ 50 h 96"/>
                    <a:gd name="T30" fmla="*/ 43 w 78"/>
                    <a:gd name="T31" fmla="*/ 65 h 96"/>
                    <a:gd name="T32" fmla="*/ 53 w 78"/>
                    <a:gd name="T33" fmla="*/ 56 h 96"/>
                    <a:gd name="T34" fmla="*/ 56 w 78"/>
                    <a:gd name="T35" fmla="*/ 84 h 96"/>
                    <a:gd name="T36" fmla="*/ 65 w 78"/>
                    <a:gd name="T37" fmla="*/ 84 h 96"/>
                    <a:gd name="T38" fmla="*/ 65 w 78"/>
                    <a:gd name="T39" fmla="*/ 84 h 96"/>
                    <a:gd name="T40" fmla="*/ 68 w 78"/>
                    <a:gd name="T41" fmla="*/ 74 h 96"/>
                    <a:gd name="T42" fmla="*/ 65 w 78"/>
                    <a:gd name="T43" fmla="*/ 56 h 96"/>
                    <a:gd name="T44" fmla="*/ 68 w 78"/>
                    <a:gd name="T45" fmla="*/ 40 h 96"/>
                    <a:gd name="T46" fmla="*/ 78 w 78"/>
                    <a:gd name="T47" fmla="*/ 37 h 96"/>
                    <a:gd name="T48" fmla="*/ 68 w 78"/>
                    <a:gd name="T49" fmla="*/ 15 h 96"/>
                    <a:gd name="T50" fmla="*/ 56 w 78"/>
                    <a:gd name="T51" fmla="*/ 12 h 96"/>
                    <a:gd name="T52" fmla="*/ 12 w 78"/>
                    <a:gd name="T53" fmla="*/ 31 h 96"/>
                    <a:gd name="T54" fmla="*/ 28 w 78"/>
                    <a:gd name="T55" fmla="*/ 31 h 96"/>
                    <a:gd name="T56" fmla="*/ 22 w 78"/>
                    <a:gd name="T57" fmla="*/ 46 h 96"/>
                    <a:gd name="T58" fmla="*/ 43 w 78"/>
                    <a:gd name="T59" fmla="*/ 15 h 96"/>
                    <a:gd name="T60" fmla="*/ 40 w 78"/>
                    <a:gd name="T61" fmla="*/ 28 h 96"/>
                    <a:gd name="T62" fmla="*/ 43 w 78"/>
                    <a:gd name="T63" fmla="*/ 15 h 96"/>
                    <a:gd name="T64" fmla="*/ 47 w 78"/>
                    <a:gd name="T65" fmla="*/ 37 h 96"/>
                    <a:gd name="T66" fmla="*/ 62 w 78"/>
                    <a:gd name="T67" fmla="*/ 34 h 96"/>
                    <a:gd name="T68" fmla="*/ 47 w 78"/>
                    <a:gd name="T69" fmla="*/ 37 h 9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96">
                      <a:moveTo>
                        <a:pt x="12" y="34"/>
                      </a:moveTo>
                      <a:lnTo>
                        <a:pt x="12" y="34"/>
                      </a:lnTo>
                      <a:lnTo>
                        <a:pt x="12" y="31"/>
                      </a:lnTo>
                      <a:lnTo>
                        <a:pt x="9" y="31"/>
                      </a:lnTo>
                      <a:lnTo>
                        <a:pt x="0" y="34"/>
                      </a:lnTo>
                      <a:lnTo>
                        <a:pt x="9" y="56"/>
                      </a:lnTo>
                      <a:lnTo>
                        <a:pt x="15" y="74"/>
                      </a:lnTo>
                      <a:lnTo>
                        <a:pt x="25" y="78"/>
                      </a:lnTo>
                      <a:lnTo>
                        <a:pt x="25" y="74"/>
                      </a:lnTo>
                      <a:lnTo>
                        <a:pt x="22" y="68"/>
                      </a:lnTo>
                      <a:lnTo>
                        <a:pt x="50" y="96"/>
                      </a:lnTo>
                      <a:lnTo>
                        <a:pt x="59" y="90"/>
                      </a:lnTo>
                      <a:lnTo>
                        <a:pt x="15" y="46"/>
                      </a:lnTo>
                      <a:lnTo>
                        <a:pt x="12" y="34"/>
                      </a:lnTo>
                      <a:close/>
                      <a:moveTo>
                        <a:pt x="22" y="46"/>
                      </a:moveTo>
                      <a:lnTo>
                        <a:pt x="28" y="56"/>
                      </a:lnTo>
                      <a:lnTo>
                        <a:pt x="40" y="43"/>
                      </a:lnTo>
                      <a:lnTo>
                        <a:pt x="43" y="46"/>
                      </a:lnTo>
                      <a:lnTo>
                        <a:pt x="47" y="50"/>
                      </a:lnTo>
                      <a:lnTo>
                        <a:pt x="37" y="59"/>
                      </a:lnTo>
                      <a:lnTo>
                        <a:pt x="43" y="65"/>
                      </a:lnTo>
                      <a:lnTo>
                        <a:pt x="53" y="56"/>
                      </a:lnTo>
                      <a:lnTo>
                        <a:pt x="56" y="71"/>
                      </a:lnTo>
                      <a:lnTo>
                        <a:pt x="56" y="84"/>
                      </a:lnTo>
                      <a:lnTo>
                        <a:pt x="65" y="84"/>
                      </a:lnTo>
                      <a:lnTo>
                        <a:pt x="68" y="74"/>
                      </a:lnTo>
                      <a:lnTo>
                        <a:pt x="65" y="65"/>
                      </a:lnTo>
                      <a:lnTo>
                        <a:pt x="65" y="56"/>
                      </a:lnTo>
                      <a:lnTo>
                        <a:pt x="59" y="50"/>
                      </a:lnTo>
                      <a:lnTo>
                        <a:pt x="68" y="40"/>
                      </a:lnTo>
                      <a:lnTo>
                        <a:pt x="72" y="43"/>
                      </a:lnTo>
                      <a:lnTo>
                        <a:pt x="78" y="37"/>
                      </a:lnTo>
                      <a:lnTo>
                        <a:pt x="65" y="21"/>
                      </a:lnTo>
                      <a:lnTo>
                        <a:pt x="68" y="15"/>
                      </a:lnTo>
                      <a:lnTo>
                        <a:pt x="62" y="9"/>
                      </a:lnTo>
                      <a:lnTo>
                        <a:pt x="56" y="12"/>
                      </a:lnTo>
                      <a:lnTo>
                        <a:pt x="43" y="0"/>
                      </a:lnTo>
                      <a:lnTo>
                        <a:pt x="12" y="31"/>
                      </a:lnTo>
                      <a:lnTo>
                        <a:pt x="22" y="37"/>
                      </a:lnTo>
                      <a:lnTo>
                        <a:pt x="28" y="31"/>
                      </a:lnTo>
                      <a:lnTo>
                        <a:pt x="34" y="37"/>
                      </a:lnTo>
                      <a:lnTo>
                        <a:pt x="22" y="46"/>
                      </a:lnTo>
                      <a:close/>
                      <a:moveTo>
                        <a:pt x="43" y="15"/>
                      </a:moveTo>
                      <a:lnTo>
                        <a:pt x="50" y="21"/>
                      </a:lnTo>
                      <a:lnTo>
                        <a:pt x="40" y="28"/>
                      </a:lnTo>
                      <a:lnTo>
                        <a:pt x="34" y="21"/>
                      </a:lnTo>
                      <a:lnTo>
                        <a:pt x="43" y="15"/>
                      </a:lnTo>
                      <a:close/>
                      <a:moveTo>
                        <a:pt x="47" y="37"/>
                      </a:moveTo>
                      <a:lnTo>
                        <a:pt x="56" y="28"/>
                      </a:lnTo>
                      <a:lnTo>
                        <a:pt x="62" y="34"/>
                      </a:lnTo>
                      <a:lnTo>
                        <a:pt x="53" y="43"/>
                      </a:lnTo>
                      <a:lnTo>
                        <a:pt x="47" y="3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0" name="Freeform 101"/>
                <p:cNvSpPr>
                  <a:spLocks noEditPoints="1"/>
                </p:cNvSpPr>
                <p:nvPr/>
              </p:nvSpPr>
              <p:spPr bwMode="auto">
                <a:xfrm>
                  <a:off x="3060" y="1417"/>
                  <a:ext cx="100" cy="97"/>
                </a:xfrm>
                <a:custGeom>
                  <a:avLst/>
                  <a:gdLst>
                    <a:gd name="T0" fmla="*/ 31 w 100"/>
                    <a:gd name="T1" fmla="*/ 31 h 97"/>
                    <a:gd name="T2" fmla="*/ 34 w 100"/>
                    <a:gd name="T3" fmla="*/ 25 h 97"/>
                    <a:gd name="T4" fmla="*/ 34 w 100"/>
                    <a:gd name="T5" fmla="*/ 25 h 97"/>
                    <a:gd name="T6" fmla="*/ 34 w 100"/>
                    <a:gd name="T7" fmla="*/ 25 h 97"/>
                    <a:gd name="T8" fmla="*/ 31 w 100"/>
                    <a:gd name="T9" fmla="*/ 22 h 97"/>
                    <a:gd name="T10" fmla="*/ 25 w 100"/>
                    <a:gd name="T11" fmla="*/ 22 h 97"/>
                    <a:gd name="T12" fmla="*/ 0 w 100"/>
                    <a:gd name="T13" fmla="*/ 50 h 97"/>
                    <a:gd name="T14" fmla="*/ 9 w 100"/>
                    <a:gd name="T15" fmla="*/ 53 h 97"/>
                    <a:gd name="T16" fmla="*/ 19 w 100"/>
                    <a:gd name="T17" fmla="*/ 44 h 97"/>
                    <a:gd name="T18" fmla="*/ 9 w 100"/>
                    <a:gd name="T19" fmla="*/ 60 h 97"/>
                    <a:gd name="T20" fmla="*/ 22 w 100"/>
                    <a:gd name="T21" fmla="*/ 56 h 97"/>
                    <a:gd name="T22" fmla="*/ 22 w 100"/>
                    <a:gd name="T23" fmla="*/ 66 h 97"/>
                    <a:gd name="T24" fmla="*/ 19 w 100"/>
                    <a:gd name="T25" fmla="*/ 75 h 97"/>
                    <a:gd name="T26" fmla="*/ 31 w 100"/>
                    <a:gd name="T27" fmla="*/ 75 h 97"/>
                    <a:gd name="T28" fmla="*/ 38 w 100"/>
                    <a:gd name="T29" fmla="*/ 66 h 97"/>
                    <a:gd name="T30" fmla="*/ 34 w 100"/>
                    <a:gd name="T31" fmla="*/ 66 h 97"/>
                    <a:gd name="T32" fmla="*/ 38 w 100"/>
                    <a:gd name="T33" fmla="*/ 85 h 97"/>
                    <a:gd name="T34" fmla="*/ 50 w 100"/>
                    <a:gd name="T35" fmla="*/ 81 h 97"/>
                    <a:gd name="T36" fmla="*/ 47 w 100"/>
                    <a:gd name="T37" fmla="*/ 75 h 97"/>
                    <a:gd name="T38" fmla="*/ 62 w 100"/>
                    <a:gd name="T39" fmla="*/ 69 h 97"/>
                    <a:gd name="T40" fmla="*/ 44 w 100"/>
                    <a:gd name="T41" fmla="*/ 97 h 97"/>
                    <a:gd name="T42" fmla="*/ 75 w 100"/>
                    <a:gd name="T43" fmla="*/ 81 h 97"/>
                    <a:gd name="T44" fmla="*/ 78 w 100"/>
                    <a:gd name="T45" fmla="*/ 66 h 97"/>
                    <a:gd name="T46" fmla="*/ 94 w 100"/>
                    <a:gd name="T47" fmla="*/ 41 h 97"/>
                    <a:gd name="T48" fmla="*/ 69 w 100"/>
                    <a:gd name="T49" fmla="*/ 56 h 97"/>
                    <a:gd name="T50" fmla="*/ 78 w 100"/>
                    <a:gd name="T51" fmla="*/ 35 h 97"/>
                    <a:gd name="T52" fmla="*/ 62 w 100"/>
                    <a:gd name="T53" fmla="*/ 50 h 97"/>
                    <a:gd name="T54" fmla="*/ 59 w 100"/>
                    <a:gd name="T55" fmla="*/ 47 h 97"/>
                    <a:gd name="T56" fmla="*/ 59 w 100"/>
                    <a:gd name="T57" fmla="*/ 47 h 97"/>
                    <a:gd name="T58" fmla="*/ 53 w 100"/>
                    <a:gd name="T59" fmla="*/ 50 h 97"/>
                    <a:gd name="T60" fmla="*/ 53 w 100"/>
                    <a:gd name="T61" fmla="*/ 60 h 97"/>
                    <a:gd name="T62" fmla="*/ 44 w 100"/>
                    <a:gd name="T63" fmla="*/ 63 h 97"/>
                    <a:gd name="T64" fmla="*/ 47 w 100"/>
                    <a:gd name="T65" fmla="*/ 60 h 97"/>
                    <a:gd name="T66" fmla="*/ 41 w 100"/>
                    <a:gd name="T67" fmla="*/ 50 h 97"/>
                    <a:gd name="T68" fmla="*/ 50 w 100"/>
                    <a:gd name="T69" fmla="*/ 41 h 97"/>
                    <a:gd name="T70" fmla="*/ 38 w 100"/>
                    <a:gd name="T71" fmla="*/ 44 h 97"/>
                    <a:gd name="T72" fmla="*/ 34 w 100"/>
                    <a:gd name="T73" fmla="*/ 44 h 97"/>
                    <a:gd name="T74" fmla="*/ 41 w 100"/>
                    <a:gd name="T75" fmla="*/ 28 h 97"/>
                    <a:gd name="T76" fmla="*/ 25 w 100"/>
                    <a:gd name="T77" fmla="*/ 35 h 97"/>
                    <a:gd name="T78" fmla="*/ 31 w 100"/>
                    <a:gd name="T79" fmla="*/ 31 h 97"/>
                    <a:gd name="T80" fmla="*/ 31 w 100"/>
                    <a:gd name="T81" fmla="*/ 31 h 97"/>
                    <a:gd name="T82" fmla="*/ 59 w 100"/>
                    <a:gd name="T83" fmla="*/ 35 h 97"/>
                    <a:gd name="T84" fmla="*/ 69 w 100"/>
                    <a:gd name="T85" fmla="*/ 41 h 97"/>
                    <a:gd name="T86" fmla="*/ 78 w 100"/>
                    <a:gd name="T87" fmla="*/ 28 h 97"/>
                    <a:gd name="T88" fmla="*/ 56 w 100"/>
                    <a:gd name="T89" fmla="*/ 6 h 97"/>
                    <a:gd name="T90" fmla="*/ 53 w 100"/>
                    <a:gd name="T91" fmla="*/ 0 h 97"/>
                    <a:gd name="T92" fmla="*/ 50 w 100"/>
                    <a:gd name="T93" fmla="*/ 0 h 97"/>
                    <a:gd name="T94" fmla="*/ 50 w 100"/>
                    <a:gd name="T95" fmla="*/ 0 h 97"/>
                    <a:gd name="T96" fmla="*/ 41 w 100"/>
                    <a:gd name="T97" fmla="*/ 6 h 97"/>
                    <a:gd name="T98" fmla="*/ 62 w 100"/>
                    <a:gd name="T99" fmla="*/ 28 h 97"/>
                    <a:gd name="T100" fmla="*/ 59 w 100"/>
                    <a:gd name="T101" fmla="*/ 35 h 97"/>
                    <a:gd name="T102" fmla="*/ 59 w 100"/>
                    <a:gd name="T103" fmla="*/ 35 h 97"/>
                    <a:gd name="T104" fmla="*/ 44 w 100"/>
                    <a:gd name="T105" fmla="*/ 16 h 97"/>
                    <a:gd name="T106" fmla="*/ 44 w 100"/>
                    <a:gd name="T107" fmla="*/ 13 h 97"/>
                    <a:gd name="T108" fmla="*/ 34 w 100"/>
                    <a:gd name="T109" fmla="*/ 19 h 97"/>
                    <a:gd name="T110" fmla="*/ 59 w 100"/>
                    <a:gd name="T111" fmla="*/ 31 h 97"/>
                    <a:gd name="T112" fmla="*/ 50 w 100"/>
                    <a:gd name="T113" fmla="*/ 19 h 97"/>
                    <a:gd name="T114" fmla="*/ 44 w 100"/>
                    <a:gd name="T115" fmla="*/ 16 h 97"/>
                    <a:gd name="T116" fmla="*/ 44 w 100"/>
                    <a:gd name="T117" fmla="*/ 16 h 9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00" h="97">
                      <a:moveTo>
                        <a:pt x="31" y="31"/>
                      </a:moveTo>
                      <a:lnTo>
                        <a:pt x="31" y="31"/>
                      </a:lnTo>
                      <a:lnTo>
                        <a:pt x="34" y="25"/>
                      </a:lnTo>
                      <a:lnTo>
                        <a:pt x="31" y="22"/>
                      </a:lnTo>
                      <a:lnTo>
                        <a:pt x="25" y="22"/>
                      </a:lnTo>
                      <a:lnTo>
                        <a:pt x="16" y="35"/>
                      </a:lnTo>
                      <a:lnTo>
                        <a:pt x="0" y="50"/>
                      </a:lnTo>
                      <a:lnTo>
                        <a:pt x="9" y="53"/>
                      </a:lnTo>
                      <a:lnTo>
                        <a:pt x="19" y="44"/>
                      </a:lnTo>
                      <a:lnTo>
                        <a:pt x="22" y="47"/>
                      </a:lnTo>
                      <a:lnTo>
                        <a:pt x="9" y="60"/>
                      </a:lnTo>
                      <a:lnTo>
                        <a:pt x="13" y="66"/>
                      </a:lnTo>
                      <a:lnTo>
                        <a:pt x="22" y="56"/>
                      </a:lnTo>
                      <a:lnTo>
                        <a:pt x="22" y="66"/>
                      </a:lnTo>
                      <a:lnTo>
                        <a:pt x="19" y="75"/>
                      </a:lnTo>
                      <a:lnTo>
                        <a:pt x="31" y="75"/>
                      </a:lnTo>
                      <a:lnTo>
                        <a:pt x="31" y="60"/>
                      </a:lnTo>
                      <a:lnTo>
                        <a:pt x="38" y="66"/>
                      </a:lnTo>
                      <a:lnTo>
                        <a:pt x="34" y="66"/>
                      </a:lnTo>
                      <a:lnTo>
                        <a:pt x="38" y="75"/>
                      </a:lnTo>
                      <a:lnTo>
                        <a:pt x="38" y="85"/>
                      </a:lnTo>
                      <a:lnTo>
                        <a:pt x="50" y="81"/>
                      </a:lnTo>
                      <a:lnTo>
                        <a:pt x="47" y="75"/>
                      </a:lnTo>
                      <a:lnTo>
                        <a:pt x="59" y="66"/>
                      </a:lnTo>
                      <a:lnTo>
                        <a:pt x="62" y="69"/>
                      </a:lnTo>
                      <a:lnTo>
                        <a:pt x="38" y="91"/>
                      </a:lnTo>
                      <a:lnTo>
                        <a:pt x="44" y="97"/>
                      </a:lnTo>
                      <a:lnTo>
                        <a:pt x="69" y="75"/>
                      </a:lnTo>
                      <a:lnTo>
                        <a:pt x="75" y="81"/>
                      </a:lnTo>
                      <a:lnTo>
                        <a:pt x="84" y="75"/>
                      </a:lnTo>
                      <a:lnTo>
                        <a:pt x="78" y="66"/>
                      </a:lnTo>
                      <a:lnTo>
                        <a:pt x="100" y="47"/>
                      </a:lnTo>
                      <a:lnTo>
                        <a:pt x="94" y="41"/>
                      </a:lnTo>
                      <a:lnTo>
                        <a:pt x="72" y="60"/>
                      </a:lnTo>
                      <a:lnTo>
                        <a:pt x="69" y="56"/>
                      </a:lnTo>
                      <a:lnTo>
                        <a:pt x="84" y="41"/>
                      </a:lnTo>
                      <a:lnTo>
                        <a:pt x="78" y="35"/>
                      </a:lnTo>
                      <a:lnTo>
                        <a:pt x="62" y="50"/>
                      </a:lnTo>
                      <a:lnTo>
                        <a:pt x="59" y="47"/>
                      </a:lnTo>
                      <a:lnTo>
                        <a:pt x="53" y="50"/>
                      </a:lnTo>
                      <a:lnTo>
                        <a:pt x="50" y="53"/>
                      </a:lnTo>
                      <a:lnTo>
                        <a:pt x="53" y="60"/>
                      </a:lnTo>
                      <a:lnTo>
                        <a:pt x="47" y="66"/>
                      </a:lnTo>
                      <a:lnTo>
                        <a:pt x="44" y="63"/>
                      </a:lnTo>
                      <a:lnTo>
                        <a:pt x="41" y="63"/>
                      </a:lnTo>
                      <a:lnTo>
                        <a:pt x="47" y="60"/>
                      </a:lnTo>
                      <a:lnTo>
                        <a:pt x="41" y="50"/>
                      </a:lnTo>
                      <a:lnTo>
                        <a:pt x="53" y="50"/>
                      </a:lnTo>
                      <a:lnTo>
                        <a:pt x="50" y="41"/>
                      </a:lnTo>
                      <a:lnTo>
                        <a:pt x="38" y="44"/>
                      </a:lnTo>
                      <a:lnTo>
                        <a:pt x="38" y="50"/>
                      </a:lnTo>
                      <a:lnTo>
                        <a:pt x="34" y="44"/>
                      </a:lnTo>
                      <a:lnTo>
                        <a:pt x="47" y="35"/>
                      </a:lnTo>
                      <a:lnTo>
                        <a:pt x="41" y="28"/>
                      </a:lnTo>
                      <a:lnTo>
                        <a:pt x="28" y="41"/>
                      </a:lnTo>
                      <a:lnTo>
                        <a:pt x="25" y="35"/>
                      </a:lnTo>
                      <a:lnTo>
                        <a:pt x="31" y="31"/>
                      </a:lnTo>
                      <a:close/>
                      <a:moveTo>
                        <a:pt x="59" y="35"/>
                      </a:moveTo>
                      <a:lnTo>
                        <a:pt x="59" y="35"/>
                      </a:lnTo>
                      <a:lnTo>
                        <a:pt x="69" y="41"/>
                      </a:lnTo>
                      <a:lnTo>
                        <a:pt x="78" y="31"/>
                      </a:lnTo>
                      <a:lnTo>
                        <a:pt x="78" y="28"/>
                      </a:lnTo>
                      <a:lnTo>
                        <a:pt x="75" y="25"/>
                      </a:lnTo>
                      <a:lnTo>
                        <a:pt x="56" y="6"/>
                      </a:lnTo>
                      <a:lnTo>
                        <a:pt x="53" y="0"/>
                      </a:lnTo>
                      <a:lnTo>
                        <a:pt x="50" y="0"/>
                      </a:lnTo>
                      <a:lnTo>
                        <a:pt x="41" y="6"/>
                      </a:lnTo>
                      <a:lnTo>
                        <a:pt x="62" y="28"/>
                      </a:lnTo>
                      <a:lnTo>
                        <a:pt x="62" y="31"/>
                      </a:lnTo>
                      <a:lnTo>
                        <a:pt x="59" y="35"/>
                      </a:lnTo>
                      <a:close/>
                      <a:moveTo>
                        <a:pt x="44" y="16"/>
                      </a:moveTo>
                      <a:lnTo>
                        <a:pt x="44" y="16"/>
                      </a:lnTo>
                      <a:lnTo>
                        <a:pt x="44" y="13"/>
                      </a:lnTo>
                      <a:lnTo>
                        <a:pt x="34" y="19"/>
                      </a:lnTo>
                      <a:lnTo>
                        <a:pt x="53" y="38"/>
                      </a:lnTo>
                      <a:lnTo>
                        <a:pt x="59" y="31"/>
                      </a:lnTo>
                      <a:lnTo>
                        <a:pt x="50" y="19"/>
                      </a:lnTo>
                      <a:lnTo>
                        <a:pt x="44" y="1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1" name="Freeform 102"/>
                <p:cNvSpPr>
                  <a:spLocks noEditPoints="1"/>
                </p:cNvSpPr>
                <p:nvPr/>
              </p:nvSpPr>
              <p:spPr bwMode="auto">
                <a:xfrm>
                  <a:off x="3232" y="1264"/>
                  <a:ext cx="96" cy="88"/>
                </a:xfrm>
                <a:custGeom>
                  <a:avLst/>
                  <a:gdLst>
                    <a:gd name="T0" fmla="*/ 75 w 96"/>
                    <a:gd name="T1" fmla="*/ 19 h 88"/>
                    <a:gd name="T2" fmla="*/ 72 w 96"/>
                    <a:gd name="T3" fmla="*/ 16 h 88"/>
                    <a:gd name="T4" fmla="*/ 72 w 96"/>
                    <a:gd name="T5" fmla="*/ 7 h 88"/>
                    <a:gd name="T6" fmla="*/ 37 w 96"/>
                    <a:gd name="T7" fmla="*/ 7 h 88"/>
                    <a:gd name="T8" fmla="*/ 37 w 96"/>
                    <a:gd name="T9" fmla="*/ 3 h 88"/>
                    <a:gd name="T10" fmla="*/ 34 w 96"/>
                    <a:gd name="T11" fmla="*/ 0 h 88"/>
                    <a:gd name="T12" fmla="*/ 25 w 96"/>
                    <a:gd name="T13" fmla="*/ 10 h 88"/>
                    <a:gd name="T14" fmla="*/ 34 w 96"/>
                    <a:gd name="T15" fmla="*/ 25 h 88"/>
                    <a:gd name="T16" fmla="*/ 18 w 96"/>
                    <a:gd name="T17" fmla="*/ 28 h 88"/>
                    <a:gd name="T18" fmla="*/ 40 w 96"/>
                    <a:gd name="T19" fmla="*/ 88 h 88"/>
                    <a:gd name="T20" fmla="*/ 43 w 96"/>
                    <a:gd name="T21" fmla="*/ 75 h 88"/>
                    <a:gd name="T22" fmla="*/ 50 w 96"/>
                    <a:gd name="T23" fmla="*/ 75 h 88"/>
                    <a:gd name="T24" fmla="*/ 40 w 96"/>
                    <a:gd name="T25" fmla="*/ 50 h 88"/>
                    <a:gd name="T26" fmla="*/ 47 w 96"/>
                    <a:gd name="T27" fmla="*/ 50 h 88"/>
                    <a:gd name="T28" fmla="*/ 47 w 96"/>
                    <a:gd name="T29" fmla="*/ 41 h 88"/>
                    <a:gd name="T30" fmla="*/ 65 w 96"/>
                    <a:gd name="T31" fmla="*/ 25 h 88"/>
                    <a:gd name="T32" fmla="*/ 62 w 96"/>
                    <a:gd name="T33" fmla="*/ 22 h 88"/>
                    <a:gd name="T34" fmla="*/ 75 w 96"/>
                    <a:gd name="T35" fmla="*/ 19 h 88"/>
                    <a:gd name="T36" fmla="*/ 40 w 96"/>
                    <a:gd name="T37" fmla="*/ 16 h 88"/>
                    <a:gd name="T38" fmla="*/ 56 w 96"/>
                    <a:gd name="T39" fmla="*/ 22 h 88"/>
                    <a:gd name="T40" fmla="*/ 43 w 96"/>
                    <a:gd name="T41" fmla="*/ 31 h 88"/>
                    <a:gd name="T42" fmla="*/ 40 w 96"/>
                    <a:gd name="T43" fmla="*/ 16 h 88"/>
                    <a:gd name="T44" fmla="*/ 12 w 96"/>
                    <a:gd name="T45" fmla="*/ 47 h 88"/>
                    <a:gd name="T46" fmla="*/ 40 w 96"/>
                    <a:gd name="T47" fmla="*/ 66 h 88"/>
                    <a:gd name="T48" fmla="*/ 12 w 96"/>
                    <a:gd name="T49" fmla="*/ 47 h 88"/>
                    <a:gd name="T50" fmla="*/ 75 w 96"/>
                    <a:gd name="T51" fmla="*/ 63 h 88"/>
                    <a:gd name="T52" fmla="*/ 90 w 96"/>
                    <a:gd name="T53" fmla="*/ 56 h 88"/>
                    <a:gd name="T54" fmla="*/ 75 w 96"/>
                    <a:gd name="T55" fmla="*/ 25 h 88"/>
                    <a:gd name="T56" fmla="*/ 72 w 96"/>
                    <a:gd name="T57" fmla="*/ 75 h 88"/>
                    <a:gd name="T58" fmla="*/ 75 w 96"/>
                    <a:gd name="T59" fmla="*/ 63 h 88"/>
                    <a:gd name="T60" fmla="*/ 81 w 96"/>
                    <a:gd name="T61" fmla="*/ 47 h 88"/>
                    <a:gd name="T62" fmla="*/ 62 w 96"/>
                    <a:gd name="T63" fmla="*/ 50 h 88"/>
                    <a:gd name="T64" fmla="*/ 81 w 96"/>
                    <a:gd name="T65" fmla="*/ 47 h 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96" h="88">
                      <a:moveTo>
                        <a:pt x="75" y="19"/>
                      </a:moveTo>
                      <a:lnTo>
                        <a:pt x="75" y="19"/>
                      </a:lnTo>
                      <a:lnTo>
                        <a:pt x="72" y="16"/>
                      </a:lnTo>
                      <a:lnTo>
                        <a:pt x="72" y="7"/>
                      </a:lnTo>
                      <a:lnTo>
                        <a:pt x="56" y="10"/>
                      </a:lnTo>
                      <a:lnTo>
                        <a:pt x="37" y="7"/>
                      </a:lnTo>
                      <a:lnTo>
                        <a:pt x="37" y="3"/>
                      </a:lnTo>
                      <a:lnTo>
                        <a:pt x="34" y="0"/>
                      </a:lnTo>
                      <a:lnTo>
                        <a:pt x="25" y="10"/>
                      </a:lnTo>
                      <a:lnTo>
                        <a:pt x="34" y="25"/>
                      </a:lnTo>
                      <a:lnTo>
                        <a:pt x="34" y="44"/>
                      </a:lnTo>
                      <a:lnTo>
                        <a:pt x="18" y="28"/>
                      </a:lnTo>
                      <a:lnTo>
                        <a:pt x="0" y="47"/>
                      </a:lnTo>
                      <a:lnTo>
                        <a:pt x="40" y="88"/>
                      </a:lnTo>
                      <a:lnTo>
                        <a:pt x="47" y="81"/>
                      </a:lnTo>
                      <a:lnTo>
                        <a:pt x="43" y="75"/>
                      </a:lnTo>
                      <a:lnTo>
                        <a:pt x="47" y="72"/>
                      </a:lnTo>
                      <a:lnTo>
                        <a:pt x="50" y="75"/>
                      </a:lnTo>
                      <a:lnTo>
                        <a:pt x="59" y="69"/>
                      </a:lnTo>
                      <a:lnTo>
                        <a:pt x="40" y="50"/>
                      </a:lnTo>
                      <a:lnTo>
                        <a:pt x="47" y="50"/>
                      </a:lnTo>
                      <a:lnTo>
                        <a:pt x="47" y="41"/>
                      </a:lnTo>
                      <a:lnTo>
                        <a:pt x="65" y="25"/>
                      </a:lnTo>
                      <a:lnTo>
                        <a:pt x="62" y="22"/>
                      </a:lnTo>
                      <a:lnTo>
                        <a:pt x="75" y="19"/>
                      </a:lnTo>
                      <a:close/>
                      <a:moveTo>
                        <a:pt x="40" y="16"/>
                      </a:moveTo>
                      <a:lnTo>
                        <a:pt x="40" y="16"/>
                      </a:lnTo>
                      <a:lnTo>
                        <a:pt x="56" y="22"/>
                      </a:lnTo>
                      <a:lnTo>
                        <a:pt x="43" y="31"/>
                      </a:lnTo>
                      <a:lnTo>
                        <a:pt x="40" y="16"/>
                      </a:lnTo>
                      <a:close/>
                      <a:moveTo>
                        <a:pt x="12" y="47"/>
                      </a:moveTo>
                      <a:lnTo>
                        <a:pt x="18" y="41"/>
                      </a:lnTo>
                      <a:lnTo>
                        <a:pt x="40" y="66"/>
                      </a:lnTo>
                      <a:lnTo>
                        <a:pt x="37" y="69"/>
                      </a:lnTo>
                      <a:lnTo>
                        <a:pt x="12" y="47"/>
                      </a:lnTo>
                      <a:close/>
                      <a:moveTo>
                        <a:pt x="75" y="63"/>
                      </a:moveTo>
                      <a:lnTo>
                        <a:pt x="84" y="53"/>
                      </a:lnTo>
                      <a:lnTo>
                        <a:pt x="90" y="56"/>
                      </a:lnTo>
                      <a:lnTo>
                        <a:pt x="96" y="50"/>
                      </a:lnTo>
                      <a:lnTo>
                        <a:pt x="75" y="25"/>
                      </a:lnTo>
                      <a:lnTo>
                        <a:pt x="47" y="50"/>
                      </a:lnTo>
                      <a:lnTo>
                        <a:pt x="72" y="75"/>
                      </a:lnTo>
                      <a:lnTo>
                        <a:pt x="81" y="66"/>
                      </a:lnTo>
                      <a:lnTo>
                        <a:pt x="75" y="63"/>
                      </a:lnTo>
                      <a:close/>
                      <a:moveTo>
                        <a:pt x="81" y="47"/>
                      </a:moveTo>
                      <a:lnTo>
                        <a:pt x="72" y="56"/>
                      </a:lnTo>
                      <a:lnTo>
                        <a:pt x="62" y="50"/>
                      </a:lnTo>
                      <a:lnTo>
                        <a:pt x="72" y="41"/>
                      </a:lnTo>
                      <a:lnTo>
                        <a:pt x="81" y="4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2" name="Freeform 103"/>
                <p:cNvSpPr>
                  <a:spLocks noEditPoints="1"/>
                </p:cNvSpPr>
                <p:nvPr/>
              </p:nvSpPr>
              <p:spPr bwMode="auto">
                <a:xfrm>
                  <a:off x="3397" y="1096"/>
                  <a:ext cx="88" cy="103"/>
                </a:xfrm>
                <a:custGeom>
                  <a:avLst/>
                  <a:gdLst>
                    <a:gd name="T0" fmla="*/ 22 w 88"/>
                    <a:gd name="T1" fmla="*/ 31 h 103"/>
                    <a:gd name="T2" fmla="*/ 22 w 88"/>
                    <a:gd name="T3" fmla="*/ 28 h 103"/>
                    <a:gd name="T4" fmla="*/ 19 w 88"/>
                    <a:gd name="T5" fmla="*/ 28 h 103"/>
                    <a:gd name="T6" fmla="*/ 10 w 88"/>
                    <a:gd name="T7" fmla="*/ 34 h 103"/>
                    <a:gd name="T8" fmla="*/ 0 w 88"/>
                    <a:gd name="T9" fmla="*/ 53 h 103"/>
                    <a:gd name="T10" fmla="*/ 22 w 88"/>
                    <a:gd name="T11" fmla="*/ 43 h 103"/>
                    <a:gd name="T12" fmla="*/ 31 w 88"/>
                    <a:gd name="T13" fmla="*/ 40 h 103"/>
                    <a:gd name="T14" fmla="*/ 38 w 88"/>
                    <a:gd name="T15" fmla="*/ 28 h 103"/>
                    <a:gd name="T16" fmla="*/ 44 w 88"/>
                    <a:gd name="T17" fmla="*/ 31 h 103"/>
                    <a:gd name="T18" fmla="*/ 38 w 88"/>
                    <a:gd name="T19" fmla="*/ 43 h 103"/>
                    <a:gd name="T20" fmla="*/ 63 w 88"/>
                    <a:gd name="T21" fmla="*/ 31 h 103"/>
                    <a:gd name="T22" fmla="*/ 66 w 88"/>
                    <a:gd name="T23" fmla="*/ 40 h 103"/>
                    <a:gd name="T24" fmla="*/ 63 w 88"/>
                    <a:gd name="T25" fmla="*/ 43 h 103"/>
                    <a:gd name="T26" fmla="*/ 50 w 88"/>
                    <a:gd name="T27" fmla="*/ 47 h 103"/>
                    <a:gd name="T28" fmla="*/ 56 w 88"/>
                    <a:gd name="T29" fmla="*/ 50 h 103"/>
                    <a:gd name="T30" fmla="*/ 59 w 88"/>
                    <a:gd name="T31" fmla="*/ 62 h 103"/>
                    <a:gd name="T32" fmla="*/ 66 w 88"/>
                    <a:gd name="T33" fmla="*/ 75 h 103"/>
                    <a:gd name="T34" fmla="*/ 66 w 88"/>
                    <a:gd name="T35" fmla="*/ 87 h 103"/>
                    <a:gd name="T36" fmla="*/ 75 w 88"/>
                    <a:gd name="T37" fmla="*/ 84 h 103"/>
                    <a:gd name="T38" fmla="*/ 69 w 88"/>
                    <a:gd name="T39" fmla="*/ 59 h 103"/>
                    <a:gd name="T40" fmla="*/ 88 w 88"/>
                    <a:gd name="T41" fmla="*/ 34 h 103"/>
                    <a:gd name="T42" fmla="*/ 72 w 88"/>
                    <a:gd name="T43" fmla="*/ 34 h 103"/>
                    <a:gd name="T44" fmla="*/ 72 w 88"/>
                    <a:gd name="T45" fmla="*/ 28 h 103"/>
                    <a:gd name="T46" fmla="*/ 72 w 88"/>
                    <a:gd name="T47" fmla="*/ 25 h 103"/>
                    <a:gd name="T48" fmla="*/ 69 w 88"/>
                    <a:gd name="T49" fmla="*/ 28 h 103"/>
                    <a:gd name="T50" fmla="*/ 66 w 88"/>
                    <a:gd name="T51" fmla="*/ 28 h 103"/>
                    <a:gd name="T52" fmla="*/ 69 w 88"/>
                    <a:gd name="T53" fmla="*/ 15 h 103"/>
                    <a:gd name="T54" fmla="*/ 56 w 88"/>
                    <a:gd name="T55" fmla="*/ 25 h 103"/>
                    <a:gd name="T56" fmla="*/ 47 w 88"/>
                    <a:gd name="T57" fmla="*/ 25 h 103"/>
                    <a:gd name="T58" fmla="*/ 63 w 88"/>
                    <a:gd name="T59" fmla="*/ 6 h 103"/>
                    <a:gd name="T60" fmla="*/ 41 w 88"/>
                    <a:gd name="T61" fmla="*/ 15 h 103"/>
                    <a:gd name="T62" fmla="*/ 38 w 88"/>
                    <a:gd name="T63" fmla="*/ 15 h 103"/>
                    <a:gd name="T64" fmla="*/ 38 w 88"/>
                    <a:gd name="T65" fmla="*/ 12 h 103"/>
                    <a:gd name="T66" fmla="*/ 38 w 88"/>
                    <a:gd name="T67" fmla="*/ 12 h 103"/>
                    <a:gd name="T68" fmla="*/ 28 w 88"/>
                    <a:gd name="T69" fmla="*/ 18 h 103"/>
                    <a:gd name="T70" fmla="*/ 22 w 88"/>
                    <a:gd name="T71" fmla="*/ 31 h 103"/>
                    <a:gd name="T72" fmla="*/ 22 w 88"/>
                    <a:gd name="T73" fmla="*/ 31 h 103"/>
                    <a:gd name="T74" fmla="*/ 59 w 88"/>
                    <a:gd name="T75" fmla="*/ 96 h 103"/>
                    <a:gd name="T76" fmla="*/ 31 w 88"/>
                    <a:gd name="T77" fmla="*/ 56 h 103"/>
                    <a:gd name="T78" fmla="*/ 38 w 88"/>
                    <a:gd name="T79" fmla="*/ 68 h 103"/>
                    <a:gd name="T80" fmla="*/ 50 w 88"/>
                    <a:gd name="T81" fmla="*/ 78 h 103"/>
                    <a:gd name="T82" fmla="*/ 47 w 88"/>
                    <a:gd name="T83" fmla="*/ 81 h 103"/>
                    <a:gd name="T84" fmla="*/ 56 w 88"/>
                    <a:gd name="T85" fmla="*/ 84 h 103"/>
                    <a:gd name="T86" fmla="*/ 59 w 88"/>
                    <a:gd name="T87" fmla="*/ 78 h 103"/>
                    <a:gd name="T88" fmla="*/ 56 w 88"/>
                    <a:gd name="T89" fmla="*/ 68 h 103"/>
                    <a:gd name="T90" fmla="*/ 50 w 88"/>
                    <a:gd name="T91" fmla="*/ 62 h 103"/>
                    <a:gd name="T92" fmla="*/ 44 w 88"/>
                    <a:gd name="T93" fmla="*/ 62 h 103"/>
                    <a:gd name="T94" fmla="*/ 38 w 88"/>
                    <a:gd name="T95" fmla="*/ 47 h 103"/>
                    <a:gd name="T96" fmla="*/ 13 w 88"/>
                    <a:gd name="T97" fmla="*/ 62 h 103"/>
                    <a:gd name="T98" fmla="*/ 59 w 88"/>
                    <a:gd name="T99" fmla="*/ 96 h 10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88" h="103">
                      <a:moveTo>
                        <a:pt x="22" y="31"/>
                      </a:moveTo>
                      <a:lnTo>
                        <a:pt x="22" y="31"/>
                      </a:lnTo>
                      <a:lnTo>
                        <a:pt x="22" y="28"/>
                      </a:lnTo>
                      <a:lnTo>
                        <a:pt x="19" y="28"/>
                      </a:lnTo>
                      <a:lnTo>
                        <a:pt x="13" y="31"/>
                      </a:lnTo>
                      <a:lnTo>
                        <a:pt x="10" y="34"/>
                      </a:lnTo>
                      <a:lnTo>
                        <a:pt x="16" y="37"/>
                      </a:lnTo>
                      <a:lnTo>
                        <a:pt x="0" y="53"/>
                      </a:lnTo>
                      <a:lnTo>
                        <a:pt x="6" y="59"/>
                      </a:lnTo>
                      <a:lnTo>
                        <a:pt x="22" y="43"/>
                      </a:lnTo>
                      <a:lnTo>
                        <a:pt x="25" y="47"/>
                      </a:lnTo>
                      <a:lnTo>
                        <a:pt x="31" y="40"/>
                      </a:lnTo>
                      <a:lnTo>
                        <a:pt x="28" y="37"/>
                      </a:lnTo>
                      <a:lnTo>
                        <a:pt x="38" y="28"/>
                      </a:lnTo>
                      <a:lnTo>
                        <a:pt x="41" y="31"/>
                      </a:lnTo>
                      <a:lnTo>
                        <a:pt x="44" y="31"/>
                      </a:lnTo>
                      <a:lnTo>
                        <a:pt x="47" y="34"/>
                      </a:lnTo>
                      <a:lnTo>
                        <a:pt x="38" y="43"/>
                      </a:lnTo>
                      <a:lnTo>
                        <a:pt x="44" y="50"/>
                      </a:lnTo>
                      <a:lnTo>
                        <a:pt x="63" y="31"/>
                      </a:lnTo>
                      <a:lnTo>
                        <a:pt x="66" y="40"/>
                      </a:lnTo>
                      <a:lnTo>
                        <a:pt x="63" y="43"/>
                      </a:lnTo>
                      <a:lnTo>
                        <a:pt x="53" y="40"/>
                      </a:lnTo>
                      <a:lnTo>
                        <a:pt x="50" y="47"/>
                      </a:lnTo>
                      <a:lnTo>
                        <a:pt x="56" y="50"/>
                      </a:lnTo>
                      <a:lnTo>
                        <a:pt x="50" y="56"/>
                      </a:lnTo>
                      <a:lnTo>
                        <a:pt x="59" y="62"/>
                      </a:lnTo>
                      <a:lnTo>
                        <a:pt x="66" y="75"/>
                      </a:lnTo>
                      <a:lnTo>
                        <a:pt x="66" y="87"/>
                      </a:lnTo>
                      <a:lnTo>
                        <a:pt x="75" y="84"/>
                      </a:lnTo>
                      <a:lnTo>
                        <a:pt x="75" y="68"/>
                      </a:lnTo>
                      <a:lnTo>
                        <a:pt x="69" y="59"/>
                      </a:lnTo>
                      <a:lnTo>
                        <a:pt x="66" y="53"/>
                      </a:lnTo>
                      <a:lnTo>
                        <a:pt x="88" y="34"/>
                      </a:lnTo>
                      <a:lnTo>
                        <a:pt x="81" y="25"/>
                      </a:lnTo>
                      <a:lnTo>
                        <a:pt x="72" y="34"/>
                      </a:lnTo>
                      <a:lnTo>
                        <a:pt x="72" y="28"/>
                      </a:lnTo>
                      <a:lnTo>
                        <a:pt x="72" y="25"/>
                      </a:lnTo>
                      <a:lnTo>
                        <a:pt x="69" y="28"/>
                      </a:lnTo>
                      <a:lnTo>
                        <a:pt x="66" y="28"/>
                      </a:lnTo>
                      <a:lnTo>
                        <a:pt x="72" y="18"/>
                      </a:lnTo>
                      <a:lnTo>
                        <a:pt x="69" y="15"/>
                      </a:lnTo>
                      <a:lnTo>
                        <a:pt x="56" y="25"/>
                      </a:lnTo>
                      <a:lnTo>
                        <a:pt x="50" y="22"/>
                      </a:lnTo>
                      <a:lnTo>
                        <a:pt x="47" y="25"/>
                      </a:lnTo>
                      <a:lnTo>
                        <a:pt x="44" y="22"/>
                      </a:lnTo>
                      <a:lnTo>
                        <a:pt x="63" y="6"/>
                      </a:lnTo>
                      <a:lnTo>
                        <a:pt x="56" y="0"/>
                      </a:lnTo>
                      <a:lnTo>
                        <a:pt x="41" y="15"/>
                      </a:lnTo>
                      <a:lnTo>
                        <a:pt x="38" y="15"/>
                      </a:lnTo>
                      <a:lnTo>
                        <a:pt x="38" y="12"/>
                      </a:lnTo>
                      <a:lnTo>
                        <a:pt x="31" y="15"/>
                      </a:lnTo>
                      <a:lnTo>
                        <a:pt x="28" y="18"/>
                      </a:lnTo>
                      <a:lnTo>
                        <a:pt x="31" y="22"/>
                      </a:lnTo>
                      <a:lnTo>
                        <a:pt x="22" y="31"/>
                      </a:lnTo>
                      <a:close/>
                      <a:moveTo>
                        <a:pt x="59" y="96"/>
                      </a:moveTo>
                      <a:lnTo>
                        <a:pt x="28" y="59"/>
                      </a:lnTo>
                      <a:lnTo>
                        <a:pt x="31" y="56"/>
                      </a:lnTo>
                      <a:lnTo>
                        <a:pt x="38" y="68"/>
                      </a:lnTo>
                      <a:lnTo>
                        <a:pt x="47" y="75"/>
                      </a:lnTo>
                      <a:lnTo>
                        <a:pt x="50" y="78"/>
                      </a:lnTo>
                      <a:lnTo>
                        <a:pt x="47" y="81"/>
                      </a:lnTo>
                      <a:lnTo>
                        <a:pt x="56" y="84"/>
                      </a:lnTo>
                      <a:lnTo>
                        <a:pt x="59" y="81"/>
                      </a:lnTo>
                      <a:lnTo>
                        <a:pt x="59" y="78"/>
                      </a:lnTo>
                      <a:lnTo>
                        <a:pt x="59" y="72"/>
                      </a:lnTo>
                      <a:lnTo>
                        <a:pt x="56" y="68"/>
                      </a:lnTo>
                      <a:lnTo>
                        <a:pt x="50" y="62"/>
                      </a:lnTo>
                      <a:lnTo>
                        <a:pt x="44" y="62"/>
                      </a:lnTo>
                      <a:lnTo>
                        <a:pt x="38" y="47"/>
                      </a:lnTo>
                      <a:lnTo>
                        <a:pt x="34" y="40"/>
                      </a:lnTo>
                      <a:lnTo>
                        <a:pt x="13" y="62"/>
                      </a:lnTo>
                      <a:lnTo>
                        <a:pt x="53" y="103"/>
                      </a:lnTo>
                      <a:lnTo>
                        <a:pt x="59" y="96"/>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3" name="Freeform 104"/>
                <p:cNvSpPr>
                  <a:spLocks noEditPoints="1"/>
                </p:cNvSpPr>
                <p:nvPr/>
              </p:nvSpPr>
              <p:spPr bwMode="auto">
                <a:xfrm>
                  <a:off x="3569" y="937"/>
                  <a:ext cx="100" cy="99"/>
                </a:xfrm>
                <a:custGeom>
                  <a:avLst/>
                  <a:gdLst>
                    <a:gd name="T0" fmla="*/ 28 w 100"/>
                    <a:gd name="T1" fmla="*/ 37 h 99"/>
                    <a:gd name="T2" fmla="*/ 34 w 100"/>
                    <a:gd name="T3" fmla="*/ 43 h 99"/>
                    <a:gd name="T4" fmla="*/ 19 w 100"/>
                    <a:gd name="T5" fmla="*/ 56 h 99"/>
                    <a:gd name="T6" fmla="*/ 37 w 100"/>
                    <a:gd name="T7" fmla="*/ 74 h 99"/>
                    <a:gd name="T8" fmla="*/ 44 w 100"/>
                    <a:gd name="T9" fmla="*/ 68 h 99"/>
                    <a:gd name="T10" fmla="*/ 44 w 100"/>
                    <a:gd name="T11" fmla="*/ 68 h 99"/>
                    <a:gd name="T12" fmla="*/ 47 w 100"/>
                    <a:gd name="T13" fmla="*/ 74 h 99"/>
                    <a:gd name="T14" fmla="*/ 50 w 100"/>
                    <a:gd name="T15" fmla="*/ 81 h 99"/>
                    <a:gd name="T16" fmla="*/ 47 w 100"/>
                    <a:gd name="T17" fmla="*/ 90 h 99"/>
                    <a:gd name="T18" fmla="*/ 44 w 100"/>
                    <a:gd name="T19" fmla="*/ 99 h 99"/>
                    <a:gd name="T20" fmla="*/ 44 w 100"/>
                    <a:gd name="T21" fmla="*/ 99 h 99"/>
                    <a:gd name="T22" fmla="*/ 53 w 100"/>
                    <a:gd name="T23" fmla="*/ 99 h 99"/>
                    <a:gd name="T24" fmla="*/ 53 w 100"/>
                    <a:gd name="T25" fmla="*/ 99 h 99"/>
                    <a:gd name="T26" fmla="*/ 59 w 100"/>
                    <a:gd name="T27" fmla="*/ 90 h 99"/>
                    <a:gd name="T28" fmla="*/ 59 w 100"/>
                    <a:gd name="T29" fmla="*/ 78 h 99"/>
                    <a:gd name="T30" fmla="*/ 56 w 100"/>
                    <a:gd name="T31" fmla="*/ 68 h 99"/>
                    <a:gd name="T32" fmla="*/ 53 w 100"/>
                    <a:gd name="T33" fmla="*/ 59 h 99"/>
                    <a:gd name="T34" fmla="*/ 56 w 100"/>
                    <a:gd name="T35" fmla="*/ 56 h 99"/>
                    <a:gd name="T36" fmla="*/ 68 w 100"/>
                    <a:gd name="T37" fmla="*/ 71 h 99"/>
                    <a:gd name="T38" fmla="*/ 68 w 100"/>
                    <a:gd name="T39" fmla="*/ 71 h 99"/>
                    <a:gd name="T40" fmla="*/ 75 w 100"/>
                    <a:gd name="T41" fmla="*/ 74 h 99"/>
                    <a:gd name="T42" fmla="*/ 81 w 100"/>
                    <a:gd name="T43" fmla="*/ 71 h 99"/>
                    <a:gd name="T44" fmla="*/ 93 w 100"/>
                    <a:gd name="T45" fmla="*/ 56 h 99"/>
                    <a:gd name="T46" fmla="*/ 93 w 100"/>
                    <a:gd name="T47" fmla="*/ 56 h 99"/>
                    <a:gd name="T48" fmla="*/ 97 w 100"/>
                    <a:gd name="T49" fmla="*/ 53 h 99"/>
                    <a:gd name="T50" fmla="*/ 100 w 100"/>
                    <a:gd name="T51" fmla="*/ 49 h 99"/>
                    <a:gd name="T52" fmla="*/ 93 w 100"/>
                    <a:gd name="T53" fmla="*/ 37 h 99"/>
                    <a:gd name="T54" fmla="*/ 93 w 100"/>
                    <a:gd name="T55" fmla="*/ 37 h 99"/>
                    <a:gd name="T56" fmla="*/ 81 w 100"/>
                    <a:gd name="T57" fmla="*/ 43 h 99"/>
                    <a:gd name="T58" fmla="*/ 81 w 100"/>
                    <a:gd name="T59" fmla="*/ 43 h 99"/>
                    <a:gd name="T60" fmla="*/ 84 w 100"/>
                    <a:gd name="T61" fmla="*/ 49 h 99"/>
                    <a:gd name="T62" fmla="*/ 84 w 100"/>
                    <a:gd name="T63" fmla="*/ 53 h 99"/>
                    <a:gd name="T64" fmla="*/ 78 w 100"/>
                    <a:gd name="T65" fmla="*/ 59 h 99"/>
                    <a:gd name="T66" fmla="*/ 78 w 100"/>
                    <a:gd name="T67" fmla="*/ 59 h 99"/>
                    <a:gd name="T68" fmla="*/ 78 w 100"/>
                    <a:gd name="T69" fmla="*/ 59 h 99"/>
                    <a:gd name="T70" fmla="*/ 75 w 100"/>
                    <a:gd name="T71" fmla="*/ 59 h 99"/>
                    <a:gd name="T72" fmla="*/ 65 w 100"/>
                    <a:gd name="T73" fmla="*/ 49 h 99"/>
                    <a:gd name="T74" fmla="*/ 75 w 100"/>
                    <a:gd name="T75" fmla="*/ 37 h 99"/>
                    <a:gd name="T76" fmla="*/ 56 w 100"/>
                    <a:gd name="T77" fmla="*/ 18 h 99"/>
                    <a:gd name="T78" fmla="*/ 40 w 100"/>
                    <a:gd name="T79" fmla="*/ 34 h 99"/>
                    <a:gd name="T80" fmla="*/ 37 w 100"/>
                    <a:gd name="T81" fmla="*/ 28 h 99"/>
                    <a:gd name="T82" fmla="*/ 59 w 100"/>
                    <a:gd name="T83" fmla="*/ 6 h 99"/>
                    <a:gd name="T84" fmla="*/ 53 w 100"/>
                    <a:gd name="T85" fmla="*/ 0 h 99"/>
                    <a:gd name="T86" fmla="*/ 31 w 100"/>
                    <a:gd name="T87" fmla="*/ 21 h 99"/>
                    <a:gd name="T88" fmla="*/ 28 w 100"/>
                    <a:gd name="T89" fmla="*/ 21 h 99"/>
                    <a:gd name="T90" fmla="*/ 28 w 100"/>
                    <a:gd name="T91" fmla="*/ 21 h 99"/>
                    <a:gd name="T92" fmla="*/ 25 w 100"/>
                    <a:gd name="T93" fmla="*/ 18 h 99"/>
                    <a:gd name="T94" fmla="*/ 25 w 100"/>
                    <a:gd name="T95" fmla="*/ 18 h 99"/>
                    <a:gd name="T96" fmla="*/ 25 w 100"/>
                    <a:gd name="T97" fmla="*/ 15 h 99"/>
                    <a:gd name="T98" fmla="*/ 25 w 100"/>
                    <a:gd name="T99" fmla="*/ 15 h 99"/>
                    <a:gd name="T100" fmla="*/ 22 w 100"/>
                    <a:gd name="T101" fmla="*/ 18 h 99"/>
                    <a:gd name="T102" fmla="*/ 15 w 100"/>
                    <a:gd name="T103" fmla="*/ 24 h 99"/>
                    <a:gd name="T104" fmla="*/ 22 w 100"/>
                    <a:gd name="T105" fmla="*/ 31 h 99"/>
                    <a:gd name="T106" fmla="*/ 0 w 100"/>
                    <a:gd name="T107" fmla="*/ 53 h 99"/>
                    <a:gd name="T108" fmla="*/ 6 w 100"/>
                    <a:gd name="T109" fmla="*/ 59 h 99"/>
                    <a:gd name="T110" fmla="*/ 28 w 100"/>
                    <a:gd name="T111" fmla="*/ 37 h 99"/>
                    <a:gd name="T112" fmla="*/ 28 w 100"/>
                    <a:gd name="T113" fmla="*/ 37 h 99"/>
                    <a:gd name="T114" fmla="*/ 37 w 100"/>
                    <a:gd name="T115" fmla="*/ 62 h 99"/>
                    <a:gd name="T116" fmla="*/ 31 w 100"/>
                    <a:gd name="T117" fmla="*/ 56 h 99"/>
                    <a:gd name="T118" fmla="*/ 53 w 100"/>
                    <a:gd name="T119" fmla="*/ 34 h 99"/>
                    <a:gd name="T120" fmla="*/ 59 w 100"/>
                    <a:gd name="T121" fmla="*/ 40 h 99"/>
                    <a:gd name="T122" fmla="*/ 37 w 100"/>
                    <a:gd name="T123" fmla="*/ 62 h 99"/>
                    <a:gd name="T124" fmla="*/ 37 w 100"/>
                    <a:gd name="T125" fmla="*/ 62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00" h="99">
                      <a:moveTo>
                        <a:pt x="28" y="37"/>
                      </a:moveTo>
                      <a:lnTo>
                        <a:pt x="34" y="43"/>
                      </a:lnTo>
                      <a:lnTo>
                        <a:pt x="19" y="56"/>
                      </a:lnTo>
                      <a:lnTo>
                        <a:pt x="37" y="74"/>
                      </a:lnTo>
                      <a:lnTo>
                        <a:pt x="44" y="68"/>
                      </a:lnTo>
                      <a:lnTo>
                        <a:pt x="47" y="74"/>
                      </a:lnTo>
                      <a:lnTo>
                        <a:pt x="50" y="81"/>
                      </a:lnTo>
                      <a:lnTo>
                        <a:pt x="47" y="90"/>
                      </a:lnTo>
                      <a:lnTo>
                        <a:pt x="44" y="99"/>
                      </a:lnTo>
                      <a:lnTo>
                        <a:pt x="53" y="99"/>
                      </a:lnTo>
                      <a:lnTo>
                        <a:pt x="59" y="90"/>
                      </a:lnTo>
                      <a:lnTo>
                        <a:pt x="59" y="78"/>
                      </a:lnTo>
                      <a:lnTo>
                        <a:pt x="56" y="68"/>
                      </a:lnTo>
                      <a:lnTo>
                        <a:pt x="53" y="59"/>
                      </a:lnTo>
                      <a:lnTo>
                        <a:pt x="56" y="56"/>
                      </a:lnTo>
                      <a:lnTo>
                        <a:pt x="68" y="71"/>
                      </a:lnTo>
                      <a:lnTo>
                        <a:pt x="75" y="74"/>
                      </a:lnTo>
                      <a:lnTo>
                        <a:pt x="81" y="71"/>
                      </a:lnTo>
                      <a:lnTo>
                        <a:pt x="93" y="56"/>
                      </a:lnTo>
                      <a:lnTo>
                        <a:pt x="97" y="53"/>
                      </a:lnTo>
                      <a:lnTo>
                        <a:pt x="100" y="49"/>
                      </a:lnTo>
                      <a:lnTo>
                        <a:pt x="93" y="37"/>
                      </a:lnTo>
                      <a:lnTo>
                        <a:pt x="81" y="43"/>
                      </a:lnTo>
                      <a:lnTo>
                        <a:pt x="84" y="49"/>
                      </a:lnTo>
                      <a:lnTo>
                        <a:pt x="84" y="53"/>
                      </a:lnTo>
                      <a:lnTo>
                        <a:pt x="78" y="59"/>
                      </a:lnTo>
                      <a:lnTo>
                        <a:pt x="75" y="59"/>
                      </a:lnTo>
                      <a:lnTo>
                        <a:pt x="65" y="49"/>
                      </a:lnTo>
                      <a:lnTo>
                        <a:pt x="75" y="37"/>
                      </a:lnTo>
                      <a:lnTo>
                        <a:pt x="56" y="18"/>
                      </a:lnTo>
                      <a:lnTo>
                        <a:pt x="40" y="34"/>
                      </a:lnTo>
                      <a:lnTo>
                        <a:pt x="37" y="28"/>
                      </a:lnTo>
                      <a:lnTo>
                        <a:pt x="59" y="6"/>
                      </a:lnTo>
                      <a:lnTo>
                        <a:pt x="53" y="0"/>
                      </a:lnTo>
                      <a:lnTo>
                        <a:pt x="31" y="21"/>
                      </a:lnTo>
                      <a:lnTo>
                        <a:pt x="28" y="21"/>
                      </a:lnTo>
                      <a:lnTo>
                        <a:pt x="25" y="18"/>
                      </a:lnTo>
                      <a:lnTo>
                        <a:pt x="25" y="15"/>
                      </a:lnTo>
                      <a:lnTo>
                        <a:pt x="22" y="18"/>
                      </a:lnTo>
                      <a:lnTo>
                        <a:pt x="15" y="24"/>
                      </a:lnTo>
                      <a:lnTo>
                        <a:pt x="22" y="31"/>
                      </a:lnTo>
                      <a:lnTo>
                        <a:pt x="0" y="53"/>
                      </a:lnTo>
                      <a:lnTo>
                        <a:pt x="6" y="59"/>
                      </a:lnTo>
                      <a:lnTo>
                        <a:pt x="28" y="37"/>
                      </a:lnTo>
                      <a:close/>
                      <a:moveTo>
                        <a:pt x="37" y="62"/>
                      </a:moveTo>
                      <a:lnTo>
                        <a:pt x="31" y="56"/>
                      </a:lnTo>
                      <a:lnTo>
                        <a:pt x="53" y="34"/>
                      </a:lnTo>
                      <a:lnTo>
                        <a:pt x="59" y="40"/>
                      </a:lnTo>
                      <a:lnTo>
                        <a:pt x="37" y="62"/>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4" name="Freeform 105"/>
                <p:cNvSpPr>
                  <a:spLocks noEditPoints="1"/>
                </p:cNvSpPr>
                <p:nvPr/>
              </p:nvSpPr>
              <p:spPr bwMode="auto">
                <a:xfrm>
                  <a:off x="3747" y="787"/>
                  <a:ext cx="87" cy="87"/>
                </a:xfrm>
                <a:custGeom>
                  <a:avLst/>
                  <a:gdLst>
                    <a:gd name="T0" fmla="*/ 53 w 87"/>
                    <a:gd name="T1" fmla="*/ 78 h 87"/>
                    <a:gd name="T2" fmla="*/ 50 w 87"/>
                    <a:gd name="T3" fmla="*/ 75 h 87"/>
                    <a:gd name="T4" fmla="*/ 75 w 87"/>
                    <a:gd name="T5" fmla="*/ 53 h 87"/>
                    <a:gd name="T6" fmla="*/ 78 w 87"/>
                    <a:gd name="T7" fmla="*/ 56 h 87"/>
                    <a:gd name="T8" fmla="*/ 87 w 87"/>
                    <a:gd name="T9" fmla="*/ 46 h 87"/>
                    <a:gd name="T10" fmla="*/ 40 w 87"/>
                    <a:gd name="T11" fmla="*/ 0 h 87"/>
                    <a:gd name="T12" fmla="*/ 18 w 87"/>
                    <a:gd name="T13" fmla="*/ 18 h 87"/>
                    <a:gd name="T14" fmla="*/ 18 w 87"/>
                    <a:gd name="T15" fmla="*/ 18 h 87"/>
                    <a:gd name="T16" fmla="*/ 15 w 87"/>
                    <a:gd name="T17" fmla="*/ 12 h 87"/>
                    <a:gd name="T18" fmla="*/ 15 w 87"/>
                    <a:gd name="T19" fmla="*/ 12 h 87"/>
                    <a:gd name="T20" fmla="*/ 15 w 87"/>
                    <a:gd name="T21" fmla="*/ 12 h 87"/>
                    <a:gd name="T22" fmla="*/ 15 w 87"/>
                    <a:gd name="T23" fmla="*/ 6 h 87"/>
                    <a:gd name="T24" fmla="*/ 15 w 87"/>
                    <a:gd name="T25" fmla="*/ 6 h 87"/>
                    <a:gd name="T26" fmla="*/ 3 w 87"/>
                    <a:gd name="T27" fmla="*/ 15 h 87"/>
                    <a:gd name="T28" fmla="*/ 3 w 87"/>
                    <a:gd name="T29" fmla="*/ 15 h 87"/>
                    <a:gd name="T30" fmla="*/ 6 w 87"/>
                    <a:gd name="T31" fmla="*/ 18 h 87"/>
                    <a:gd name="T32" fmla="*/ 6 w 87"/>
                    <a:gd name="T33" fmla="*/ 18 h 87"/>
                    <a:gd name="T34" fmla="*/ 9 w 87"/>
                    <a:gd name="T35" fmla="*/ 28 h 87"/>
                    <a:gd name="T36" fmla="*/ 0 w 87"/>
                    <a:gd name="T37" fmla="*/ 37 h 87"/>
                    <a:gd name="T38" fmla="*/ 47 w 87"/>
                    <a:gd name="T39" fmla="*/ 87 h 87"/>
                    <a:gd name="T40" fmla="*/ 47 w 87"/>
                    <a:gd name="T41" fmla="*/ 87 h 87"/>
                    <a:gd name="T42" fmla="*/ 53 w 87"/>
                    <a:gd name="T43" fmla="*/ 78 h 87"/>
                    <a:gd name="T44" fmla="*/ 53 w 87"/>
                    <a:gd name="T45" fmla="*/ 78 h 87"/>
                    <a:gd name="T46" fmla="*/ 37 w 87"/>
                    <a:gd name="T47" fmla="*/ 12 h 87"/>
                    <a:gd name="T48" fmla="*/ 43 w 87"/>
                    <a:gd name="T49" fmla="*/ 18 h 87"/>
                    <a:gd name="T50" fmla="*/ 18 w 87"/>
                    <a:gd name="T51" fmla="*/ 43 h 87"/>
                    <a:gd name="T52" fmla="*/ 12 w 87"/>
                    <a:gd name="T53" fmla="*/ 37 h 87"/>
                    <a:gd name="T54" fmla="*/ 37 w 87"/>
                    <a:gd name="T55" fmla="*/ 12 h 87"/>
                    <a:gd name="T56" fmla="*/ 37 w 87"/>
                    <a:gd name="T57" fmla="*/ 12 h 87"/>
                    <a:gd name="T58" fmla="*/ 56 w 87"/>
                    <a:gd name="T59" fmla="*/ 31 h 87"/>
                    <a:gd name="T60" fmla="*/ 31 w 87"/>
                    <a:gd name="T61" fmla="*/ 56 h 87"/>
                    <a:gd name="T62" fmla="*/ 25 w 87"/>
                    <a:gd name="T63" fmla="*/ 50 h 87"/>
                    <a:gd name="T64" fmla="*/ 50 w 87"/>
                    <a:gd name="T65" fmla="*/ 25 h 87"/>
                    <a:gd name="T66" fmla="*/ 56 w 87"/>
                    <a:gd name="T67" fmla="*/ 31 h 87"/>
                    <a:gd name="T68" fmla="*/ 56 w 87"/>
                    <a:gd name="T69" fmla="*/ 31 h 87"/>
                    <a:gd name="T70" fmla="*/ 62 w 87"/>
                    <a:gd name="T71" fmla="*/ 37 h 87"/>
                    <a:gd name="T72" fmla="*/ 68 w 87"/>
                    <a:gd name="T73" fmla="*/ 46 h 87"/>
                    <a:gd name="T74" fmla="*/ 43 w 87"/>
                    <a:gd name="T75" fmla="*/ 68 h 87"/>
                    <a:gd name="T76" fmla="*/ 37 w 87"/>
                    <a:gd name="T77" fmla="*/ 62 h 87"/>
                    <a:gd name="T78" fmla="*/ 62 w 87"/>
                    <a:gd name="T79" fmla="*/ 37 h 87"/>
                    <a:gd name="T80" fmla="*/ 62 w 87"/>
                    <a:gd name="T81" fmla="*/ 37 h 8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87" h="87">
                      <a:moveTo>
                        <a:pt x="53" y="78"/>
                      </a:moveTo>
                      <a:lnTo>
                        <a:pt x="50" y="75"/>
                      </a:lnTo>
                      <a:lnTo>
                        <a:pt x="75" y="53"/>
                      </a:lnTo>
                      <a:lnTo>
                        <a:pt x="78" y="56"/>
                      </a:lnTo>
                      <a:lnTo>
                        <a:pt x="87" y="46"/>
                      </a:lnTo>
                      <a:lnTo>
                        <a:pt x="40" y="0"/>
                      </a:lnTo>
                      <a:lnTo>
                        <a:pt x="18" y="18"/>
                      </a:lnTo>
                      <a:lnTo>
                        <a:pt x="15" y="12"/>
                      </a:lnTo>
                      <a:lnTo>
                        <a:pt x="15" y="6"/>
                      </a:lnTo>
                      <a:lnTo>
                        <a:pt x="3" y="15"/>
                      </a:lnTo>
                      <a:lnTo>
                        <a:pt x="6" y="18"/>
                      </a:lnTo>
                      <a:lnTo>
                        <a:pt x="9" y="28"/>
                      </a:lnTo>
                      <a:lnTo>
                        <a:pt x="0" y="37"/>
                      </a:lnTo>
                      <a:lnTo>
                        <a:pt x="47" y="87"/>
                      </a:lnTo>
                      <a:lnTo>
                        <a:pt x="53" y="78"/>
                      </a:lnTo>
                      <a:close/>
                      <a:moveTo>
                        <a:pt x="37" y="12"/>
                      </a:moveTo>
                      <a:lnTo>
                        <a:pt x="43" y="18"/>
                      </a:lnTo>
                      <a:lnTo>
                        <a:pt x="18" y="43"/>
                      </a:lnTo>
                      <a:lnTo>
                        <a:pt x="12" y="37"/>
                      </a:lnTo>
                      <a:lnTo>
                        <a:pt x="37" y="12"/>
                      </a:lnTo>
                      <a:close/>
                      <a:moveTo>
                        <a:pt x="56" y="31"/>
                      </a:moveTo>
                      <a:lnTo>
                        <a:pt x="31" y="56"/>
                      </a:lnTo>
                      <a:lnTo>
                        <a:pt x="25" y="50"/>
                      </a:lnTo>
                      <a:lnTo>
                        <a:pt x="50" y="25"/>
                      </a:lnTo>
                      <a:lnTo>
                        <a:pt x="56" y="31"/>
                      </a:lnTo>
                      <a:close/>
                      <a:moveTo>
                        <a:pt x="62" y="37"/>
                      </a:moveTo>
                      <a:lnTo>
                        <a:pt x="68" y="46"/>
                      </a:lnTo>
                      <a:lnTo>
                        <a:pt x="43" y="68"/>
                      </a:lnTo>
                      <a:lnTo>
                        <a:pt x="37" y="62"/>
                      </a:lnTo>
                      <a:lnTo>
                        <a:pt x="62" y="3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5" name="Freeform 106"/>
                <p:cNvSpPr>
                  <a:spLocks noEditPoints="1"/>
                </p:cNvSpPr>
                <p:nvPr/>
              </p:nvSpPr>
              <p:spPr bwMode="auto">
                <a:xfrm>
                  <a:off x="3909" y="624"/>
                  <a:ext cx="94" cy="88"/>
                </a:xfrm>
                <a:custGeom>
                  <a:avLst/>
                  <a:gdLst>
                    <a:gd name="T0" fmla="*/ 34 w 94"/>
                    <a:gd name="T1" fmla="*/ 3 h 88"/>
                    <a:gd name="T2" fmla="*/ 34 w 94"/>
                    <a:gd name="T3" fmla="*/ 0 h 88"/>
                    <a:gd name="T4" fmla="*/ 22 w 94"/>
                    <a:gd name="T5" fmla="*/ 7 h 88"/>
                    <a:gd name="T6" fmla="*/ 25 w 94"/>
                    <a:gd name="T7" fmla="*/ 22 h 88"/>
                    <a:gd name="T8" fmla="*/ 25 w 94"/>
                    <a:gd name="T9" fmla="*/ 41 h 88"/>
                    <a:gd name="T10" fmla="*/ 34 w 94"/>
                    <a:gd name="T11" fmla="*/ 47 h 88"/>
                    <a:gd name="T12" fmla="*/ 62 w 94"/>
                    <a:gd name="T13" fmla="*/ 19 h 88"/>
                    <a:gd name="T14" fmla="*/ 66 w 94"/>
                    <a:gd name="T15" fmla="*/ 19 h 88"/>
                    <a:gd name="T16" fmla="*/ 69 w 94"/>
                    <a:gd name="T17" fmla="*/ 13 h 88"/>
                    <a:gd name="T18" fmla="*/ 72 w 94"/>
                    <a:gd name="T19" fmla="*/ 10 h 88"/>
                    <a:gd name="T20" fmla="*/ 44 w 94"/>
                    <a:gd name="T21" fmla="*/ 3 h 88"/>
                    <a:gd name="T22" fmla="*/ 41 w 94"/>
                    <a:gd name="T23" fmla="*/ 13 h 88"/>
                    <a:gd name="T24" fmla="*/ 38 w 94"/>
                    <a:gd name="T25" fmla="*/ 25 h 88"/>
                    <a:gd name="T26" fmla="*/ 34 w 94"/>
                    <a:gd name="T27" fmla="*/ 3 h 88"/>
                    <a:gd name="T28" fmla="*/ 34 w 94"/>
                    <a:gd name="T29" fmla="*/ 3 h 88"/>
                    <a:gd name="T30" fmla="*/ 19 w 94"/>
                    <a:gd name="T31" fmla="*/ 25 h 88"/>
                    <a:gd name="T32" fmla="*/ 0 w 94"/>
                    <a:gd name="T33" fmla="*/ 28 h 88"/>
                    <a:gd name="T34" fmla="*/ 0 w 94"/>
                    <a:gd name="T35" fmla="*/ 41 h 88"/>
                    <a:gd name="T36" fmla="*/ 6 w 94"/>
                    <a:gd name="T37" fmla="*/ 41 h 88"/>
                    <a:gd name="T38" fmla="*/ 19 w 94"/>
                    <a:gd name="T39" fmla="*/ 38 h 88"/>
                    <a:gd name="T40" fmla="*/ 19 w 94"/>
                    <a:gd name="T41" fmla="*/ 25 h 88"/>
                    <a:gd name="T42" fmla="*/ 25 w 94"/>
                    <a:gd name="T43" fmla="*/ 44 h 88"/>
                    <a:gd name="T44" fmla="*/ 6 w 94"/>
                    <a:gd name="T45" fmla="*/ 47 h 88"/>
                    <a:gd name="T46" fmla="*/ 9 w 94"/>
                    <a:gd name="T47" fmla="*/ 60 h 88"/>
                    <a:gd name="T48" fmla="*/ 25 w 94"/>
                    <a:gd name="T49" fmla="*/ 57 h 88"/>
                    <a:gd name="T50" fmla="*/ 25 w 94"/>
                    <a:gd name="T51" fmla="*/ 44 h 88"/>
                    <a:gd name="T52" fmla="*/ 25 w 94"/>
                    <a:gd name="T53" fmla="*/ 44 h 88"/>
                    <a:gd name="T54" fmla="*/ 47 w 94"/>
                    <a:gd name="T55" fmla="*/ 88 h 88"/>
                    <a:gd name="T56" fmla="*/ 53 w 94"/>
                    <a:gd name="T57" fmla="*/ 85 h 88"/>
                    <a:gd name="T58" fmla="*/ 38 w 94"/>
                    <a:gd name="T59" fmla="*/ 57 h 88"/>
                    <a:gd name="T60" fmla="*/ 31 w 94"/>
                    <a:gd name="T61" fmla="*/ 60 h 88"/>
                    <a:gd name="T62" fmla="*/ 28 w 94"/>
                    <a:gd name="T63" fmla="*/ 60 h 88"/>
                    <a:gd name="T64" fmla="*/ 38 w 94"/>
                    <a:gd name="T65" fmla="*/ 88 h 88"/>
                    <a:gd name="T66" fmla="*/ 47 w 94"/>
                    <a:gd name="T67" fmla="*/ 88 h 88"/>
                    <a:gd name="T68" fmla="*/ 47 w 94"/>
                    <a:gd name="T69" fmla="*/ 88 h 88"/>
                    <a:gd name="T70" fmla="*/ 81 w 94"/>
                    <a:gd name="T71" fmla="*/ 50 h 88"/>
                    <a:gd name="T72" fmla="*/ 94 w 94"/>
                    <a:gd name="T73" fmla="*/ 47 h 88"/>
                    <a:gd name="T74" fmla="*/ 41 w 94"/>
                    <a:gd name="T75" fmla="*/ 47 h 88"/>
                    <a:gd name="T76" fmla="*/ 72 w 94"/>
                    <a:gd name="T77" fmla="*/ 66 h 88"/>
                    <a:gd name="T78" fmla="*/ 69 w 94"/>
                    <a:gd name="T79" fmla="*/ 63 h 88"/>
                    <a:gd name="T80" fmla="*/ 78 w 94"/>
                    <a:gd name="T81" fmla="*/ 44 h 88"/>
                    <a:gd name="T82" fmla="*/ 53 w 94"/>
                    <a:gd name="T83" fmla="*/ 47 h 88"/>
                    <a:gd name="T84" fmla="*/ 69 w 94"/>
                    <a:gd name="T85" fmla="*/ 35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94" h="88">
                      <a:moveTo>
                        <a:pt x="34" y="3"/>
                      </a:moveTo>
                      <a:lnTo>
                        <a:pt x="34" y="3"/>
                      </a:lnTo>
                      <a:lnTo>
                        <a:pt x="34" y="0"/>
                      </a:lnTo>
                      <a:lnTo>
                        <a:pt x="22" y="7"/>
                      </a:lnTo>
                      <a:lnTo>
                        <a:pt x="25" y="22"/>
                      </a:lnTo>
                      <a:lnTo>
                        <a:pt x="28" y="35"/>
                      </a:lnTo>
                      <a:lnTo>
                        <a:pt x="25" y="41"/>
                      </a:lnTo>
                      <a:lnTo>
                        <a:pt x="34" y="47"/>
                      </a:lnTo>
                      <a:lnTo>
                        <a:pt x="53" y="25"/>
                      </a:lnTo>
                      <a:lnTo>
                        <a:pt x="62" y="19"/>
                      </a:lnTo>
                      <a:lnTo>
                        <a:pt x="66" y="19"/>
                      </a:lnTo>
                      <a:lnTo>
                        <a:pt x="69" y="13"/>
                      </a:lnTo>
                      <a:lnTo>
                        <a:pt x="72" y="10"/>
                      </a:lnTo>
                      <a:lnTo>
                        <a:pt x="44" y="3"/>
                      </a:lnTo>
                      <a:lnTo>
                        <a:pt x="41" y="13"/>
                      </a:lnTo>
                      <a:lnTo>
                        <a:pt x="50" y="16"/>
                      </a:lnTo>
                      <a:lnTo>
                        <a:pt x="38" y="25"/>
                      </a:lnTo>
                      <a:lnTo>
                        <a:pt x="34" y="3"/>
                      </a:lnTo>
                      <a:close/>
                      <a:moveTo>
                        <a:pt x="19" y="25"/>
                      </a:moveTo>
                      <a:lnTo>
                        <a:pt x="19" y="25"/>
                      </a:lnTo>
                      <a:lnTo>
                        <a:pt x="0" y="28"/>
                      </a:lnTo>
                      <a:lnTo>
                        <a:pt x="0" y="41"/>
                      </a:lnTo>
                      <a:lnTo>
                        <a:pt x="6" y="41"/>
                      </a:lnTo>
                      <a:lnTo>
                        <a:pt x="19" y="38"/>
                      </a:lnTo>
                      <a:lnTo>
                        <a:pt x="19" y="25"/>
                      </a:lnTo>
                      <a:close/>
                      <a:moveTo>
                        <a:pt x="25" y="44"/>
                      </a:moveTo>
                      <a:lnTo>
                        <a:pt x="25" y="44"/>
                      </a:lnTo>
                      <a:lnTo>
                        <a:pt x="6" y="47"/>
                      </a:lnTo>
                      <a:lnTo>
                        <a:pt x="9" y="60"/>
                      </a:lnTo>
                      <a:lnTo>
                        <a:pt x="25" y="57"/>
                      </a:lnTo>
                      <a:lnTo>
                        <a:pt x="25" y="44"/>
                      </a:lnTo>
                      <a:close/>
                      <a:moveTo>
                        <a:pt x="47" y="88"/>
                      </a:moveTo>
                      <a:lnTo>
                        <a:pt x="47" y="88"/>
                      </a:lnTo>
                      <a:lnTo>
                        <a:pt x="53" y="85"/>
                      </a:lnTo>
                      <a:lnTo>
                        <a:pt x="38" y="57"/>
                      </a:lnTo>
                      <a:lnTo>
                        <a:pt x="31" y="60"/>
                      </a:lnTo>
                      <a:lnTo>
                        <a:pt x="28" y="60"/>
                      </a:lnTo>
                      <a:lnTo>
                        <a:pt x="34" y="75"/>
                      </a:lnTo>
                      <a:lnTo>
                        <a:pt x="38" y="88"/>
                      </a:lnTo>
                      <a:lnTo>
                        <a:pt x="47" y="88"/>
                      </a:lnTo>
                      <a:close/>
                      <a:moveTo>
                        <a:pt x="69" y="63"/>
                      </a:moveTo>
                      <a:lnTo>
                        <a:pt x="81" y="50"/>
                      </a:lnTo>
                      <a:lnTo>
                        <a:pt x="87" y="53"/>
                      </a:lnTo>
                      <a:lnTo>
                        <a:pt x="94" y="47"/>
                      </a:lnTo>
                      <a:lnTo>
                        <a:pt x="69" y="19"/>
                      </a:lnTo>
                      <a:lnTo>
                        <a:pt x="41" y="47"/>
                      </a:lnTo>
                      <a:lnTo>
                        <a:pt x="66" y="75"/>
                      </a:lnTo>
                      <a:lnTo>
                        <a:pt x="72" y="66"/>
                      </a:lnTo>
                      <a:lnTo>
                        <a:pt x="69" y="63"/>
                      </a:lnTo>
                      <a:close/>
                      <a:moveTo>
                        <a:pt x="69" y="35"/>
                      </a:moveTo>
                      <a:lnTo>
                        <a:pt x="78" y="44"/>
                      </a:lnTo>
                      <a:lnTo>
                        <a:pt x="62" y="57"/>
                      </a:lnTo>
                      <a:lnTo>
                        <a:pt x="53" y="47"/>
                      </a:lnTo>
                      <a:lnTo>
                        <a:pt x="69" y="35"/>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6" name="Freeform 107"/>
                <p:cNvSpPr>
                  <a:spLocks noEditPoints="1"/>
                </p:cNvSpPr>
                <p:nvPr/>
              </p:nvSpPr>
              <p:spPr bwMode="auto">
                <a:xfrm>
                  <a:off x="4081" y="453"/>
                  <a:ext cx="93" cy="100"/>
                </a:xfrm>
                <a:custGeom>
                  <a:avLst/>
                  <a:gdLst>
                    <a:gd name="T0" fmla="*/ 40 w 93"/>
                    <a:gd name="T1" fmla="*/ 25 h 100"/>
                    <a:gd name="T2" fmla="*/ 28 w 93"/>
                    <a:gd name="T3" fmla="*/ 25 h 100"/>
                    <a:gd name="T4" fmla="*/ 25 w 93"/>
                    <a:gd name="T5" fmla="*/ 21 h 100"/>
                    <a:gd name="T6" fmla="*/ 25 w 93"/>
                    <a:gd name="T7" fmla="*/ 18 h 100"/>
                    <a:gd name="T8" fmla="*/ 25 w 93"/>
                    <a:gd name="T9" fmla="*/ 21 h 100"/>
                    <a:gd name="T10" fmla="*/ 18 w 93"/>
                    <a:gd name="T11" fmla="*/ 25 h 100"/>
                    <a:gd name="T12" fmla="*/ 40 w 93"/>
                    <a:gd name="T13" fmla="*/ 50 h 100"/>
                    <a:gd name="T14" fmla="*/ 25 w 93"/>
                    <a:gd name="T15" fmla="*/ 40 h 100"/>
                    <a:gd name="T16" fmla="*/ 9 w 93"/>
                    <a:gd name="T17" fmla="*/ 37 h 100"/>
                    <a:gd name="T18" fmla="*/ 9 w 93"/>
                    <a:gd name="T19" fmla="*/ 34 h 100"/>
                    <a:gd name="T20" fmla="*/ 6 w 93"/>
                    <a:gd name="T21" fmla="*/ 31 h 100"/>
                    <a:gd name="T22" fmla="*/ 6 w 93"/>
                    <a:gd name="T23" fmla="*/ 34 h 100"/>
                    <a:gd name="T24" fmla="*/ 0 w 93"/>
                    <a:gd name="T25" fmla="*/ 40 h 100"/>
                    <a:gd name="T26" fmla="*/ 28 w 93"/>
                    <a:gd name="T27" fmla="*/ 68 h 100"/>
                    <a:gd name="T28" fmla="*/ 37 w 93"/>
                    <a:gd name="T29" fmla="*/ 84 h 100"/>
                    <a:gd name="T30" fmla="*/ 37 w 93"/>
                    <a:gd name="T31" fmla="*/ 93 h 100"/>
                    <a:gd name="T32" fmla="*/ 34 w 93"/>
                    <a:gd name="T33" fmla="*/ 100 h 100"/>
                    <a:gd name="T34" fmla="*/ 47 w 93"/>
                    <a:gd name="T35" fmla="*/ 96 h 100"/>
                    <a:gd name="T36" fmla="*/ 43 w 93"/>
                    <a:gd name="T37" fmla="*/ 78 h 100"/>
                    <a:gd name="T38" fmla="*/ 34 w 93"/>
                    <a:gd name="T39" fmla="*/ 62 h 100"/>
                    <a:gd name="T40" fmla="*/ 22 w 93"/>
                    <a:gd name="T41" fmla="*/ 50 h 100"/>
                    <a:gd name="T42" fmla="*/ 40 w 93"/>
                    <a:gd name="T43" fmla="*/ 62 h 100"/>
                    <a:gd name="T44" fmla="*/ 43 w 93"/>
                    <a:gd name="T45" fmla="*/ 59 h 100"/>
                    <a:gd name="T46" fmla="*/ 65 w 93"/>
                    <a:gd name="T47" fmla="*/ 78 h 100"/>
                    <a:gd name="T48" fmla="*/ 37 w 93"/>
                    <a:gd name="T49" fmla="*/ 34 h 100"/>
                    <a:gd name="T50" fmla="*/ 59 w 93"/>
                    <a:gd name="T51" fmla="*/ 46 h 100"/>
                    <a:gd name="T52" fmla="*/ 62 w 93"/>
                    <a:gd name="T53" fmla="*/ 40 h 100"/>
                    <a:gd name="T54" fmla="*/ 93 w 93"/>
                    <a:gd name="T55" fmla="*/ 56 h 100"/>
                    <a:gd name="T56" fmla="*/ 43 w 93"/>
                    <a:gd name="T57" fmla="*/ 3 h 100"/>
                    <a:gd name="T58" fmla="*/ 40 w 93"/>
                    <a:gd name="T59" fmla="*/ 0 h 100"/>
                    <a:gd name="T60" fmla="*/ 40 w 93"/>
                    <a:gd name="T61" fmla="*/ 0 h 100"/>
                    <a:gd name="T62" fmla="*/ 37 w 93"/>
                    <a:gd name="T63" fmla="*/ 0 h 100"/>
                    <a:gd name="T64" fmla="*/ 59 w 93"/>
                    <a:gd name="T65" fmla="*/ 34 h 100"/>
                    <a:gd name="T66" fmla="*/ 40 w 93"/>
                    <a:gd name="T67" fmla="*/ 25 h 100"/>
                    <a:gd name="T68" fmla="*/ 40 w 93"/>
                    <a:gd name="T69" fmla="*/ 25 h 100"/>
                    <a:gd name="T70" fmla="*/ 22 w 93"/>
                    <a:gd name="T71" fmla="*/ 68 h 100"/>
                    <a:gd name="T72" fmla="*/ 12 w 93"/>
                    <a:gd name="T73" fmla="*/ 56 h 100"/>
                    <a:gd name="T74" fmla="*/ 3 w 93"/>
                    <a:gd name="T75" fmla="*/ 59 h 100"/>
                    <a:gd name="T76" fmla="*/ 6 w 93"/>
                    <a:gd name="T77" fmla="*/ 62 h 100"/>
                    <a:gd name="T78" fmla="*/ 18 w 93"/>
                    <a:gd name="T79" fmla="*/ 84 h 100"/>
                    <a:gd name="T80" fmla="*/ 28 w 93"/>
                    <a:gd name="T81" fmla="*/ 78 h 100"/>
                    <a:gd name="T82" fmla="*/ 22 w 93"/>
                    <a:gd name="T83" fmla="*/ 68 h 10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93" h="100">
                      <a:moveTo>
                        <a:pt x="40" y="25"/>
                      </a:moveTo>
                      <a:lnTo>
                        <a:pt x="40" y="25"/>
                      </a:lnTo>
                      <a:lnTo>
                        <a:pt x="37" y="31"/>
                      </a:lnTo>
                      <a:lnTo>
                        <a:pt x="28" y="25"/>
                      </a:lnTo>
                      <a:lnTo>
                        <a:pt x="25" y="21"/>
                      </a:lnTo>
                      <a:lnTo>
                        <a:pt x="25" y="18"/>
                      </a:lnTo>
                      <a:lnTo>
                        <a:pt x="25" y="21"/>
                      </a:lnTo>
                      <a:lnTo>
                        <a:pt x="18" y="25"/>
                      </a:lnTo>
                      <a:lnTo>
                        <a:pt x="40" y="50"/>
                      </a:lnTo>
                      <a:lnTo>
                        <a:pt x="25" y="40"/>
                      </a:lnTo>
                      <a:lnTo>
                        <a:pt x="18" y="46"/>
                      </a:lnTo>
                      <a:lnTo>
                        <a:pt x="9" y="37"/>
                      </a:lnTo>
                      <a:lnTo>
                        <a:pt x="9" y="34"/>
                      </a:lnTo>
                      <a:lnTo>
                        <a:pt x="6" y="31"/>
                      </a:lnTo>
                      <a:lnTo>
                        <a:pt x="6" y="34"/>
                      </a:lnTo>
                      <a:lnTo>
                        <a:pt x="0" y="40"/>
                      </a:lnTo>
                      <a:lnTo>
                        <a:pt x="28" y="68"/>
                      </a:lnTo>
                      <a:lnTo>
                        <a:pt x="34" y="78"/>
                      </a:lnTo>
                      <a:lnTo>
                        <a:pt x="37" y="84"/>
                      </a:lnTo>
                      <a:lnTo>
                        <a:pt x="37" y="93"/>
                      </a:lnTo>
                      <a:lnTo>
                        <a:pt x="34" y="100"/>
                      </a:lnTo>
                      <a:lnTo>
                        <a:pt x="47" y="96"/>
                      </a:lnTo>
                      <a:lnTo>
                        <a:pt x="47" y="84"/>
                      </a:lnTo>
                      <a:lnTo>
                        <a:pt x="43" y="78"/>
                      </a:lnTo>
                      <a:lnTo>
                        <a:pt x="34" y="62"/>
                      </a:lnTo>
                      <a:lnTo>
                        <a:pt x="22" y="50"/>
                      </a:lnTo>
                      <a:lnTo>
                        <a:pt x="40" y="62"/>
                      </a:lnTo>
                      <a:lnTo>
                        <a:pt x="43" y="59"/>
                      </a:lnTo>
                      <a:lnTo>
                        <a:pt x="47" y="56"/>
                      </a:lnTo>
                      <a:lnTo>
                        <a:pt x="65" y="78"/>
                      </a:lnTo>
                      <a:lnTo>
                        <a:pt x="72" y="68"/>
                      </a:lnTo>
                      <a:lnTo>
                        <a:pt x="37" y="34"/>
                      </a:lnTo>
                      <a:lnTo>
                        <a:pt x="59" y="46"/>
                      </a:lnTo>
                      <a:lnTo>
                        <a:pt x="62" y="40"/>
                      </a:lnTo>
                      <a:lnTo>
                        <a:pt x="84" y="62"/>
                      </a:lnTo>
                      <a:lnTo>
                        <a:pt x="93" y="56"/>
                      </a:lnTo>
                      <a:lnTo>
                        <a:pt x="43" y="3"/>
                      </a:lnTo>
                      <a:lnTo>
                        <a:pt x="40" y="0"/>
                      </a:lnTo>
                      <a:lnTo>
                        <a:pt x="37" y="0"/>
                      </a:lnTo>
                      <a:lnTo>
                        <a:pt x="31" y="6"/>
                      </a:lnTo>
                      <a:lnTo>
                        <a:pt x="59" y="34"/>
                      </a:lnTo>
                      <a:lnTo>
                        <a:pt x="40" y="25"/>
                      </a:lnTo>
                      <a:close/>
                      <a:moveTo>
                        <a:pt x="22" y="68"/>
                      </a:moveTo>
                      <a:lnTo>
                        <a:pt x="22" y="68"/>
                      </a:lnTo>
                      <a:lnTo>
                        <a:pt x="12" y="56"/>
                      </a:lnTo>
                      <a:lnTo>
                        <a:pt x="3" y="59"/>
                      </a:lnTo>
                      <a:lnTo>
                        <a:pt x="6" y="62"/>
                      </a:lnTo>
                      <a:lnTo>
                        <a:pt x="18" y="84"/>
                      </a:lnTo>
                      <a:lnTo>
                        <a:pt x="28" y="78"/>
                      </a:lnTo>
                      <a:lnTo>
                        <a:pt x="22" y="68"/>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7" name="Freeform 108"/>
                <p:cNvSpPr>
                  <a:spLocks noEditPoints="1"/>
                </p:cNvSpPr>
                <p:nvPr/>
              </p:nvSpPr>
              <p:spPr bwMode="auto">
                <a:xfrm>
                  <a:off x="3332" y="937"/>
                  <a:ext cx="78" cy="81"/>
                </a:xfrm>
                <a:custGeom>
                  <a:avLst/>
                  <a:gdLst>
                    <a:gd name="T0" fmla="*/ 31 w 78"/>
                    <a:gd name="T1" fmla="*/ 18 h 81"/>
                    <a:gd name="T2" fmla="*/ 31 w 78"/>
                    <a:gd name="T3" fmla="*/ 24 h 81"/>
                    <a:gd name="T4" fmla="*/ 9 w 78"/>
                    <a:gd name="T5" fmla="*/ 24 h 81"/>
                    <a:gd name="T6" fmla="*/ 9 w 78"/>
                    <a:gd name="T7" fmla="*/ 53 h 81"/>
                    <a:gd name="T8" fmla="*/ 21 w 78"/>
                    <a:gd name="T9" fmla="*/ 53 h 81"/>
                    <a:gd name="T10" fmla="*/ 21 w 78"/>
                    <a:gd name="T11" fmla="*/ 53 h 81"/>
                    <a:gd name="T12" fmla="*/ 18 w 78"/>
                    <a:gd name="T13" fmla="*/ 59 h 81"/>
                    <a:gd name="T14" fmla="*/ 15 w 78"/>
                    <a:gd name="T15" fmla="*/ 65 h 81"/>
                    <a:gd name="T16" fmla="*/ 9 w 78"/>
                    <a:gd name="T17" fmla="*/ 68 h 81"/>
                    <a:gd name="T18" fmla="*/ 0 w 78"/>
                    <a:gd name="T19" fmla="*/ 71 h 81"/>
                    <a:gd name="T20" fmla="*/ 0 w 78"/>
                    <a:gd name="T21" fmla="*/ 71 h 81"/>
                    <a:gd name="T22" fmla="*/ 6 w 78"/>
                    <a:gd name="T23" fmla="*/ 81 h 81"/>
                    <a:gd name="T24" fmla="*/ 6 w 78"/>
                    <a:gd name="T25" fmla="*/ 81 h 81"/>
                    <a:gd name="T26" fmla="*/ 15 w 78"/>
                    <a:gd name="T27" fmla="*/ 78 h 81"/>
                    <a:gd name="T28" fmla="*/ 25 w 78"/>
                    <a:gd name="T29" fmla="*/ 68 h 81"/>
                    <a:gd name="T30" fmla="*/ 31 w 78"/>
                    <a:gd name="T31" fmla="*/ 62 h 81"/>
                    <a:gd name="T32" fmla="*/ 34 w 78"/>
                    <a:gd name="T33" fmla="*/ 53 h 81"/>
                    <a:gd name="T34" fmla="*/ 37 w 78"/>
                    <a:gd name="T35" fmla="*/ 53 h 81"/>
                    <a:gd name="T36" fmla="*/ 37 w 78"/>
                    <a:gd name="T37" fmla="*/ 71 h 81"/>
                    <a:gd name="T38" fmla="*/ 37 w 78"/>
                    <a:gd name="T39" fmla="*/ 71 h 81"/>
                    <a:gd name="T40" fmla="*/ 40 w 78"/>
                    <a:gd name="T41" fmla="*/ 78 h 81"/>
                    <a:gd name="T42" fmla="*/ 46 w 78"/>
                    <a:gd name="T43" fmla="*/ 78 h 81"/>
                    <a:gd name="T44" fmla="*/ 65 w 78"/>
                    <a:gd name="T45" fmla="*/ 78 h 81"/>
                    <a:gd name="T46" fmla="*/ 65 w 78"/>
                    <a:gd name="T47" fmla="*/ 78 h 81"/>
                    <a:gd name="T48" fmla="*/ 68 w 78"/>
                    <a:gd name="T49" fmla="*/ 78 h 81"/>
                    <a:gd name="T50" fmla="*/ 75 w 78"/>
                    <a:gd name="T51" fmla="*/ 74 h 81"/>
                    <a:gd name="T52" fmla="*/ 78 w 78"/>
                    <a:gd name="T53" fmla="*/ 62 h 81"/>
                    <a:gd name="T54" fmla="*/ 78 w 78"/>
                    <a:gd name="T55" fmla="*/ 62 h 81"/>
                    <a:gd name="T56" fmla="*/ 65 w 78"/>
                    <a:gd name="T57" fmla="*/ 59 h 81"/>
                    <a:gd name="T58" fmla="*/ 65 w 78"/>
                    <a:gd name="T59" fmla="*/ 59 h 81"/>
                    <a:gd name="T60" fmla="*/ 62 w 78"/>
                    <a:gd name="T61" fmla="*/ 65 h 81"/>
                    <a:gd name="T62" fmla="*/ 59 w 78"/>
                    <a:gd name="T63" fmla="*/ 68 h 81"/>
                    <a:gd name="T64" fmla="*/ 53 w 78"/>
                    <a:gd name="T65" fmla="*/ 68 h 81"/>
                    <a:gd name="T66" fmla="*/ 53 w 78"/>
                    <a:gd name="T67" fmla="*/ 68 h 81"/>
                    <a:gd name="T68" fmla="*/ 50 w 78"/>
                    <a:gd name="T69" fmla="*/ 68 h 81"/>
                    <a:gd name="T70" fmla="*/ 50 w 78"/>
                    <a:gd name="T71" fmla="*/ 65 h 81"/>
                    <a:gd name="T72" fmla="*/ 50 w 78"/>
                    <a:gd name="T73" fmla="*/ 53 h 81"/>
                    <a:gd name="T74" fmla="*/ 65 w 78"/>
                    <a:gd name="T75" fmla="*/ 53 h 81"/>
                    <a:gd name="T76" fmla="*/ 65 w 78"/>
                    <a:gd name="T77" fmla="*/ 24 h 81"/>
                    <a:gd name="T78" fmla="*/ 43 w 78"/>
                    <a:gd name="T79" fmla="*/ 24 h 81"/>
                    <a:gd name="T80" fmla="*/ 43 w 78"/>
                    <a:gd name="T81" fmla="*/ 18 h 81"/>
                    <a:gd name="T82" fmla="*/ 75 w 78"/>
                    <a:gd name="T83" fmla="*/ 18 h 81"/>
                    <a:gd name="T84" fmla="*/ 75 w 78"/>
                    <a:gd name="T85" fmla="*/ 9 h 81"/>
                    <a:gd name="T86" fmla="*/ 43 w 78"/>
                    <a:gd name="T87" fmla="*/ 9 h 81"/>
                    <a:gd name="T88" fmla="*/ 43 w 78"/>
                    <a:gd name="T89" fmla="*/ 6 h 81"/>
                    <a:gd name="T90" fmla="*/ 43 w 78"/>
                    <a:gd name="T91" fmla="*/ 6 h 81"/>
                    <a:gd name="T92" fmla="*/ 43 w 78"/>
                    <a:gd name="T93" fmla="*/ 3 h 81"/>
                    <a:gd name="T94" fmla="*/ 43 w 78"/>
                    <a:gd name="T95" fmla="*/ 3 h 81"/>
                    <a:gd name="T96" fmla="*/ 43 w 78"/>
                    <a:gd name="T97" fmla="*/ 0 h 81"/>
                    <a:gd name="T98" fmla="*/ 43 w 78"/>
                    <a:gd name="T99" fmla="*/ 0 h 81"/>
                    <a:gd name="T100" fmla="*/ 37 w 78"/>
                    <a:gd name="T101" fmla="*/ 0 h 81"/>
                    <a:gd name="T102" fmla="*/ 31 w 78"/>
                    <a:gd name="T103" fmla="*/ 0 h 81"/>
                    <a:gd name="T104" fmla="*/ 31 w 78"/>
                    <a:gd name="T105" fmla="*/ 9 h 81"/>
                    <a:gd name="T106" fmla="*/ 0 w 78"/>
                    <a:gd name="T107" fmla="*/ 9 h 81"/>
                    <a:gd name="T108" fmla="*/ 0 w 78"/>
                    <a:gd name="T109" fmla="*/ 18 h 81"/>
                    <a:gd name="T110" fmla="*/ 31 w 78"/>
                    <a:gd name="T111" fmla="*/ 18 h 81"/>
                    <a:gd name="T112" fmla="*/ 31 w 78"/>
                    <a:gd name="T113" fmla="*/ 18 h 81"/>
                    <a:gd name="T114" fmla="*/ 21 w 78"/>
                    <a:gd name="T115" fmla="*/ 43 h 81"/>
                    <a:gd name="T116" fmla="*/ 21 w 78"/>
                    <a:gd name="T117" fmla="*/ 34 h 81"/>
                    <a:gd name="T118" fmla="*/ 53 w 78"/>
                    <a:gd name="T119" fmla="*/ 34 h 81"/>
                    <a:gd name="T120" fmla="*/ 53 w 78"/>
                    <a:gd name="T121" fmla="*/ 43 h 81"/>
                    <a:gd name="T122" fmla="*/ 21 w 78"/>
                    <a:gd name="T123" fmla="*/ 43 h 81"/>
                    <a:gd name="T124" fmla="*/ 21 w 78"/>
                    <a:gd name="T125" fmla="*/ 43 h 8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8" h="81">
                      <a:moveTo>
                        <a:pt x="31" y="18"/>
                      </a:moveTo>
                      <a:lnTo>
                        <a:pt x="31" y="24"/>
                      </a:lnTo>
                      <a:lnTo>
                        <a:pt x="9" y="24"/>
                      </a:lnTo>
                      <a:lnTo>
                        <a:pt x="9" y="53"/>
                      </a:lnTo>
                      <a:lnTo>
                        <a:pt x="21" y="53"/>
                      </a:lnTo>
                      <a:lnTo>
                        <a:pt x="18" y="59"/>
                      </a:lnTo>
                      <a:lnTo>
                        <a:pt x="15" y="65"/>
                      </a:lnTo>
                      <a:lnTo>
                        <a:pt x="9" y="68"/>
                      </a:lnTo>
                      <a:lnTo>
                        <a:pt x="0" y="71"/>
                      </a:lnTo>
                      <a:lnTo>
                        <a:pt x="6" y="81"/>
                      </a:lnTo>
                      <a:lnTo>
                        <a:pt x="15" y="78"/>
                      </a:lnTo>
                      <a:lnTo>
                        <a:pt x="25" y="68"/>
                      </a:lnTo>
                      <a:lnTo>
                        <a:pt x="31" y="62"/>
                      </a:lnTo>
                      <a:lnTo>
                        <a:pt x="34" y="53"/>
                      </a:lnTo>
                      <a:lnTo>
                        <a:pt x="37" y="53"/>
                      </a:lnTo>
                      <a:lnTo>
                        <a:pt x="37" y="71"/>
                      </a:lnTo>
                      <a:lnTo>
                        <a:pt x="40" y="78"/>
                      </a:lnTo>
                      <a:lnTo>
                        <a:pt x="46" y="78"/>
                      </a:lnTo>
                      <a:lnTo>
                        <a:pt x="65" y="78"/>
                      </a:lnTo>
                      <a:lnTo>
                        <a:pt x="68" y="78"/>
                      </a:lnTo>
                      <a:lnTo>
                        <a:pt x="75" y="74"/>
                      </a:lnTo>
                      <a:lnTo>
                        <a:pt x="78" y="62"/>
                      </a:lnTo>
                      <a:lnTo>
                        <a:pt x="65" y="59"/>
                      </a:lnTo>
                      <a:lnTo>
                        <a:pt x="62" y="65"/>
                      </a:lnTo>
                      <a:lnTo>
                        <a:pt x="59" y="68"/>
                      </a:lnTo>
                      <a:lnTo>
                        <a:pt x="53" y="68"/>
                      </a:lnTo>
                      <a:lnTo>
                        <a:pt x="50" y="68"/>
                      </a:lnTo>
                      <a:lnTo>
                        <a:pt x="50" y="65"/>
                      </a:lnTo>
                      <a:lnTo>
                        <a:pt x="50" y="53"/>
                      </a:lnTo>
                      <a:lnTo>
                        <a:pt x="65" y="53"/>
                      </a:lnTo>
                      <a:lnTo>
                        <a:pt x="65" y="24"/>
                      </a:lnTo>
                      <a:lnTo>
                        <a:pt x="43" y="24"/>
                      </a:lnTo>
                      <a:lnTo>
                        <a:pt x="43" y="18"/>
                      </a:lnTo>
                      <a:lnTo>
                        <a:pt x="75" y="18"/>
                      </a:lnTo>
                      <a:lnTo>
                        <a:pt x="75" y="9"/>
                      </a:lnTo>
                      <a:lnTo>
                        <a:pt x="43" y="9"/>
                      </a:lnTo>
                      <a:lnTo>
                        <a:pt x="43" y="6"/>
                      </a:lnTo>
                      <a:lnTo>
                        <a:pt x="43" y="3"/>
                      </a:lnTo>
                      <a:lnTo>
                        <a:pt x="43" y="0"/>
                      </a:lnTo>
                      <a:lnTo>
                        <a:pt x="37" y="0"/>
                      </a:lnTo>
                      <a:lnTo>
                        <a:pt x="31" y="0"/>
                      </a:lnTo>
                      <a:lnTo>
                        <a:pt x="31" y="9"/>
                      </a:lnTo>
                      <a:lnTo>
                        <a:pt x="0" y="9"/>
                      </a:lnTo>
                      <a:lnTo>
                        <a:pt x="0" y="18"/>
                      </a:lnTo>
                      <a:lnTo>
                        <a:pt x="31" y="18"/>
                      </a:lnTo>
                      <a:close/>
                      <a:moveTo>
                        <a:pt x="21" y="43"/>
                      </a:moveTo>
                      <a:lnTo>
                        <a:pt x="21" y="34"/>
                      </a:lnTo>
                      <a:lnTo>
                        <a:pt x="53" y="34"/>
                      </a:lnTo>
                      <a:lnTo>
                        <a:pt x="53" y="43"/>
                      </a:lnTo>
                      <a:lnTo>
                        <a:pt x="21" y="43"/>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8" name="Freeform 109"/>
                <p:cNvSpPr>
                  <a:spLocks noEditPoints="1"/>
                </p:cNvSpPr>
                <p:nvPr/>
              </p:nvSpPr>
              <p:spPr bwMode="auto">
                <a:xfrm>
                  <a:off x="3416" y="937"/>
                  <a:ext cx="81" cy="78"/>
                </a:xfrm>
                <a:custGeom>
                  <a:avLst/>
                  <a:gdLst>
                    <a:gd name="T0" fmla="*/ 34 w 81"/>
                    <a:gd name="T1" fmla="*/ 24 h 78"/>
                    <a:gd name="T2" fmla="*/ 78 w 81"/>
                    <a:gd name="T3" fmla="*/ 15 h 78"/>
                    <a:gd name="T4" fmla="*/ 34 w 81"/>
                    <a:gd name="T5" fmla="*/ 15 h 78"/>
                    <a:gd name="T6" fmla="*/ 81 w 81"/>
                    <a:gd name="T7" fmla="*/ 74 h 78"/>
                    <a:gd name="T8" fmla="*/ 65 w 81"/>
                    <a:gd name="T9" fmla="*/ 65 h 78"/>
                    <a:gd name="T10" fmla="*/ 75 w 81"/>
                    <a:gd name="T11" fmla="*/ 31 h 78"/>
                    <a:gd name="T12" fmla="*/ 65 w 81"/>
                    <a:gd name="T13" fmla="*/ 28 h 78"/>
                    <a:gd name="T14" fmla="*/ 62 w 81"/>
                    <a:gd name="T15" fmla="*/ 28 h 78"/>
                    <a:gd name="T16" fmla="*/ 53 w 81"/>
                    <a:gd name="T17" fmla="*/ 65 h 78"/>
                    <a:gd name="T18" fmla="*/ 28 w 81"/>
                    <a:gd name="T19" fmla="*/ 74 h 78"/>
                    <a:gd name="T20" fmla="*/ 40 w 81"/>
                    <a:gd name="T21" fmla="*/ 62 h 78"/>
                    <a:gd name="T22" fmla="*/ 53 w 81"/>
                    <a:gd name="T23" fmla="*/ 59 h 78"/>
                    <a:gd name="T24" fmla="*/ 34 w 81"/>
                    <a:gd name="T25" fmla="*/ 31 h 78"/>
                    <a:gd name="T26" fmla="*/ 40 w 81"/>
                    <a:gd name="T27" fmla="*/ 62 h 78"/>
                    <a:gd name="T28" fmla="*/ 40 w 81"/>
                    <a:gd name="T29" fmla="*/ 62 h 78"/>
                    <a:gd name="T30" fmla="*/ 25 w 81"/>
                    <a:gd name="T31" fmla="*/ 18 h 78"/>
                    <a:gd name="T32" fmla="*/ 25 w 81"/>
                    <a:gd name="T33" fmla="*/ 9 h 78"/>
                    <a:gd name="T34" fmla="*/ 25 w 81"/>
                    <a:gd name="T35" fmla="*/ 3 h 78"/>
                    <a:gd name="T36" fmla="*/ 25 w 81"/>
                    <a:gd name="T37" fmla="*/ 3 h 78"/>
                    <a:gd name="T38" fmla="*/ 22 w 81"/>
                    <a:gd name="T39" fmla="*/ 3 h 78"/>
                    <a:gd name="T40" fmla="*/ 12 w 81"/>
                    <a:gd name="T41" fmla="*/ 18 h 78"/>
                    <a:gd name="T42" fmla="*/ 3 w 81"/>
                    <a:gd name="T43" fmla="*/ 28 h 78"/>
                    <a:gd name="T44" fmla="*/ 12 w 81"/>
                    <a:gd name="T45" fmla="*/ 40 h 78"/>
                    <a:gd name="T46" fmla="*/ 0 w 81"/>
                    <a:gd name="T47" fmla="*/ 43 h 78"/>
                    <a:gd name="T48" fmla="*/ 3 w 81"/>
                    <a:gd name="T49" fmla="*/ 53 h 78"/>
                    <a:gd name="T50" fmla="*/ 6 w 81"/>
                    <a:gd name="T51" fmla="*/ 53 h 78"/>
                    <a:gd name="T52" fmla="*/ 12 w 81"/>
                    <a:gd name="T53" fmla="*/ 49 h 78"/>
                    <a:gd name="T54" fmla="*/ 12 w 81"/>
                    <a:gd name="T55" fmla="*/ 65 h 78"/>
                    <a:gd name="T56" fmla="*/ 3 w 81"/>
                    <a:gd name="T57" fmla="*/ 68 h 78"/>
                    <a:gd name="T58" fmla="*/ 6 w 81"/>
                    <a:gd name="T59" fmla="*/ 78 h 78"/>
                    <a:gd name="T60" fmla="*/ 15 w 81"/>
                    <a:gd name="T61" fmla="*/ 78 h 78"/>
                    <a:gd name="T62" fmla="*/ 25 w 81"/>
                    <a:gd name="T63" fmla="*/ 74 h 78"/>
                    <a:gd name="T64" fmla="*/ 25 w 81"/>
                    <a:gd name="T65" fmla="*/ 46 h 78"/>
                    <a:gd name="T66" fmla="*/ 28 w 81"/>
                    <a:gd name="T67" fmla="*/ 43 h 78"/>
                    <a:gd name="T68" fmla="*/ 34 w 81"/>
                    <a:gd name="T69" fmla="*/ 43 h 78"/>
                    <a:gd name="T70" fmla="*/ 31 w 81"/>
                    <a:gd name="T71" fmla="*/ 31 h 78"/>
                    <a:gd name="T72" fmla="*/ 25 w 81"/>
                    <a:gd name="T73" fmla="*/ 34 h 78"/>
                    <a:gd name="T74" fmla="*/ 31 w 81"/>
                    <a:gd name="T75" fmla="*/ 28 h 78"/>
                    <a:gd name="T76" fmla="*/ 31 w 81"/>
                    <a:gd name="T77" fmla="*/ 18 h 78"/>
                    <a:gd name="T78" fmla="*/ 62 w 81"/>
                    <a:gd name="T79" fmla="*/ 12 h 78"/>
                    <a:gd name="T80" fmla="*/ 59 w 81"/>
                    <a:gd name="T81" fmla="*/ 0 h 78"/>
                    <a:gd name="T82" fmla="*/ 53 w 81"/>
                    <a:gd name="T83" fmla="*/ 3 h 78"/>
                    <a:gd name="T84" fmla="*/ 47 w 81"/>
                    <a:gd name="T85" fmla="*/ 3 h 78"/>
                    <a:gd name="T86" fmla="*/ 47 w 81"/>
                    <a:gd name="T87" fmla="*/ 6 h 78"/>
                    <a:gd name="T88" fmla="*/ 50 w 81"/>
                    <a:gd name="T89" fmla="*/ 15 h 78"/>
                    <a:gd name="T90" fmla="*/ 50 w 81"/>
                    <a:gd name="T91" fmla="*/ 15 h 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81" h="78">
                      <a:moveTo>
                        <a:pt x="34" y="15"/>
                      </a:moveTo>
                      <a:lnTo>
                        <a:pt x="34" y="24"/>
                      </a:lnTo>
                      <a:lnTo>
                        <a:pt x="78" y="24"/>
                      </a:lnTo>
                      <a:lnTo>
                        <a:pt x="78" y="15"/>
                      </a:lnTo>
                      <a:lnTo>
                        <a:pt x="34" y="15"/>
                      </a:lnTo>
                      <a:close/>
                      <a:moveTo>
                        <a:pt x="28" y="74"/>
                      </a:moveTo>
                      <a:lnTo>
                        <a:pt x="81" y="74"/>
                      </a:lnTo>
                      <a:lnTo>
                        <a:pt x="81" y="65"/>
                      </a:lnTo>
                      <a:lnTo>
                        <a:pt x="65" y="65"/>
                      </a:lnTo>
                      <a:lnTo>
                        <a:pt x="75" y="31"/>
                      </a:lnTo>
                      <a:lnTo>
                        <a:pt x="65" y="28"/>
                      </a:lnTo>
                      <a:lnTo>
                        <a:pt x="62" y="28"/>
                      </a:lnTo>
                      <a:lnTo>
                        <a:pt x="53" y="65"/>
                      </a:lnTo>
                      <a:lnTo>
                        <a:pt x="28" y="65"/>
                      </a:lnTo>
                      <a:lnTo>
                        <a:pt x="28" y="74"/>
                      </a:lnTo>
                      <a:close/>
                      <a:moveTo>
                        <a:pt x="40" y="62"/>
                      </a:moveTo>
                      <a:lnTo>
                        <a:pt x="53" y="59"/>
                      </a:lnTo>
                      <a:lnTo>
                        <a:pt x="47" y="28"/>
                      </a:lnTo>
                      <a:lnTo>
                        <a:pt x="34" y="31"/>
                      </a:lnTo>
                      <a:lnTo>
                        <a:pt x="40" y="62"/>
                      </a:lnTo>
                      <a:close/>
                      <a:moveTo>
                        <a:pt x="31" y="18"/>
                      </a:moveTo>
                      <a:lnTo>
                        <a:pt x="25" y="18"/>
                      </a:lnTo>
                      <a:lnTo>
                        <a:pt x="25" y="9"/>
                      </a:lnTo>
                      <a:lnTo>
                        <a:pt x="25" y="3"/>
                      </a:lnTo>
                      <a:lnTo>
                        <a:pt x="22" y="3"/>
                      </a:lnTo>
                      <a:lnTo>
                        <a:pt x="12" y="0"/>
                      </a:lnTo>
                      <a:lnTo>
                        <a:pt x="12" y="18"/>
                      </a:lnTo>
                      <a:lnTo>
                        <a:pt x="3" y="18"/>
                      </a:lnTo>
                      <a:lnTo>
                        <a:pt x="3" y="28"/>
                      </a:lnTo>
                      <a:lnTo>
                        <a:pt x="12" y="28"/>
                      </a:lnTo>
                      <a:lnTo>
                        <a:pt x="12" y="40"/>
                      </a:lnTo>
                      <a:lnTo>
                        <a:pt x="0" y="43"/>
                      </a:lnTo>
                      <a:lnTo>
                        <a:pt x="3" y="53"/>
                      </a:lnTo>
                      <a:lnTo>
                        <a:pt x="6" y="53"/>
                      </a:lnTo>
                      <a:lnTo>
                        <a:pt x="12" y="49"/>
                      </a:lnTo>
                      <a:lnTo>
                        <a:pt x="12" y="65"/>
                      </a:lnTo>
                      <a:lnTo>
                        <a:pt x="12" y="68"/>
                      </a:lnTo>
                      <a:lnTo>
                        <a:pt x="3" y="68"/>
                      </a:lnTo>
                      <a:lnTo>
                        <a:pt x="6" y="78"/>
                      </a:lnTo>
                      <a:lnTo>
                        <a:pt x="15" y="78"/>
                      </a:lnTo>
                      <a:lnTo>
                        <a:pt x="22" y="78"/>
                      </a:lnTo>
                      <a:lnTo>
                        <a:pt x="25" y="74"/>
                      </a:lnTo>
                      <a:lnTo>
                        <a:pt x="25" y="68"/>
                      </a:lnTo>
                      <a:lnTo>
                        <a:pt x="25" y="46"/>
                      </a:lnTo>
                      <a:lnTo>
                        <a:pt x="28" y="43"/>
                      </a:lnTo>
                      <a:lnTo>
                        <a:pt x="34" y="43"/>
                      </a:lnTo>
                      <a:lnTo>
                        <a:pt x="31" y="31"/>
                      </a:lnTo>
                      <a:lnTo>
                        <a:pt x="25" y="34"/>
                      </a:lnTo>
                      <a:lnTo>
                        <a:pt x="25" y="28"/>
                      </a:lnTo>
                      <a:lnTo>
                        <a:pt x="31" y="28"/>
                      </a:lnTo>
                      <a:lnTo>
                        <a:pt x="31" y="18"/>
                      </a:lnTo>
                      <a:close/>
                      <a:moveTo>
                        <a:pt x="50" y="15"/>
                      </a:moveTo>
                      <a:lnTo>
                        <a:pt x="62" y="12"/>
                      </a:lnTo>
                      <a:lnTo>
                        <a:pt x="59" y="0"/>
                      </a:lnTo>
                      <a:lnTo>
                        <a:pt x="53" y="3"/>
                      </a:lnTo>
                      <a:lnTo>
                        <a:pt x="47" y="3"/>
                      </a:lnTo>
                      <a:lnTo>
                        <a:pt x="47" y="6"/>
                      </a:lnTo>
                      <a:lnTo>
                        <a:pt x="50" y="15"/>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09" name="Freeform 110"/>
                <p:cNvSpPr>
                  <a:spLocks noEditPoints="1"/>
                </p:cNvSpPr>
                <p:nvPr/>
              </p:nvSpPr>
              <p:spPr bwMode="auto">
                <a:xfrm>
                  <a:off x="3506" y="943"/>
                  <a:ext cx="75" cy="75"/>
                </a:xfrm>
                <a:custGeom>
                  <a:avLst/>
                  <a:gdLst>
                    <a:gd name="T0" fmla="*/ 47 w 75"/>
                    <a:gd name="T1" fmla="*/ 34 h 75"/>
                    <a:gd name="T2" fmla="*/ 47 w 75"/>
                    <a:gd name="T3" fmla="*/ 18 h 75"/>
                    <a:gd name="T4" fmla="*/ 47 w 75"/>
                    <a:gd name="T5" fmla="*/ 12 h 75"/>
                    <a:gd name="T6" fmla="*/ 47 w 75"/>
                    <a:gd name="T7" fmla="*/ 12 h 75"/>
                    <a:gd name="T8" fmla="*/ 35 w 75"/>
                    <a:gd name="T9" fmla="*/ 12 h 75"/>
                    <a:gd name="T10" fmla="*/ 63 w 75"/>
                    <a:gd name="T11" fmla="*/ 43 h 75"/>
                    <a:gd name="T12" fmla="*/ 63 w 75"/>
                    <a:gd name="T13" fmla="*/ 59 h 75"/>
                    <a:gd name="T14" fmla="*/ 60 w 75"/>
                    <a:gd name="T15" fmla="*/ 62 h 75"/>
                    <a:gd name="T16" fmla="*/ 50 w 75"/>
                    <a:gd name="T17" fmla="*/ 62 h 75"/>
                    <a:gd name="T18" fmla="*/ 50 w 75"/>
                    <a:gd name="T19" fmla="*/ 62 h 75"/>
                    <a:gd name="T20" fmla="*/ 53 w 75"/>
                    <a:gd name="T21" fmla="*/ 75 h 75"/>
                    <a:gd name="T22" fmla="*/ 60 w 75"/>
                    <a:gd name="T23" fmla="*/ 75 h 75"/>
                    <a:gd name="T24" fmla="*/ 72 w 75"/>
                    <a:gd name="T25" fmla="*/ 72 h 75"/>
                    <a:gd name="T26" fmla="*/ 75 w 75"/>
                    <a:gd name="T27" fmla="*/ 62 h 75"/>
                    <a:gd name="T28" fmla="*/ 66 w 75"/>
                    <a:gd name="T29" fmla="*/ 34 h 75"/>
                    <a:gd name="T30" fmla="*/ 69 w 75"/>
                    <a:gd name="T31" fmla="*/ 0 h 75"/>
                    <a:gd name="T32" fmla="*/ 32 w 75"/>
                    <a:gd name="T33" fmla="*/ 6 h 75"/>
                    <a:gd name="T34" fmla="*/ 57 w 75"/>
                    <a:gd name="T35" fmla="*/ 6 h 75"/>
                    <a:gd name="T36" fmla="*/ 57 w 75"/>
                    <a:gd name="T37" fmla="*/ 34 h 75"/>
                    <a:gd name="T38" fmla="*/ 0 w 75"/>
                    <a:gd name="T39" fmla="*/ 25 h 75"/>
                    <a:gd name="T40" fmla="*/ 10 w 75"/>
                    <a:gd name="T41" fmla="*/ 34 h 75"/>
                    <a:gd name="T42" fmla="*/ 10 w 75"/>
                    <a:gd name="T43" fmla="*/ 50 h 75"/>
                    <a:gd name="T44" fmla="*/ 4 w 75"/>
                    <a:gd name="T45" fmla="*/ 53 h 75"/>
                    <a:gd name="T46" fmla="*/ 0 w 75"/>
                    <a:gd name="T47" fmla="*/ 53 h 75"/>
                    <a:gd name="T48" fmla="*/ 4 w 75"/>
                    <a:gd name="T49" fmla="*/ 65 h 75"/>
                    <a:gd name="T50" fmla="*/ 4 w 75"/>
                    <a:gd name="T51" fmla="*/ 65 h 75"/>
                    <a:gd name="T52" fmla="*/ 32 w 75"/>
                    <a:gd name="T53" fmla="*/ 56 h 75"/>
                    <a:gd name="T54" fmla="*/ 19 w 75"/>
                    <a:gd name="T55" fmla="*/ 50 h 75"/>
                    <a:gd name="T56" fmla="*/ 32 w 75"/>
                    <a:gd name="T57" fmla="*/ 34 h 75"/>
                    <a:gd name="T58" fmla="*/ 19 w 75"/>
                    <a:gd name="T59" fmla="*/ 25 h 75"/>
                    <a:gd name="T60" fmla="*/ 28 w 75"/>
                    <a:gd name="T61" fmla="*/ 9 h 75"/>
                    <a:gd name="T62" fmla="*/ 0 w 75"/>
                    <a:gd name="T63" fmla="*/ 0 h 75"/>
                    <a:gd name="T64" fmla="*/ 10 w 75"/>
                    <a:gd name="T65" fmla="*/ 9 h 75"/>
                    <a:gd name="T66" fmla="*/ 0 w 75"/>
                    <a:gd name="T67" fmla="*/ 25 h 75"/>
                    <a:gd name="T68" fmla="*/ 60 w 75"/>
                    <a:gd name="T69" fmla="*/ 47 h 75"/>
                    <a:gd name="T70" fmla="*/ 32 w 75"/>
                    <a:gd name="T71" fmla="*/ 56 h 75"/>
                    <a:gd name="T72" fmla="*/ 60 w 75"/>
                    <a:gd name="T73" fmla="*/ 47 h 7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75" h="75">
                      <a:moveTo>
                        <a:pt x="57" y="34"/>
                      </a:moveTo>
                      <a:lnTo>
                        <a:pt x="47" y="34"/>
                      </a:lnTo>
                      <a:lnTo>
                        <a:pt x="47" y="18"/>
                      </a:lnTo>
                      <a:lnTo>
                        <a:pt x="47" y="12"/>
                      </a:lnTo>
                      <a:lnTo>
                        <a:pt x="41" y="12"/>
                      </a:lnTo>
                      <a:lnTo>
                        <a:pt x="35" y="12"/>
                      </a:lnTo>
                      <a:lnTo>
                        <a:pt x="35" y="43"/>
                      </a:lnTo>
                      <a:lnTo>
                        <a:pt x="63" y="43"/>
                      </a:lnTo>
                      <a:lnTo>
                        <a:pt x="63" y="59"/>
                      </a:lnTo>
                      <a:lnTo>
                        <a:pt x="63" y="62"/>
                      </a:lnTo>
                      <a:lnTo>
                        <a:pt x="60" y="62"/>
                      </a:lnTo>
                      <a:lnTo>
                        <a:pt x="50" y="62"/>
                      </a:lnTo>
                      <a:lnTo>
                        <a:pt x="53" y="75"/>
                      </a:lnTo>
                      <a:lnTo>
                        <a:pt x="60" y="75"/>
                      </a:lnTo>
                      <a:lnTo>
                        <a:pt x="66" y="75"/>
                      </a:lnTo>
                      <a:lnTo>
                        <a:pt x="72" y="72"/>
                      </a:lnTo>
                      <a:lnTo>
                        <a:pt x="75" y="68"/>
                      </a:lnTo>
                      <a:lnTo>
                        <a:pt x="75" y="62"/>
                      </a:lnTo>
                      <a:lnTo>
                        <a:pt x="75" y="34"/>
                      </a:lnTo>
                      <a:lnTo>
                        <a:pt x="66" y="34"/>
                      </a:lnTo>
                      <a:lnTo>
                        <a:pt x="69" y="0"/>
                      </a:lnTo>
                      <a:lnTo>
                        <a:pt x="32" y="0"/>
                      </a:lnTo>
                      <a:lnTo>
                        <a:pt x="32" y="6"/>
                      </a:lnTo>
                      <a:lnTo>
                        <a:pt x="57" y="6"/>
                      </a:lnTo>
                      <a:lnTo>
                        <a:pt x="57" y="34"/>
                      </a:lnTo>
                      <a:close/>
                      <a:moveTo>
                        <a:pt x="0" y="25"/>
                      </a:moveTo>
                      <a:lnTo>
                        <a:pt x="0" y="34"/>
                      </a:lnTo>
                      <a:lnTo>
                        <a:pt x="10" y="34"/>
                      </a:lnTo>
                      <a:lnTo>
                        <a:pt x="10" y="50"/>
                      </a:lnTo>
                      <a:lnTo>
                        <a:pt x="4" y="53"/>
                      </a:lnTo>
                      <a:lnTo>
                        <a:pt x="0" y="53"/>
                      </a:lnTo>
                      <a:lnTo>
                        <a:pt x="4" y="65"/>
                      </a:lnTo>
                      <a:lnTo>
                        <a:pt x="32" y="56"/>
                      </a:lnTo>
                      <a:lnTo>
                        <a:pt x="32" y="47"/>
                      </a:lnTo>
                      <a:lnTo>
                        <a:pt x="19" y="50"/>
                      </a:lnTo>
                      <a:lnTo>
                        <a:pt x="19" y="34"/>
                      </a:lnTo>
                      <a:lnTo>
                        <a:pt x="32" y="34"/>
                      </a:lnTo>
                      <a:lnTo>
                        <a:pt x="32" y="25"/>
                      </a:lnTo>
                      <a:lnTo>
                        <a:pt x="19" y="25"/>
                      </a:lnTo>
                      <a:lnTo>
                        <a:pt x="19" y="9"/>
                      </a:lnTo>
                      <a:lnTo>
                        <a:pt x="28" y="9"/>
                      </a:lnTo>
                      <a:lnTo>
                        <a:pt x="28" y="0"/>
                      </a:lnTo>
                      <a:lnTo>
                        <a:pt x="0" y="0"/>
                      </a:lnTo>
                      <a:lnTo>
                        <a:pt x="0" y="9"/>
                      </a:lnTo>
                      <a:lnTo>
                        <a:pt x="10" y="9"/>
                      </a:lnTo>
                      <a:lnTo>
                        <a:pt x="10" y="25"/>
                      </a:lnTo>
                      <a:lnTo>
                        <a:pt x="0" y="25"/>
                      </a:lnTo>
                      <a:close/>
                      <a:moveTo>
                        <a:pt x="60" y="47"/>
                      </a:moveTo>
                      <a:lnTo>
                        <a:pt x="32" y="47"/>
                      </a:lnTo>
                      <a:lnTo>
                        <a:pt x="32" y="56"/>
                      </a:lnTo>
                      <a:lnTo>
                        <a:pt x="60" y="56"/>
                      </a:lnTo>
                      <a:lnTo>
                        <a:pt x="60" y="47"/>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10" name="Freeform 111"/>
                <p:cNvSpPr>
                  <a:spLocks noEditPoints="1"/>
                </p:cNvSpPr>
                <p:nvPr/>
              </p:nvSpPr>
              <p:spPr bwMode="auto">
                <a:xfrm>
                  <a:off x="3591" y="937"/>
                  <a:ext cx="81" cy="81"/>
                </a:xfrm>
                <a:custGeom>
                  <a:avLst/>
                  <a:gdLst>
                    <a:gd name="T0" fmla="*/ 59 w 81"/>
                    <a:gd name="T1" fmla="*/ 12 h 81"/>
                    <a:gd name="T2" fmla="*/ 56 w 81"/>
                    <a:gd name="T3" fmla="*/ 0 h 81"/>
                    <a:gd name="T4" fmla="*/ 43 w 81"/>
                    <a:gd name="T5" fmla="*/ 3 h 81"/>
                    <a:gd name="T6" fmla="*/ 25 w 81"/>
                    <a:gd name="T7" fmla="*/ 15 h 81"/>
                    <a:gd name="T8" fmla="*/ 40 w 81"/>
                    <a:gd name="T9" fmla="*/ 24 h 81"/>
                    <a:gd name="T10" fmla="*/ 31 w 81"/>
                    <a:gd name="T11" fmla="*/ 40 h 81"/>
                    <a:gd name="T12" fmla="*/ 22 w 81"/>
                    <a:gd name="T13" fmla="*/ 24 h 81"/>
                    <a:gd name="T14" fmla="*/ 25 w 81"/>
                    <a:gd name="T15" fmla="*/ 15 h 81"/>
                    <a:gd name="T16" fmla="*/ 28 w 81"/>
                    <a:gd name="T17" fmla="*/ 9 h 81"/>
                    <a:gd name="T18" fmla="*/ 28 w 81"/>
                    <a:gd name="T19" fmla="*/ 6 h 81"/>
                    <a:gd name="T20" fmla="*/ 28 w 81"/>
                    <a:gd name="T21" fmla="*/ 3 h 81"/>
                    <a:gd name="T22" fmla="*/ 15 w 81"/>
                    <a:gd name="T23" fmla="*/ 0 h 81"/>
                    <a:gd name="T24" fmla="*/ 9 w 81"/>
                    <a:gd name="T25" fmla="*/ 21 h 81"/>
                    <a:gd name="T26" fmla="*/ 0 w 81"/>
                    <a:gd name="T27" fmla="*/ 43 h 81"/>
                    <a:gd name="T28" fmla="*/ 6 w 81"/>
                    <a:gd name="T29" fmla="*/ 49 h 81"/>
                    <a:gd name="T30" fmla="*/ 9 w 81"/>
                    <a:gd name="T31" fmla="*/ 43 h 81"/>
                    <a:gd name="T32" fmla="*/ 9 w 81"/>
                    <a:gd name="T33" fmla="*/ 81 h 81"/>
                    <a:gd name="T34" fmla="*/ 22 w 81"/>
                    <a:gd name="T35" fmla="*/ 59 h 81"/>
                    <a:gd name="T36" fmla="*/ 25 w 81"/>
                    <a:gd name="T37" fmla="*/ 65 h 81"/>
                    <a:gd name="T38" fmla="*/ 34 w 81"/>
                    <a:gd name="T39" fmla="*/ 56 h 81"/>
                    <a:gd name="T40" fmla="*/ 34 w 81"/>
                    <a:gd name="T41" fmla="*/ 65 h 81"/>
                    <a:gd name="T42" fmla="*/ 31 w 81"/>
                    <a:gd name="T43" fmla="*/ 71 h 81"/>
                    <a:gd name="T44" fmla="*/ 37 w 81"/>
                    <a:gd name="T45" fmla="*/ 81 h 81"/>
                    <a:gd name="T46" fmla="*/ 37 w 81"/>
                    <a:gd name="T47" fmla="*/ 81 h 81"/>
                    <a:gd name="T48" fmla="*/ 59 w 81"/>
                    <a:gd name="T49" fmla="*/ 68 h 81"/>
                    <a:gd name="T50" fmla="*/ 59 w 81"/>
                    <a:gd name="T51" fmla="*/ 68 h 81"/>
                    <a:gd name="T52" fmla="*/ 56 w 81"/>
                    <a:gd name="T53" fmla="*/ 62 h 81"/>
                    <a:gd name="T54" fmla="*/ 71 w 81"/>
                    <a:gd name="T55" fmla="*/ 74 h 81"/>
                    <a:gd name="T56" fmla="*/ 81 w 81"/>
                    <a:gd name="T57" fmla="*/ 65 h 81"/>
                    <a:gd name="T58" fmla="*/ 68 w 81"/>
                    <a:gd name="T59" fmla="*/ 59 h 81"/>
                    <a:gd name="T60" fmla="*/ 62 w 81"/>
                    <a:gd name="T61" fmla="*/ 49 h 81"/>
                    <a:gd name="T62" fmla="*/ 75 w 81"/>
                    <a:gd name="T63" fmla="*/ 37 h 81"/>
                    <a:gd name="T64" fmla="*/ 75 w 81"/>
                    <a:gd name="T65" fmla="*/ 37 h 81"/>
                    <a:gd name="T66" fmla="*/ 75 w 81"/>
                    <a:gd name="T67" fmla="*/ 34 h 81"/>
                    <a:gd name="T68" fmla="*/ 65 w 81"/>
                    <a:gd name="T69" fmla="*/ 28 h 81"/>
                    <a:gd name="T70" fmla="*/ 65 w 81"/>
                    <a:gd name="T71" fmla="*/ 28 h 81"/>
                    <a:gd name="T72" fmla="*/ 56 w 81"/>
                    <a:gd name="T73" fmla="*/ 40 h 81"/>
                    <a:gd name="T74" fmla="*/ 53 w 81"/>
                    <a:gd name="T75" fmla="*/ 28 h 81"/>
                    <a:gd name="T76" fmla="*/ 53 w 81"/>
                    <a:gd name="T77" fmla="*/ 24 h 81"/>
                    <a:gd name="T78" fmla="*/ 78 w 81"/>
                    <a:gd name="T79" fmla="*/ 15 h 81"/>
                    <a:gd name="T80" fmla="*/ 50 w 81"/>
                    <a:gd name="T81" fmla="*/ 15 h 81"/>
                    <a:gd name="T82" fmla="*/ 50 w 81"/>
                    <a:gd name="T83" fmla="*/ 15 h 81"/>
                    <a:gd name="T84" fmla="*/ 50 w 81"/>
                    <a:gd name="T85" fmla="*/ 15 h 81"/>
                    <a:gd name="T86" fmla="*/ 59 w 81"/>
                    <a:gd name="T87" fmla="*/ 12 h 81"/>
                    <a:gd name="T88" fmla="*/ 56 w 81"/>
                    <a:gd name="T89" fmla="*/ 59 h 81"/>
                    <a:gd name="T90" fmla="*/ 43 w 81"/>
                    <a:gd name="T91" fmla="*/ 65 h 81"/>
                    <a:gd name="T92" fmla="*/ 46 w 81"/>
                    <a:gd name="T93" fmla="*/ 37 h 81"/>
                    <a:gd name="T94" fmla="*/ 50 w 81"/>
                    <a:gd name="T95" fmla="*/ 49 h 81"/>
                    <a:gd name="T96" fmla="*/ 56 w 81"/>
                    <a:gd name="T97" fmla="*/ 59 h 8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1" h="81">
                      <a:moveTo>
                        <a:pt x="59" y="12"/>
                      </a:moveTo>
                      <a:lnTo>
                        <a:pt x="59" y="12"/>
                      </a:lnTo>
                      <a:lnTo>
                        <a:pt x="56" y="0"/>
                      </a:lnTo>
                      <a:lnTo>
                        <a:pt x="43" y="3"/>
                      </a:lnTo>
                      <a:lnTo>
                        <a:pt x="46" y="15"/>
                      </a:lnTo>
                      <a:lnTo>
                        <a:pt x="25" y="15"/>
                      </a:lnTo>
                      <a:lnTo>
                        <a:pt x="25" y="24"/>
                      </a:lnTo>
                      <a:lnTo>
                        <a:pt x="40" y="24"/>
                      </a:lnTo>
                      <a:lnTo>
                        <a:pt x="31" y="40"/>
                      </a:lnTo>
                      <a:lnTo>
                        <a:pt x="22" y="53"/>
                      </a:lnTo>
                      <a:lnTo>
                        <a:pt x="22" y="24"/>
                      </a:lnTo>
                      <a:lnTo>
                        <a:pt x="25" y="15"/>
                      </a:lnTo>
                      <a:lnTo>
                        <a:pt x="28" y="9"/>
                      </a:lnTo>
                      <a:lnTo>
                        <a:pt x="28" y="6"/>
                      </a:lnTo>
                      <a:lnTo>
                        <a:pt x="28" y="3"/>
                      </a:lnTo>
                      <a:lnTo>
                        <a:pt x="15" y="0"/>
                      </a:lnTo>
                      <a:lnTo>
                        <a:pt x="9" y="21"/>
                      </a:lnTo>
                      <a:lnTo>
                        <a:pt x="0" y="43"/>
                      </a:lnTo>
                      <a:lnTo>
                        <a:pt x="6" y="49"/>
                      </a:lnTo>
                      <a:lnTo>
                        <a:pt x="9" y="43"/>
                      </a:lnTo>
                      <a:lnTo>
                        <a:pt x="9" y="81"/>
                      </a:lnTo>
                      <a:lnTo>
                        <a:pt x="22" y="81"/>
                      </a:lnTo>
                      <a:lnTo>
                        <a:pt x="22" y="59"/>
                      </a:lnTo>
                      <a:lnTo>
                        <a:pt x="25" y="65"/>
                      </a:lnTo>
                      <a:lnTo>
                        <a:pt x="34" y="56"/>
                      </a:lnTo>
                      <a:lnTo>
                        <a:pt x="34" y="65"/>
                      </a:lnTo>
                      <a:lnTo>
                        <a:pt x="31" y="71"/>
                      </a:lnTo>
                      <a:lnTo>
                        <a:pt x="37" y="81"/>
                      </a:lnTo>
                      <a:lnTo>
                        <a:pt x="59" y="68"/>
                      </a:lnTo>
                      <a:lnTo>
                        <a:pt x="56" y="62"/>
                      </a:lnTo>
                      <a:lnTo>
                        <a:pt x="62" y="68"/>
                      </a:lnTo>
                      <a:lnTo>
                        <a:pt x="71" y="74"/>
                      </a:lnTo>
                      <a:lnTo>
                        <a:pt x="81" y="65"/>
                      </a:lnTo>
                      <a:lnTo>
                        <a:pt x="68" y="59"/>
                      </a:lnTo>
                      <a:lnTo>
                        <a:pt x="62" y="49"/>
                      </a:lnTo>
                      <a:lnTo>
                        <a:pt x="75" y="37"/>
                      </a:lnTo>
                      <a:lnTo>
                        <a:pt x="78" y="37"/>
                      </a:lnTo>
                      <a:lnTo>
                        <a:pt x="75" y="34"/>
                      </a:lnTo>
                      <a:lnTo>
                        <a:pt x="65" y="28"/>
                      </a:lnTo>
                      <a:lnTo>
                        <a:pt x="56" y="40"/>
                      </a:lnTo>
                      <a:lnTo>
                        <a:pt x="53" y="28"/>
                      </a:lnTo>
                      <a:lnTo>
                        <a:pt x="53" y="24"/>
                      </a:lnTo>
                      <a:lnTo>
                        <a:pt x="78" y="24"/>
                      </a:lnTo>
                      <a:lnTo>
                        <a:pt x="78" y="15"/>
                      </a:lnTo>
                      <a:lnTo>
                        <a:pt x="50" y="15"/>
                      </a:lnTo>
                      <a:lnTo>
                        <a:pt x="59" y="12"/>
                      </a:lnTo>
                      <a:close/>
                      <a:moveTo>
                        <a:pt x="56" y="59"/>
                      </a:moveTo>
                      <a:lnTo>
                        <a:pt x="56" y="59"/>
                      </a:lnTo>
                      <a:lnTo>
                        <a:pt x="43" y="65"/>
                      </a:lnTo>
                      <a:lnTo>
                        <a:pt x="43" y="43"/>
                      </a:lnTo>
                      <a:lnTo>
                        <a:pt x="46" y="37"/>
                      </a:lnTo>
                      <a:lnTo>
                        <a:pt x="50" y="49"/>
                      </a:lnTo>
                      <a:lnTo>
                        <a:pt x="56" y="59"/>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sp>
              <p:nvSpPr>
                <p:cNvPr id="411" name="Freeform 112"/>
                <p:cNvSpPr>
                  <a:spLocks/>
                </p:cNvSpPr>
                <p:nvPr/>
              </p:nvSpPr>
              <p:spPr bwMode="auto">
                <a:xfrm>
                  <a:off x="3681" y="937"/>
                  <a:ext cx="75" cy="81"/>
                </a:xfrm>
                <a:custGeom>
                  <a:avLst/>
                  <a:gdLst>
                    <a:gd name="T0" fmla="*/ 47 w 75"/>
                    <a:gd name="T1" fmla="*/ 12 h 81"/>
                    <a:gd name="T2" fmla="*/ 47 w 75"/>
                    <a:gd name="T3" fmla="*/ 12 h 81"/>
                    <a:gd name="T4" fmla="*/ 44 w 75"/>
                    <a:gd name="T5" fmla="*/ 9 h 81"/>
                    <a:gd name="T6" fmla="*/ 44 w 75"/>
                    <a:gd name="T7" fmla="*/ 9 h 81"/>
                    <a:gd name="T8" fmla="*/ 44 w 75"/>
                    <a:gd name="T9" fmla="*/ 0 h 81"/>
                    <a:gd name="T10" fmla="*/ 44 w 75"/>
                    <a:gd name="T11" fmla="*/ 0 h 81"/>
                    <a:gd name="T12" fmla="*/ 38 w 75"/>
                    <a:gd name="T13" fmla="*/ 3 h 81"/>
                    <a:gd name="T14" fmla="*/ 38 w 75"/>
                    <a:gd name="T15" fmla="*/ 3 h 81"/>
                    <a:gd name="T16" fmla="*/ 28 w 75"/>
                    <a:gd name="T17" fmla="*/ 3 h 81"/>
                    <a:gd name="T18" fmla="*/ 28 w 75"/>
                    <a:gd name="T19" fmla="*/ 3 h 81"/>
                    <a:gd name="T20" fmla="*/ 31 w 75"/>
                    <a:gd name="T21" fmla="*/ 12 h 81"/>
                    <a:gd name="T22" fmla="*/ 0 w 75"/>
                    <a:gd name="T23" fmla="*/ 12 h 81"/>
                    <a:gd name="T24" fmla="*/ 0 w 75"/>
                    <a:gd name="T25" fmla="*/ 24 h 81"/>
                    <a:gd name="T26" fmla="*/ 31 w 75"/>
                    <a:gd name="T27" fmla="*/ 24 h 81"/>
                    <a:gd name="T28" fmla="*/ 31 w 75"/>
                    <a:gd name="T29" fmla="*/ 34 h 81"/>
                    <a:gd name="T30" fmla="*/ 10 w 75"/>
                    <a:gd name="T31" fmla="*/ 34 h 81"/>
                    <a:gd name="T32" fmla="*/ 10 w 75"/>
                    <a:gd name="T33" fmla="*/ 71 h 81"/>
                    <a:gd name="T34" fmla="*/ 22 w 75"/>
                    <a:gd name="T35" fmla="*/ 71 h 81"/>
                    <a:gd name="T36" fmla="*/ 22 w 75"/>
                    <a:gd name="T37" fmla="*/ 43 h 81"/>
                    <a:gd name="T38" fmla="*/ 31 w 75"/>
                    <a:gd name="T39" fmla="*/ 43 h 81"/>
                    <a:gd name="T40" fmla="*/ 31 w 75"/>
                    <a:gd name="T41" fmla="*/ 81 h 81"/>
                    <a:gd name="T42" fmla="*/ 44 w 75"/>
                    <a:gd name="T43" fmla="*/ 81 h 81"/>
                    <a:gd name="T44" fmla="*/ 44 w 75"/>
                    <a:gd name="T45" fmla="*/ 43 h 81"/>
                    <a:gd name="T46" fmla="*/ 56 w 75"/>
                    <a:gd name="T47" fmla="*/ 43 h 81"/>
                    <a:gd name="T48" fmla="*/ 56 w 75"/>
                    <a:gd name="T49" fmla="*/ 59 h 81"/>
                    <a:gd name="T50" fmla="*/ 56 w 75"/>
                    <a:gd name="T51" fmla="*/ 59 h 81"/>
                    <a:gd name="T52" fmla="*/ 53 w 75"/>
                    <a:gd name="T53" fmla="*/ 62 h 81"/>
                    <a:gd name="T54" fmla="*/ 47 w 75"/>
                    <a:gd name="T55" fmla="*/ 62 h 81"/>
                    <a:gd name="T56" fmla="*/ 47 w 75"/>
                    <a:gd name="T57" fmla="*/ 62 h 81"/>
                    <a:gd name="T58" fmla="*/ 50 w 75"/>
                    <a:gd name="T59" fmla="*/ 71 h 81"/>
                    <a:gd name="T60" fmla="*/ 50 w 75"/>
                    <a:gd name="T61" fmla="*/ 71 h 81"/>
                    <a:gd name="T62" fmla="*/ 63 w 75"/>
                    <a:gd name="T63" fmla="*/ 71 h 81"/>
                    <a:gd name="T64" fmla="*/ 66 w 75"/>
                    <a:gd name="T65" fmla="*/ 68 h 81"/>
                    <a:gd name="T66" fmla="*/ 66 w 75"/>
                    <a:gd name="T67" fmla="*/ 65 h 81"/>
                    <a:gd name="T68" fmla="*/ 66 w 75"/>
                    <a:gd name="T69" fmla="*/ 34 h 81"/>
                    <a:gd name="T70" fmla="*/ 44 w 75"/>
                    <a:gd name="T71" fmla="*/ 34 h 81"/>
                    <a:gd name="T72" fmla="*/ 44 w 75"/>
                    <a:gd name="T73" fmla="*/ 24 h 81"/>
                    <a:gd name="T74" fmla="*/ 75 w 75"/>
                    <a:gd name="T75" fmla="*/ 24 h 81"/>
                    <a:gd name="T76" fmla="*/ 75 w 75"/>
                    <a:gd name="T77" fmla="*/ 12 h 81"/>
                    <a:gd name="T78" fmla="*/ 38 w 75"/>
                    <a:gd name="T79" fmla="*/ 12 h 81"/>
                    <a:gd name="T80" fmla="*/ 38 w 75"/>
                    <a:gd name="T81" fmla="*/ 12 h 81"/>
                    <a:gd name="T82" fmla="*/ 47 w 75"/>
                    <a:gd name="T83" fmla="*/ 12 h 81"/>
                    <a:gd name="T84" fmla="*/ 47 w 75"/>
                    <a:gd name="T85" fmla="*/ 12 h 81"/>
                    <a:gd name="T86" fmla="*/ 47 w 75"/>
                    <a:gd name="T87" fmla="*/ 12 h 8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75" h="81">
                      <a:moveTo>
                        <a:pt x="47" y="12"/>
                      </a:moveTo>
                      <a:lnTo>
                        <a:pt x="47" y="12"/>
                      </a:lnTo>
                      <a:lnTo>
                        <a:pt x="44" y="9"/>
                      </a:lnTo>
                      <a:lnTo>
                        <a:pt x="44" y="0"/>
                      </a:lnTo>
                      <a:lnTo>
                        <a:pt x="38" y="3"/>
                      </a:lnTo>
                      <a:lnTo>
                        <a:pt x="28" y="3"/>
                      </a:lnTo>
                      <a:lnTo>
                        <a:pt x="31" y="12"/>
                      </a:lnTo>
                      <a:lnTo>
                        <a:pt x="0" y="12"/>
                      </a:lnTo>
                      <a:lnTo>
                        <a:pt x="0" y="24"/>
                      </a:lnTo>
                      <a:lnTo>
                        <a:pt x="31" y="24"/>
                      </a:lnTo>
                      <a:lnTo>
                        <a:pt x="31" y="34"/>
                      </a:lnTo>
                      <a:lnTo>
                        <a:pt x="10" y="34"/>
                      </a:lnTo>
                      <a:lnTo>
                        <a:pt x="10" y="71"/>
                      </a:lnTo>
                      <a:lnTo>
                        <a:pt x="22" y="71"/>
                      </a:lnTo>
                      <a:lnTo>
                        <a:pt x="22" y="43"/>
                      </a:lnTo>
                      <a:lnTo>
                        <a:pt x="31" y="43"/>
                      </a:lnTo>
                      <a:lnTo>
                        <a:pt x="31" y="81"/>
                      </a:lnTo>
                      <a:lnTo>
                        <a:pt x="44" y="81"/>
                      </a:lnTo>
                      <a:lnTo>
                        <a:pt x="44" y="43"/>
                      </a:lnTo>
                      <a:lnTo>
                        <a:pt x="56" y="43"/>
                      </a:lnTo>
                      <a:lnTo>
                        <a:pt x="56" y="59"/>
                      </a:lnTo>
                      <a:lnTo>
                        <a:pt x="53" y="62"/>
                      </a:lnTo>
                      <a:lnTo>
                        <a:pt x="47" y="62"/>
                      </a:lnTo>
                      <a:lnTo>
                        <a:pt x="50" y="71"/>
                      </a:lnTo>
                      <a:lnTo>
                        <a:pt x="63" y="71"/>
                      </a:lnTo>
                      <a:lnTo>
                        <a:pt x="66" y="68"/>
                      </a:lnTo>
                      <a:lnTo>
                        <a:pt x="66" y="65"/>
                      </a:lnTo>
                      <a:lnTo>
                        <a:pt x="66" y="34"/>
                      </a:lnTo>
                      <a:lnTo>
                        <a:pt x="44" y="34"/>
                      </a:lnTo>
                      <a:lnTo>
                        <a:pt x="44" y="24"/>
                      </a:lnTo>
                      <a:lnTo>
                        <a:pt x="75" y="24"/>
                      </a:lnTo>
                      <a:lnTo>
                        <a:pt x="75" y="12"/>
                      </a:lnTo>
                      <a:lnTo>
                        <a:pt x="38" y="12"/>
                      </a:lnTo>
                      <a:lnTo>
                        <a:pt x="47" y="12"/>
                      </a:lnTo>
                      <a:close/>
                    </a:path>
                  </a:pathLst>
                </a:custGeom>
                <a:solidFill>
                  <a:srgbClr val="000000"/>
                </a:solidFill>
                <a:ln w="9525">
                  <a:solidFill>
                    <a:srgbClr val="C00000"/>
                  </a:solidFill>
                  <a:round/>
                  <a:headEnd/>
                  <a:tailEnd/>
                </a:ln>
              </p:spPr>
              <p:txBody>
                <a:bodyPr/>
                <a:lstStyle/>
                <a:p>
                  <a:endParaRPr lang="zh-CN" altLang="en-US">
                    <a:latin typeface="微软雅黑" panose="020B0503020204020204" pitchFamily="34" charset="-122"/>
                    <a:ea typeface="微软雅黑" panose="020B0503020204020204" pitchFamily="34" charset="-122"/>
                  </a:endParaRPr>
                </a:p>
              </p:txBody>
            </p:sp>
          </p:grpSp>
          <p:cxnSp>
            <p:nvCxnSpPr>
              <p:cNvPr id="289" name="直接连接符 288"/>
              <p:cNvCxnSpPr/>
              <p:nvPr/>
            </p:nvCxnSpPr>
            <p:spPr>
              <a:xfrm>
                <a:off x="4002229" y="1503352"/>
                <a:ext cx="0" cy="379785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0" name="直接连接符 289"/>
              <p:cNvCxnSpPr/>
              <p:nvPr/>
            </p:nvCxnSpPr>
            <p:spPr>
              <a:xfrm>
                <a:off x="4943078" y="1505743"/>
                <a:ext cx="0" cy="3774506"/>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flipH="1">
                <a:off x="5939769" y="1505743"/>
                <a:ext cx="14459" cy="379514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2" name="直接连接符 291"/>
              <p:cNvCxnSpPr/>
              <p:nvPr/>
            </p:nvCxnSpPr>
            <p:spPr>
              <a:xfrm>
                <a:off x="6955687" y="1475013"/>
                <a:ext cx="0" cy="382619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3" name="直接连接符 292"/>
              <p:cNvCxnSpPr/>
              <p:nvPr/>
            </p:nvCxnSpPr>
            <p:spPr>
              <a:xfrm>
                <a:off x="3058763" y="1475013"/>
                <a:ext cx="8492" cy="3825875"/>
              </a:xfrm>
              <a:prstGeom prst="line">
                <a:avLst/>
              </a:prstGeom>
              <a:ln w="158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flipV="1">
                <a:off x="2136985" y="4477132"/>
                <a:ext cx="5765628" cy="31988"/>
              </a:xfrm>
              <a:prstGeom prst="line">
                <a:avLst/>
              </a:prstGeom>
              <a:ln w="158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flipV="1">
                <a:off x="2141202" y="3485693"/>
                <a:ext cx="5765628" cy="31988"/>
              </a:xfrm>
              <a:prstGeom prst="line">
                <a:avLst/>
              </a:prstGeom>
              <a:ln w="158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V="1">
                <a:off x="2141202" y="2477625"/>
                <a:ext cx="5765628" cy="31988"/>
              </a:xfrm>
              <a:prstGeom prst="line">
                <a:avLst/>
              </a:prstGeom>
              <a:ln w="15875">
                <a:solidFill>
                  <a:srgbClr val="00B050"/>
                </a:solidFill>
                <a:prstDash val="solid"/>
              </a:ln>
            </p:spPr>
            <p:style>
              <a:lnRef idx="1">
                <a:schemeClr val="accent1"/>
              </a:lnRef>
              <a:fillRef idx="0">
                <a:schemeClr val="accent1"/>
              </a:fillRef>
              <a:effectRef idx="0">
                <a:schemeClr val="accent1"/>
              </a:effectRef>
              <a:fontRef idx="minor">
                <a:schemeClr val="tx1"/>
              </a:fontRef>
            </p:style>
          </p:cxnSp>
          <p:pic>
            <p:nvPicPr>
              <p:cNvPr id="297" name="图片 29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94237" y="2178919"/>
                <a:ext cx="1200574" cy="900548"/>
              </a:xfrm>
              <a:prstGeom prst="rect">
                <a:avLst/>
              </a:prstGeom>
            </p:spPr>
          </p:pic>
          <p:pic>
            <p:nvPicPr>
              <p:cNvPr id="298" name="图片 297"/>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788300" y="3688831"/>
                <a:ext cx="1189575" cy="892297"/>
              </a:xfrm>
              <a:prstGeom prst="rect">
                <a:avLst/>
              </a:prstGeom>
            </p:spPr>
          </p:pic>
          <p:cxnSp>
            <p:nvCxnSpPr>
              <p:cNvPr id="299" name="直接连接符 298"/>
              <p:cNvCxnSpPr/>
              <p:nvPr/>
            </p:nvCxnSpPr>
            <p:spPr>
              <a:xfrm>
                <a:off x="5685527" y="2799563"/>
                <a:ext cx="509689" cy="119756"/>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flipV="1">
                <a:off x="3761241" y="2876840"/>
                <a:ext cx="1196504" cy="957147"/>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flipV="1">
                <a:off x="5746979" y="3314853"/>
                <a:ext cx="766793" cy="664987"/>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3934966" y="4028413"/>
                <a:ext cx="1119412" cy="169468"/>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flipV="1">
                <a:off x="3873902" y="3122679"/>
                <a:ext cx="2256473" cy="806661"/>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304" name="直接连接符 303"/>
              <p:cNvCxnSpPr/>
              <p:nvPr/>
            </p:nvCxnSpPr>
            <p:spPr>
              <a:xfrm flipH="1" flipV="1">
                <a:off x="5186683" y="3029240"/>
                <a:ext cx="56632" cy="646577"/>
              </a:xfrm>
              <a:prstGeom prst="line">
                <a:avLst/>
              </a:prstGeom>
              <a:ln w="38100">
                <a:solidFill>
                  <a:srgbClr val="7030A0"/>
                </a:solidFill>
                <a:headEnd type="stealth"/>
                <a:tailEnd type="stealth"/>
              </a:ln>
            </p:spPr>
            <p:style>
              <a:lnRef idx="1">
                <a:schemeClr val="accent1"/>
              </a:lnRef>
              <a:fillRef idx="0">
                <a:schemeClr val="accent1"/>
              </a:fillRef>
              <a:effectRef idx="0">
                <a:schemeClr val="accent1"/>
              </a:effectRef>
              <a:fontRef idx="minor">
                <a:schemeClr val="tx1"/>
              </a:fontRef>
            </p:style>
          </p:cxnSp>
        </p:grpSp>
        <p:pic>
          <p:nvPicPr>
            <p:cNvPr id="286" name="图片 285"/>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flipH="1">
              <a:off x="3116992" y="3622456"/>
              <a:ext cx="711999" cy="795436"/>
            </a:xfrm>
            <a:prstGeom prst="rect">
              <a:avLst/>
            </a:prstGeom>
          </p:spPr>
        </p:pic>
        <p:pic>
          <p:nvPicPr>
            <p:cNvPr id="287" name="图片 28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157751" y="2532950"/>
              <a:ext cx="656187" cy="656187"/>
            </a:xfrm>
            <a:prstGeom prst="rect">
              <a:avLst/>
            </a:prstGeom>
          </p:spPr>
        </p:pic>
      </p:grpSp>
      <p:grpSp>
        <p:nvGrpSpPr>
          <p:cNvPr id="11" name="组合 10"/>
          <p:cNvGrpSpPr/>
          <p:nvPr/>
        </p:nvGrpSpPr>
        <p:grpSpPr>
          <a:xfrm>
            <a:off x="3591428" y="2924944"/>
            <a:ext cx="2863818" cy="1368152"/>
            <a:chOff x="3591428" y="2780928"/>
            <a:chExt cx="2863818" cy="1368152"/>
          </a:xfrm>
        </p:grpSpPr>
        <p:sp>
          <p:nvSpPr>
            <p:cNvPr id="4" name="TextBox 3"/>
            <p:cNvSpPr txBox="1"/>
            <p:nvPr/>
          </p:nvSpPr>
          <p:spPr>
            <a:xfrm>
              <a:off x="3591428" y="3284984"/>
              <a:ext cx="2863818" cy="369332"/>
            </a:xfrm>
            <a:prstGeom prst="rect">
              <a:avLst/>
            </a:prstGeom>
            <a:solidFill>
              <a:schemeClr val="accent2">
                <a:lumMod val="60000"/>
                <a:lumOff val="40000"/>
              </a:schemeClr>
            </a:solid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元数据</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联系链</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内容资料</a:t>
              </a:r>
              <a:endParaRPr lang="en-US" altLang="zh-CN" dirty="0" smtClean="0">
                <a:latin typeface="微软雅黑" panose="020B0503020204020204" pitchFamily="34" charset="-122"/>
                <a:ea typeface="微软雅黑" panose="020B0503020204020204" pitchFamily="34" charset="-122"/>
              </a:endParaRPr>
            </a:p>
          </p:txBody>
        </p:sp>
        <p:sp>
          <p:nvSpPr>
            <p:cNvPr id="228" name="右箭头 227"/>
            <p:cNvSpPr/>
            <p:nvPr/>
          </p:nvSpPr>
          <p:spPr>
            <a:xfrm rot="5400000">
              <a:off x="4822611" y="3760549"/>
              <a:ext cx="432048" cy="3450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38" name="右箭头 237"/>
            <p:cNvSpPr/>
            <p:nvPr/>
          </p:nvSpPr>
          <p:spPr>
            <a:xfrm rot="5400000">
              <a:off x="4817584" y="2824445"/>
              <a:ext cx="432048" cy="34501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3429185" y="5076266"/>
            <a:ext cx="6482445" cy="1737111"/>
            <a:chOff x="3429185" y="5076266"/>
            <a:chExt cx="6482445" cy="1737111"/>
          </a:xfrm>
        </p:grpSpPr>
        <p:pic>
          <p:nvPicPr>
            <p:cNvPr id="283" name="图片 282"/>
            <p:cNvPicPr>
              <a:picLocks noChangeAspect="1"/>
            </p:cNvPicPr>
            <p:nvPr/>
          </p:nvPicPr>
          <p:blipFill>
            <a:blip r:embed="rId11" cstate="print">
              <a:clrChange>
                <a:clrFrom>
                  <a:srgbClr val="FFFFFF"/>
                </a:clrFrom>
                <a:clrTo>
                  <a:srgbClr val="FFFFFF">
                    <a:alpha val="0"/>
                  </a:srgbClr>
                </a:clrTo>
              </a:clrChange>
            </a:blip>
            <a:stretch>
              <a:fillRect/>
            </a:stretch>
          </p:blipFill>
          <p:spPr>
            <a:xfrm>
              <a:off x="3429185" y="5330886"/>
              <a:ext cx="3112034" cy="1188902"/>
            </a:xfrm>
            <a:prstGeom prst="rect">
              <a:avLst/>
            </a:prstGeom>
          </p:spPr>
        </p:pic>
        <p:sp>
          <p:nvSpPr>
            <p:cNvPr id="280" name="文本框 147"/>
            <p:cNvSpPr txBox="1"/>
            <p:nvPr/>
          </p:nvSpPr>
          <p:spPr>
            <a:xfrm>
              <a:off x="4414713" y="6469830"/>
              <a:ext cx="1562963" cy="343547"/>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涉</a:t>
              </a:r>
              <a:r>
                <a:rPr lang="zh-CN" altLang="en-US" dirty="0" smtClean="0">
                  <a:solidFill>
                    <a:prstClr val="black"/>
                  </a:solidFill>
                  <a:latin typeface="微软雅黑" pitchFamily="34" charset="-122"/>
                  <a:ea typeface="微软雅黑" pitchFamily="34" charset="-122"/>
                </a:rPr>
                <a:t>恐可疑分子</a:t>
              </a:r>
              <a:endParaRPr lang="zh-CN" altLang="en-US" dirty="0">
                <a:solidFill>
                  <a:prstClr val="black"/>
                </a:solidFill>
                <a:latin typeface="微软雅黑" pitchFamily="34" charset="-122"/>
                <a:ea typeface="微软雅黑" pitchFamily="34" charset="-122"/>
              </a:endParaRPr>
            </a:p>
          </p:txBody>
        </p:sp>
        <p:grpSp>
          <p:nvGrpSpPr>
            <p:cNvPr id="275" name="组合 274"/>
            <p:cNvGrpSpPr/>
            <p:nvPr/>
          </p:nvGrpSpPr>
          <p:grpSpPr>
            <a:xfrm>
              <a:off x="8667526" y="5076266"/>
              <a:ext cx="1244104" cy="1737107"/>
              <a:chOff x="10458239" y="3811685"/>
              <a:chExt cx="1761051" cy="3864223"/>
            </a:xfrm>
          </p:grpSpPr>
          <p:pic>
            <p:nvPicPr>
              <p:cNvPr id="277" name="图片 276"/>
              <p:cNvPicPr>
                <a:picLocks noChangeAspect="1"/>
              </p:cNvPicPr>
              <p:nvPr/>
            </p:nvPicPr>
            <p:blipFill>
              <a:blip r:embed="rId12" cstate="print"/>
              <a:stretch>
                <a:fillRect/>
              </a:stretch>
            </p:blipFill>
            <p:spPr>
              <a:xfrm>
                <a:off x="10458239" y="3811685"/>
                <a:ext cx="1508882" cy="2120926"/>
              </a:xfrm>
              <a:prstGeom prst="rect">
                <a:avLst/>
              </a:prstGeom>
            </p:spPr>
          </p:pic>
          <p:pic>
            <p:nvPicPr>
              <p:cNvPr id="278" name="图片 277"/>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r="2527"/>
              <a:stretch/>
            </p:blipFill>
            <p:spPr>
              <a:xfrm>
                <a:off x="10617821" y="5360101"/>
                <a:ext cx="1217846" cy="1434674"/>
              </a:xfrm>
              <a:prstGeom prst="rect">
                <a:avLst/>
              </a:prstGeom>
            </p:spPr>
          </p:pic>
          <p:sp>
            <p:nvSpPr>
              <p:cNvPr id="279" name="文本框 148"/>
              <p:cNvSpPr txBox="1"/>
              <p:nvPr/>
            </p:nvSpPr>
            <p:spPr>
              <a:xfrm>
                <a:off x="10463908" y="6922684"/>
                <a:ext cx="1755382" cy="753224"/>
              </a:xfrm>
              <a:prstGeom prst="rect">
                <a:avLst/>
              </a:prstGeom>
              <a:noFill/>
            </p:spPr>
            <p:txBody>
              <a:bodyPr wrap="square" rtlCol="0">
                <a:spAutoFit/>
              </a:bodyPr>
              <a:lstStyle/>
              <a:p>
                <a:r>
                  <a:rPr lang="zh-CN" altLang="en-US" dirty="0">
                    <a:solidFill>
                      <a:prstClr val="black"/>
                    </a:solidFill>
                    <a:latin typeface="微软雅黑" panose="020B0503020204020204" pitchFamily="34" charset="-122"/>
                    <a:ea typeface="微软雅黑" panose="020B0503020204020204" pitchFamily="34" charset="-122"/>
                  </a:rPr>
                  <a:t>暴</a:t>
                </a:r>
                <a:r>
                  <a:rPr lang="zh-CN" altLang="en-US" dirty="0" smtClean="0">
                    <a:solidFill>
                      <a:prstClr val="black"/>
                    </a:solidFill>
                    <a:latin typeface="微软雅黑" pitchFamily="34" charset="-122"/>
                    <a:ea typeface="微软雅黑" pitchFamily="34" charset="-122"/>
                  </a:rPr>
                  <a:t>恐事件</a:t>
                </a:r>
                <a:endParaRPr lang="zh-CN" altLang="en-US" dirty="0">
                  <a:solidFill>
                    <a:prstClr val="black"/>
                  </a:solidFill>
                  <a:latin typeface="微软雅黑" pitchFamily="34" charset="-122"/>
                  <a:ea typeface="微软雅黑" pitchFamily="34" charset="-122"/>
                </a:endParaRPr>
              </a:p>
            </p:txBody>
          </p:sp>
        </p:grpSp>
        <p:grpSp>
          <p:nvGrpSpPr>
            <p:cNvPr id="9" name="组合 8"/>
            <p:cNvGrpSpPr/>
            <p:nvPr/>
          </p:nvGrpSpPr>
          <p:grpSpPr>
            <a:xfrm>
              <a:off x="4595899" y="5550053"/>
              <a:ext cx="759259" cy="543243"/>
              <a:chOff x="1213594" y="5500794"/>
              <a:chExt cx="759259" cy="543243"/>
            </a:xfrm>
          </p:grpSpPr>
          <p:sp>
            <p:nvSpPr>
              <p:cNvPr id="7" name="流程图: 过程 6"/>
              <p:cNvSpPr/>
              <p:nvPr/>
            </p:nvSpPr>
            <p:spPr>
              <a:xfrm>
                <a:off x="1327825" y="5571834"/>
                <a:ext cx="517164" cy="28613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2" name="图片 28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13594" y="5500794"/>
                <a:ext cx="759259" cy="543243"/>
              </a:xfrm>
              <a:prstGeom prst="rect">
                <a:avLst/>
              </a:prstGeom>
            </p:spPr>
          </p:pic>
        </p:grpSp>
        <p:sp>
          <p:nvSpPr>
            <p:cNvPr id="273" name="文本框 147"/>
            <p:cNvSpPr txBox="1"/>
            <p:nvPr/>
          </p:nvSpPr>
          <p:spPr>
            <a:xfrm>
              <a:off x="7040106" y="5461716"/>
              <a:ext cx="835332" cy="343548"/>
            </a:xfrm>
            <a:prstGeom prst="rect">
              <a:avLst/>
            </a:prstGeom>
            <a:noFill/>
          </p:spPr>
          <p:txBody>
            <a:bodyPr wrap="square" rtlCol="0">
              <a:spAutoFit/>
            </a:bodyPr>
            <a:lstStyle/>
            <a:p>
              <a:pPr algn="ctr"/>
              <a:r>
                <a:rPr lang="zh-CN" altLang="en-US" dirty="0" smtClean="0">
                  <a:solidFill>
                    <a:prstClr val="black"/>
                  </a:solidFill>
                  <a:latin typeface="微软雅黑" panose="020B0503020204020204" pitchFamily="34" charset="-122"/>
                  <a:ea typeface="微软雅黑" panose="020B0503020204020204" pitchFamily="34" charset="-122"/>
                </a:rPr>
                <a:t>预警</a:t>
              </a:r>
              <a:endParaRPr lang="zh-CN" altLang="en-US" dirty="0">
                <a:solidFill>
                  <a:prstClr val="black"/>
                </a:solidFill>
                <a:latin typeface="微软雅黑" pitchFamily="34" charset="-122"/>
                <a:ea typeface="微软雅黑" pitchFamily="34" charset="-122"/>
              </a:endParaRPr>
            </a:p>
          </p:txBody>
        </p:sp>
        <p:sp>
          <p:nvSpPr>
            <p:cNvPr id="13" name="右箭头 12"/>
            <p:cNvSpPr/>
            <p:nvPr/>
          </p:nvSpPr>
          <p:spPr>
            <a:xfrm>
              <a:off x="6735075" y="5780275"/>
              <a:ext cx="1519085" cy="395636"/>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5" name="文本框 147"/>
            <p:cNvSpPr txBox="1"/>
            <p:nvPr/>
          </p:nvSpPr>
          <p:spPr>
            <a:xfrm>
              <a:off x="6492097" y="6109788"/>
              <a:ext cx="1947458" cy="343548"/>
            </a:xfrm>
            <a:prstGeom prst="rect">
              <a:avLst/>
            </a:prstGeom>
            <a:noFill/>
          </p:spPr>
          <p:txBody>
            <a:bodyPr wrap="square" rtlCol="0">
              <a:spAutoFit/>
            </a:bodyPr>
            <a:lstStyle/>
            <a:p>
              <a:pPr algn="ctr"/>
              <a:r>
                <a:rPr lang="zh-CN" altLang="en-US" dirty="0" smtClean="0">
                  <a:solidFill>
                    <a:prstClr val="black"/>
                  </a:solidFill>
                  <a:latin typeface="微软雅黑" pitchFamily="34" charset="-122"/>
                  <a:ea typeface="微软雅黑" pitchFamily="34" charset="-122"/>
                </a:rPr>
                <a:t>重点盯控</a:t>
              </a:r>
              <a:endParaRPr lang="zh-CN" altLang="en-US" dirty="0">
                <a:solidFill>
                  <a:prstClr val="black"/>
                </a:solidFill>
                <a:latin typeface="微软雅黑" pitchFamily="34" charset="-122"/>
                <a:ea typeface="微软雅黑" pitchFamily="34" charset="-122"/>
              </a:endParaRPr>
            </a:p>
          </p:txBody>
        </p:sp>
      </p:grpSp>
      <p:grpSp>
        <p:nvGrpSpPr>
          <p:cNvPr id="12" name="组合 11"/>
          <p:cNvGrpSpPr/>
          <p:nvPr/>
        </p:nvGrpSpPr>
        <p:grpSpPr>
          <a:xfrm>
            <a:off x="3346412" y="4293096"/>
            <a:ext cx="5773130" cy="1060015"/>
            <a:chOff x="3346412" y="4221088"/>
            <a:chExt cx="5773130" cy="1060015"/>
          </a:xfrm>
        </p:grpSpPr>
        <p:grpSp>
          <p:nvGrpSpPr>
            <p:cNvPr id="16" name="组合 15"/>
            <p:cNvGrpSpPr/>
            <p:nvPr/>
          </p:nvGrpSpPr>
          <p:grpSpPr>
            <a:xfrm>
              <a:off x="3346412" y="4221088"/>
              <a:ext cx="4612063" cy="1060015"/>
              <a:chOff x="4059223" y="3335084"/>
              <a:chExt cx="5172454" cy="1166317"/>
            </a:xfrm>
          </p:grpSpPr>
          <p:grpSp>
            <p:nvGrpSpPr>
              <p:cNvPr id="231" name="Group 17"/>
              <p:cNvGrpSpPr/>
              <p:nvPr/>
            </p:nvGrpSpPr>
            <p:grpSpPr>
              <a:xfrm>
                <a:off x="4059223" y="3335084"/>
                <a:ext cx="3980199" cy="1166317"/>
                <a:chOff x="1905000" y="1724150"/>
                <a:chExt cx="4191000" cy="3093139"/>
              </a:xfrm>
            </p:grpSpPr>
            <p:sp>
              <p:nvSpPr>
                <p:cNvPr id="232" name="Oval 11"/>
                <p:cNvSpPr/>
                <p:nvPr/>
              </p:nvSpPr>
              <p:spPr>
                <a:xfrm>
                  <a:off x="2873096" y="3121238"/>
                  <a:ext cx="2257425" cy="365760"/>
                </a:xfrm>
                <a:prstGeom prst="ellipse">
                  <a:avLst/>
                </a:prstGeom>
                <a:solidFill>
                  <a:srgbClr val="0070C0"/>
                </a:solidFill>
                <a:ln w="12700" cap="flat" cmpd="sng" algn="ctr">
                  <a:solidFill>
                    <a:srgbClr val="1F497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3" name="Rectangle 6"/>
                <p:cNvSpPr/>
                <p:nvPr/>
              </p:nvSpPr>
              <p:spPr>
                <a:xfrm>
                  <a:off x="3581400" y="4343399"/>
                  <a:ext cx="838200" cy="381000"/>
                </a:xfrm>
                <a:custGeom>
                  <a:avLst/>
                  <a:gdLst/>
                  <a:ahLst/>
                  <a:cxnLst/>
                  <a:rect l="l" t="t" r="r" b="b"/>
                  <a:pathLst>
                    <a:path w="838200" h="762000">
                      <a:moveTo>
                        <a:pt x="0" y="0"/>
                      </a:moveTo>
                      <a:lnTo>
                        <a:pt x="2817" y="0"/>
                      </a:lnTo>
                      <a:cubicBezTo>
                        <a:pt x="16225" y="59814"/>
                        <a:pt x="197594" y="106680"/>
                        <a:pt x="419100" y="106680"/>
                      </a:cubicBezTo>
                      <a:cubicBezTo>
                        <a:pt x="640606" y="106680"/>
                        <a:pt x="821975" y="59814"/>
                        <a:pt x="835384" y="0"/>
                      </a:cubicBezTo>
                      <a:lnTo>
                        <a:pt x="838200" y="0"/>
                      </a:lnTo>
                      <a:lnTo>
                        <a:pt x="838200" y="762000"/>
                      </a:lnTo>
                      <a:cubicBezTo>
                        <a:pt x="838200" y="698874"/>
                        <a:pt x="650563" y="647700"/>
                        <a:pt x="419100" y="647700"/>
                      </a:cubicBezTo>
                      <a:cubicBezTo>
                        <a:pt x="187637" y="647700"/>
                        <a:pt x="0" y="698874"/>
                        <a:pt x="0" y="762000"/>
                      </a:cubicBezTo>
                      <a:close/>
                    </a:path>
                  </a:pathLst>
                </a:custGeom>
                <a:gradFill>
                  <a:gsLst>
                    <a:gs pos="0">
                      <a:sysClr val="window" lastClr="FFFFFF">
                        <a:alpha val="75000"/>
                      </a:sysClr>
                    </a:gs>
                    <a:gs pos="100000">
                      <a:sysClr val="window" lastClr="FFFFFF">
                        <a:lumMod val="75000"/>
                        <a:alpha val="75000"/>
                      </a:sysClr>
                    </a:gs>
                  </a:gsLst>
                  <a:lin ang="0" scaled="1"/>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4" name="Oval 6"/>
                <p:cNvSpPr/>
                <p:nvPr/>
              </p:nvSpPr>
              <p:spPr>
                <a:xfrm>
                  <a:off x="3581400" y="4588690"/>
                  <a:ext cx="838200" cy="228599"/>
                </a:xfrm>
                <a:prstGeom prst="ellipse">
                  <a:avLst/>
                </a:prstGeom>
                <a:gradFill>
                  <a:gsLst>
                    <a:gs pos="29000">
                      <a:srgbClr val="C2C2C2"/>
                    </a:gs>
                    <a:gs pos="0">
                      <a:sysClr val="window" lastClr="FFFFFF">
                        <a:alpha val="75000"/>
                      </a:sysClr>
                    </a:gs>
                    <a:gs pos="100000">
                      <a:sysClr val="window" lastClr="FFFFFF">
                        <a:lumMod val="75000"/>
                        <a:alpha val="75000"/>
                      </a:sysClr>
                    </a:gs>
                  </a:gsLst>
                  <a:lin ang="0" scaled="1"/>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5" name="Flowchart: Merge 11"/>
                <p:cNvSpPr/>
                <p:nvPr/>
              </p:nvSpPr>
              <p:spPr>
                <a:xfrm>
                  <a:off x="1922469" y="1954756"/>
                  <a:ext cx="4156062" cy="2495325"/>
                </a:xfrm>
                <a:custGeom>
                  <a:avLst/>
                  <a:gdLst/>
                  <a:ahLst/>
                  <a:cxnLst/>
                  <a:rect l="l" t="t" r="r" b="b"/>
                  <a:pathLst>
                    <a:path w="4156062" h="2495325">
                      <a:moveTo>
                        <a:pt x="0" y="0"/>
                      </a:moveTo>
                      <a:cubicBezTo>
                        <a:pt x="130340" y="101238"/>
                        <a:pt x="1011061" y="178844"/>
                        <a:pt x="2078031" y="178844"/>
                      </a:cubicBezTo>
                      <a:cubicBezTo>
                        <a:pt x="3145002" y="178844"/>
                        <a:pt x="4025722" y="101238"/>
                        <a:pt x="4156062" y="0"/>
                      </a:cubicBezTo>
                      <a:lnTo>
                        <a:pt x="2473871" y="2416238"/>
                      </a:lnTo>
                      <a:cubicBezTo>
                        <a:pt x="2419974" y="2462647"/>
                        <a:pt x="2262996" y="2495325"/>
                        <a:pt x="2078031" y="2495325"/>
                      </a:cubicBezTo>
                      <a:cubicBezTo>
                        <a:pt x="1893065" y="2495325"/>
                        <a:pt x="1736086" y="2462646"/>
                        <a:pt x="1682190" y="2416237"/>
                      </a:cubicBezTo>
                      <a:close/>
                    </a:path>
                  </a:pathLst>
                </a:custGeom>
                <a:gradFill flip="none" rotWithShape="1">
                  <a:gsLst>
                    <a:gs pos="0">
                      <a:sysClr val="window" lastClr="FFFFFF">
                        <a:lumMod val="75000"/>
                        <a:alpha val="75000"/>
                      </a:sysClr>
                    </a:gs>
                    <a:gs pos="52000">
                      <a:sysClr val="window" lastClr="FFFFFF">
                        <a:alpha val="75000"/>
                      </a:sysClr>
                    </a:gs>
                    <a:gs pos="48000">
                      <a:srgbClr val="FFFFFF">
                        <a:alpha val="75000"/>
                      </a:srgbClr>
                    </a:gs>
                    <a:gs pos="100000">
                      <a:sysClr val="window" lastClr="FFFFFF">
                        <a:lumMod val="75000"/>
                        <a:alpha val="75000"/>
                      </a:sysClr>
                    </a:gs>
                  </a:gsLst>
                  <a:lin ang="0" scaled="1"/>
                  <a:tileRect/>
                </a:gradFill>
                <a:ln w="12700" cap="flat" cmpd="sng" algn="ctr">
                  <a:solidFill>
                    <a:sysClr val="window" lastClr="FFFFFF">
                      <a:lumMod val="50000"/>
                    </a:sys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6" name="Oval 8"/>
                <p:cNvSpPr/>
                <p:nvPr/>
              </p:nvSpPr>
              <p:spPr>
                <a:xfrm>
                  <a:off x="1905000" y="1724150"/>
                  <a:ext cx="4191000" cy="407872"/>
                </a:xfrm>
                <a:prstGeom prst="ellipse">
                  <a:avLst/>
                </a:prstGeom>
                <a:gradFill flip="none" rotWithShape="1">
                  <a:gsLst>
                    <a:gs pos="0">
                      <a:sysClr val="window" lastClr="FFFFFF">
                        <a:alpha val="75000"/>
                      </a:sysClr>
                    </a:gs>
                    <a:gs pos="100000">
                      <a:sysClr val="window" lastClr="FFFFFF">
                        <a:lumMod val="75000"/>
                        <a:alpha val="75000"/>
                      </a:sysClr>
                    </a:gs>
                  </a:gsLst>
                  <a:lin ang="5400000" scaled="1"/>
                  <a:tileRect/>
                </a:gradFill>
                <a:ln w="12700" cap="flat" cmpd="sng" algn="ctr">
                  <a:solidFill>
                    <a:sysClr val="window" lastClr="FFFFFF">
                      <a:lumMod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7" name="Flowchart: Merge 11"/>
                <p:cNvSpPr/>
                <p:nvPr/>
              </p:nvSpPr>
              <p:spPr>
                <a:xfrm>
                  <a:off x="2886543" y="3335325"/>
                  <a:ext cx="2227913" cy="1113742"/>
                </a:xfrm>
                <a:custGeom>
                  <a:avLst/>
                  <a:gdLst/>
                  <a:ahLst/>
                  <a:cxnLst/>
                  <a:rect l="l" t="t" r="r" b="b"/>
                  <a:pathLst>
                    <a:path w="2227913" h="1113743">
                      <a:moveTo>
                        <a:pt x="0" y="0"/>
                      </a:moveTo>
                      <a:cubicBezTo>
                        <a:pt x="107756" y="83149"/>
                        <a:pt x="567844" y="145580"/>
                        <a:pt x="1119066" y="145580"/>
                      </a:cubicBezTo>
                      <a:cubicBezTo>
                        <a:pt x="1654872" y="145580"/>
                        <a:pt x="2104570" y="86592"/>
                        <a:pt x="2227913" y="6359"/>
                      </a:cubicBezTo>
                      <a:lnTo>
                        <a:pt x="1512010" y="1034656"/>
                      </a:lnTo>
                      <a:cubicBezTo>
                        <a:pt x="1458113" y="1081065"/>
                        <a:pt x="1301135" y="1113743"/>
                        <a:pt x="1116170" y="1113743"/>
                      </a:cubicBezTo>
                      <a:cubicBezTo>
                        <a:pt x="931204" y="1113743"/>
                        <a:pt x="774225" y="1081064"/>
                        <a:pt x="720329" y="1034655"/>
                      </a:cubicBezTo>
                      <a:close/>
                    </a:path>
                  </a:pathLst>
                </a:custGeom>
                <a:gradFill>
                  <a:gsLst>
                    <a:gs pos="0">
                      <a:srgbClr val="1F497D"/>
                    </a:gs>
                    <a:gs pos="52000">
                      <a:srgbClr val="00B0F0"/>
                    </a:gs>
                    <a:gs pos="48000">
                      <a:srgbClr val="00B0F0"/>
                    </a:gs>
                    <a:gs pos="100000">
                      <a:srgbClr val="1F497D"/>
                    </a:gs>
                  </a:gsLst>
                  <a:lin ang="0" scaled="1"/>
                </a:gradFill>
                <a:ln w="12700" cap="flat" cmpd="sng" algn="ctr">
                  <a:solidFill>
                    <a:srgbClr val="1F497D"/>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39" name="Oval 4"/>
                <p:cNvSpPr/>
                <p:nvPr/>
              </p:nvSpPr>
              <p:spPr>
                <a:xfrm>
                  <a:off x="3581400" y="4219576"/>
                  <a:ext cx="838200" cy="228600"/>
                </a:xfrm>
                <a:prstGeom prst="ellipse">
                  <a:avLst/>
                </a:prstGeom>
                <a:solidFill>
                  <a:srgbClr val="0070C0">
                    <a:alpha val="50000"/>
                  </a:srgbClr>
                </a:solidFill>
                <a:ln w="12700" cap="flat" cmpd="sng" algn="ctr">
                  <a:solidFill>
                    <a:srgbClr val="1F497D">
                      <a:alpha val="51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40" name="Down Arrow 28"/>
              <p:cNvSpPr/>
              <p:nvPr/>
            </p:nvSpPr>
            <p:spPr>
              <a:xfrm rot="3435897">
                <a:off x="7355671" y="3188623"/>
                <a:ext cx="296123" cy="1781023"/>
              </a:xfrm>
              <a:prstGeom prst="downArrow">
                <a:avLst>
                  <a:gd name="adj1" fmla="val 50000"/>
                  <a:gd name="adj2" fmla="val 142919"/>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lumMod val="50000"/>
                    <a:lumOff val="50000"/>
                  </a:sysClr>
                </a:solidFill>
                <a:prstDash val="solid"/>
              </a:ln>
              <a:effectLst>
                <a:outerShdw blurRad="40000" dist="20000" dir="5400000" rotWithShape="0">
                  <a:srgbClr val="000000">
                    <a:alpha val="38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1" name="TextBox 240"/>
              <p:cNvSpPr txBox="1"/>
              <p:nvPr/>
            </p:nvSpPr>
            <p:spPr>
              <a:xfrm rot="19645023">
                <a:off x="7320470" y="3735765"/>
                <a:ext cx="1911207" cy="379577"/>
              </a:xfrm>
              <a:prstGeom prst="rect">
                <a:avLst/>
              </a:prstGeom>
              <a:noFill/>
            </p:spPr>
            <p:txBody>
              <a:bodyPr wrap="square" rtlCol="0">
                <a:spAutoFit/>
              </a:bodyPr>
              <a:lstStyle>
                <a:defPPr>
                  <a:defRPr lang="en-US"/>
                </a:defPPr>
                <a:lvl1pPr>
                  <a:defRPr sz="2000" b="1">
                    <a:solidFill>
                      <a:schemeClr val="tx1">
                        <a:lumMod val="65000"/>
                        <a:lumOff val="35000"/>
                      </a:schemeClr>
                    </a:solidFill>
                    <a:latin typeface="Arial" pitchFamily="34" charset="0"/>
                    <a:cs typeface="Arial" pitchFamily="34" charset="0"/>
                  </a:defRPr>
                </a:lvl1p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800" dirty="0">
                    <a:solidFill>
                      <a:schemeClr val="tx1"/>
                    </a:solidFill>
                    <a:latin typeface="微软雅黑" pitchFamily="34" charset="-122"/>
                    <a:ea typeface="微软雅黑" pitchFamily="34" charset="-122"/>
                    <a:cs typeface="+mn-cs"/>
                  </a:rPr>
                  <a:t>分子筛计划</a:t>
                </a:r>
                <a:endParaRPr lang="en-US" sz="1800" dirty="0">
                  <a:solidFill>
                    <a:schemeClr val="tx1"/>
                  </a:solidFill>
                  <a:latin typeface="微软雅黑" pitchFamily="34" charset="-122"/>
                  <a:ea typeface="微软雅黑" pitchFamily="34" charset="-122"/>
                  <a:cs typeface="+mn-cs"/>
                </a:endParaRPr>
              </a:p>
            </p:txBody>
          </p:sp>
        </p:grpSp>
        <p:grpSp>
          <p:nvGrpSpPr>
            <p:cNvPr id="10" name="组合 9"/>
            <p:cNvGrpSpPr/>
            <p:nvPr/>
          </p:nvGrpSpPr>
          <p:grpSpPr>
            <a:xfrm>
              <a:off x="7473769" y="4437112"/>
              <a:ext cx="1645773" cy="288033"/>
              <a:chOff x="7473769" y="4437112"/>
              <a:chExt cx="1645773" cy="288033"/>
            </a:xfrm>
          </p:grpSpPr>
          <p:sp>
            <p:nvSpPr>
              <p:cNvPr id="6" name="平行四边形 5"/>
              <p:cNvSpPr/>
              <p:nvPr/>
            </p:nvSpPr>
            <p:spPr>
              <a:xfrm>
                <a:off x="7679382" y="4437113"/>
                <a:ext cx="1440160" cy="288032"/>
              </a:xfrm>
              <a:prstGeom prst="parallelogram">
                <a:avLst>
                  <a:gd name="adj" fmla="val 13082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24" name="矩形 223"/>
              <p:cNvSpPr/>
              <p:nvPr/>
            </p:nvSpPr>
            <p:spPr>
              <a:xfrm>
                <a:off x="7823398" y="4437112"/>
                <a:ext cx="1084689" cy="28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i="1" dirty="0" smtClean="0">
                    <a:solidFill>
                      <a:schemeClr val="tx1"/>
                    </a:solidFill>
                    <a:latin typeface="微软雅黑" panose="020B0503020204020204" pitchFamily="34" charset="-122"/>
                    <a:ea typeface="微软雅黑" panose="020B0503020204020204" pitchFamily="34" charset="-122"/>
                  </a:rPr>
                  <a:t>关联规则</a:t>
                </a:r>
                <a:endParaRPr lang="zh-CN" altLang="en-US" sz="1600" i="1" dirty="0">
                  <a:solidFill>
                    <a:schemeClr val="tx1"/>
                  </a:solidFill>
                  <a:latin typeface="微软雅黑" panose="020B0503020204020204" pitchFamily="34" charset="-122"/>
                  <a:ea typeface="微软雅黑" panose="020B0503020204020204" pitchFamily="34" charset="-122"/>
                </a:endParaRPr>
              </a:p>
            </p:txBody>
          </p:sp>
          <p:cxnSp>
            <p:nvCxnSpPr>
              <p:cNvPr id="227" name="直接连接符 226"/>
              <p:cNvCxnSpPr/>
              <p:nvPr/>
            </p:nvCxnSpPr>
            <p:spPr>
              <a:xfrm>
                <a:off x="7473769" y="4579497"/>
                <a:ext cx="386790"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113729" y="4797151"/>
              <a:ext cx="1645773" cy="288033"/>
              <a:chOff x="7626169" y="4589512"/>
              <a:chExt cx="1645773" cy="288033"/>
            </a:xfrm>
          </p:grpSpPr>
          <p:sp>
            <p:nvSpPr>
              <p:cNvPr id="229" name="平行四边形 228"/>
              <p:cNvSpPr/>
              <p:nvPr/>
            </p:nvSpPr>
            <p:spPr>
              <a:xfrm>
                <a:off x="7831782" y="4589513"/>
                <a:ext cx="1440160" cy="288032"/>
              </a:xfrm>
              <a:prstGeom prst="parallelogram">
                <a:avLst>
                  <a:gd name="adj" fmla="val 130821"/>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230" name="矩形 229"/>
              <p:cNvSpPr/>
              <p:nvPr/>
            </p:nvSpPr>
            <p:spPr>
              <a:xfrm>
                <a:off x="7975798" y="4589512"/>
                <a:ext cx="1084689" cy="2847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i="1" dirty="0" smtClean="0">
                    <a:solidFill>
                      <a:schemeClr val="tx1"/>
                    </a:solidFill>
                    <a:latin typeface="微软雅黑" panose="020B0503020204020204" pitchFamily="34" charset="-122"/>
                    <a:ea typeface="微软雅黑" panose="020B0503020204020204" pitchFamily="34" charset="-122"/>
                  </a:rPr>
                  <a:t>分析建模</a:t>
                </a:r>
                <a:endParaRPr lang="zh-CN" altLang="en-US" sz="1600" i="1" dirty="0">
                  <a:solidFill>
                    <a:schemeClr val="tx1"/>
                  </a:solidFill>
                  <a:latin typeface="微软雅黑" panose="020B0503020204020204" pitchFamily="34" charset="-122"/>
                  <a:ea typeface="微软雅黑" panose="020B0503020204020204" pitchFamily="34" charset="-122"/>
                </a:endParaRPr>
              </a:p>
            </p:txBody>
          </p:sp>
          <p:cxnSp>
            <p:nvCxnSpPr>
              <p:cNvPr id="244" name="直接连接符 243"/>
              <p:cNvCxnSpPr/>
              <p:nvPr/>
            </p:nvCxnSpPr>
            <p:spPr>
              <a:xfrm>
                <a:off x="7626169" y="4731897"/>
                <a:ext cx="386790" cy="0"/>
              </a:xfrm>
              <a:prstGeom prst="line">
                <a:avLst/>
              </a:prstGeom>
              <a:ln w="28575">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226"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虚实空间信息关联分析</a:t>
            </a:r>
          </a:p>
        </p:txBody>
      </p:sp>
      <p:sp>
        <p:nvSpPr>
          <p:cNvPr id="245" name="标题 1"/>
          <p:cNvSpPr txBox="1">
            <a:spLocks/>
          </p:cNvSpPr>
          <p:nvPr/>
        </p:nvSpPr>
        <p:spPr bwMode="auto">
          <a:xfrm>
            <a:off x="517799" y="716699"/>
            <a:ext cx="11338047" cy="62406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defPPr>
              <a:defRPr lang="zh-CN"/>
            </a:defPPr>
            <a:lvl1pPr eaLnBrk="0" hangingPunct="0">
              <a:lnSpc>
                <a:spcPct val="150000"/>
              </a:lnSpc>
              <a:buClr>
                <a:srgbClr val="C00000"/>
              </a:buClr>
              <a:defRPr sz="2800" b="1" kern="0">
                <a:solidFill>
                  <a:srgbClr val="C00000"/>
                </a:solidFill>
                <a:latin typeface="微软雅黑" pitchFamily="34" charset="-122"/>
                <a:ea typeface="微软雅黑" pitchFamily="34" charset="-122"/>
                <a:cs typeface="+mj-cs"/>
              </a:defRPr>
            </a:lvl1pPr>
            <a:lvl2pPr eaLnBrk="0" hangingPunct="0">
              <a:defRPr sz="2600" b="1">
                <a:solidFill>
                  <a:schemeClr val="tx2"/>
                </a:solidFill>
                <a:latin typeface="Arial" charset="0"/>
                <a:ea typeface="微软雅黑" pitchFamily="34" charset="-122"/>
              </a:defRPr>
            </a:lvl2pPr>
            <a:lvl3pPr eaLnBrk="0" hangingPunct="0">
              <a:defRPr sz="2600" b="1">
                <a:solidFill>
                  <a:schemeClr val="tx2"/>
                </a:solidFill>
                <a:latin typeface="Arial" charset="0"/>
                <a:ea typeface="微软雅黑" pitchFamily="34" charset="-122"/>
              </a:defRPr>
            </a:lvl3pPr>
            <a:lvl4pPr eaLnBrk="0" hangingPunct="0">
              <a:defRPr sz="2600" b="1">
                <a:solidFill>
                  <a:schemeClr val="tx2"/>
                </a:solidFill>
                <a:latin typeface="Arial" charset="0"/>
                <a:ea typeface="微软雅黑" pitchFamily="34" charset="-122"/>
              </a:defRPr>
            </a:lvl4pPr>
            <a:lvl5pPr eaLnBrk="0" hangingPunct="0">
              <a:defRPr sz="2600" b="1">
                <a:solidFill>
                  <a:schemeClr val="tx2"/>
                </a:solidFill>
                <a:latin typeface="Arial" charset="0"/>
                <a:ea typeface="微软雅黑" pitchFamily="34" charset="-122"/>
              </a:defRPr>
            </a:lvl5pPr>
            <a:lvl6pPr marL="457200" fontAlgn="base">
              <a:spcBef>
                <a:spcPct val="0"/>
              </a:spcBef>
              <a:spcAft>
                <a:spcPct val="0"/>
              </a:spcAft>
              <a:defRPr sz="2600" b="1">
                <a:solidFill>
                  <a:schemeClr val="tx2"/>
                </a:solidFill>
                <a:latin typeface="Arial" charset="0"/>
                <a:ea typeface="微软雅黑" pitchFamily="34" charset="-122"/>
              </a:defRPr>
            </a:lvl6pPr>
            <a:lvl7pPr marL="914400" fontAlgn="base">
              <a:spcBef>
                <a:spcPct val="0"/>
              </a:spcBef>
              <a:spcAft>
                <a:spcPct val="0"/>
              </a:spcAft>
              <a:defRPr sz="2600" b="1">
                <a:solidFill>
                  <a:schemeClr val="tx2"/>
                </a:solidFill>
                <a:latin typeface="Arial" charset="0"/>
                <a:ea typeface="微软雅黑" pitchFamily="34" charset="-122"/>
              </a:defRPr>
            </a:lvl7pPr>
            <a:lvl8pPr marL="1371600" fontAlgn="base">
              <a:spcBef>
                <a:spcPct val="0"/>
              </a:spcBef>
              <a:spcAft>
                <a:spcPct val="0"/>
              </a:spcAft>
              <a:defRPr sz="2600" b="1">
                <a:solidFill>
                  <a:schemeClr val="tx2"/>
                </a:solidFill>
                <a:latin typeface="Arial" charset="0"/>
                <a:ea typeface="微软雅黑" pitchFamily="34" charset="-122"/>
              </a:defRPr>
            </a:lvl8pPr>
            <a:lvl9pPr marL="1828800" fontAlgn="base">
              <a:spcBef>
                <a:spcPct val="0"/>
              </a:spcBef>
              <a:spcAft>
                <a:spcPct val="0"/>
              </a:spcAft>
              <a:defRPr sz="2600" b="1">
                <a:solidFill>
                  <a:schemeClr val="tx2"/>
                </a:solidFill>
                <a:latin typeface="Arial" charset="0"/>
                <a:ea typeface="微软雅黑" pitchFamily="34" charset="-122"/>
              </a:defRPr>
            </a:lvl9pPr>
          </a:lstStyle>
          <a:p>
            <a:r>
              <a:rPr lang="zh-CN" altLang="en-US" sz="2600" kern="1200" dirty="0">
                <a:solidFill>
                  <a:srgbClr val="FFFF00"/>
                </a:solidFill>
                <a:cs typeface="+mn-cs"/>
              </a:rPr>
              <a:t>融合虚实空间信息，辨识涉恐可疑分子和其关系网络，提前预测暴恐事件</a:t>
            </a:r>
          </a:p>
        </p:txBody>
      </p:sp>
    </p:spTree>
    <p:extLst>
      <p:ext uri="{BB962C8B-B14F-4D97-AF65-F5344CB8AC3E}">
        <p14:creationId xmlns:p14="http://schemas.microsoft.com/office/powerpoint/2010/main" val="6901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4"/>
                                        </p:tgtEl>
                                        <p:attrNameLst>
                                          <p:attrName>style.visibility</p:attrName>
                                        </p:attrNameLst>
                                      </p:cBhvr>
                                      <p:to>
                                        <p:strVal val="visible"/>
                                      </p:to>
                                    </p:set>
                                    <p:animEffect transition="in" filter="fade">
                                      <p:cBhvr>
                                        <p:cTn id="7" dur="300"/>
                                        <p:tgtEl>
                                          <p:spTgt spid="28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9"/>
                                        </p:tgtEl>
                                        <p:attrNameLst>
                                          <p:attrName>style.visibility</p:attrName>
                                        </p:attrNameLst>
                                      </p:cBhvr>
                                      <p:to>
                                        <p:strVal val="visible"/>
                                      </p:to>
                                    </p:set>
                                    <p:animEffect transition="in" filter="barn(inVertical)">
                                      <p:cBhvr>
                                        <p:cTn id="10" dur="200"/>
                                        <p:tgtEl>
                                          <p:spTgt spid="149"/>
                                        </p:tgtEl>
                                      </p:cBhvr>
                                    </p:animEffect>
                                  </p:childTnLst>
                                </p:cTn>
                              </p:par>
                            </p:childTnLst>
                          </p:cTn>
                        </p:par>
                        <p:par>
                          <p:cTn id="11" fill="hold">
                            <p:stCondLst>
                              <p:cond delay="300"/>
                            </p:stCondLst>
                            <p:childTnLst>
                              <p:par>
                                <p:cTn id="12" presetID="16" presetClass="entr" presetSubtype="21" fill="hold" grpId="0" nodeType="afterEffect">
                                  <p:stCondLst>
                                    <p:cond delay="0"/>
                                  </p:stCondLst>
                                  <p:childTnLst>
                                    <p:set>
                                      <p:cBhvr>
                                        <p:cTn id="13" dur="1" fill="hold">
                                          <p:stCondLst>
                                            <p:cond delay="0"/>
                                          </p:stCondLst>
                                        </p:cTn>
                                        <p:tgtEl>
                                          <p:spTgt spid="147"/>
                                        </p:tgtEl>
                                        <p:attrNameLst>
                                          <p:attrName>style.visibility</p:attrName>
                                        </p:attrNameLst>
                                      </p:cBhvr>
                                      <p:to>
                                        <p:strVal val="visible"/>
                                      </p:to>
                                    </p:set>
                                    <p:animEffect transition="in" filter="barn(inVertical)">
                                      <p:cBhvr>
                                        <p:cTn id="14" dur="400"/>
                                        <p:tgtEl>
                                          <p:spTgt spid="14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258"/>
                                        </p:tgtEl>
                                        <p:attrNameLst>
                                          <p:attrName>style.visibility</p:attrName>
                                        </p:attrNameLst>
                                      </p:cBhvr>
                                      <p:to>
                                        <p:strVal val="visible"/>
                                      </p:to>
                                    </p:set>
                                    <p:anim calcmode="lin" valueType="num">
                                      <p:cBhvr>
                                        <p:cTn id="17" dur="400" fill="hold"/>
                                        <p:tgtEl>
                                          <p:spTgt spid="258"/>
                                        </p:tgtEl>
                                        <p:attrNameLst>
                                          <p:attrName>ppt_w</p:attrName>
                                        </p:attrNameLst>
                                      </p:cBhvr>
                                      <p:tavLst>
                                        <p:tav tm="0">
                                          <p:val>
                                            <p:fltVal val="0"/>
                                          </p:val>
                                        </p:tav>
                                        <p:tav tm="100000">
                                          <p:val>
                                            <p:strVal val="#ppt_w"/>
                                          </p:val>
                                        </p:tav>
                                      </p:tavLst>
                                    </p:anim>
                                    <p:anim calcmode="lin" valueType="num">
                                      <p:cBhvr>
                                        <p:cTn id="18" dur="400" fill="hold"/>
                                        <p:tgtEl>
                                          <p:spTgt spid="258"/>
                                        </p:tgtEl>
                                        <p:attrNameLst>
                                          <p:attrName>ppt_h</p:attrName>
                                        </p:attrNameLst>
                                      </p:cBhvr>
                                      <p:tavLst>
                                        <p:tav tm="0">
                                          <p:val>
                                            <p:fltVal val="0"/>
                                          </p:val>
                                        </p:tav>
                                        <p:tav tm="100000">
                                          <p:val>
                                            <p:strVal val="#ppt_h"/>
                                          </p:val>
                                        </p:tav>
                                      </p:tavLst>
                                    </p:anim>
                                    <p:animEffect transition="in" filter="fade">
                                      <p:cBhvr>
                                        <p:cTn id="19" dur="400"/>
                                        <p:tgtEl>
                                          <p:spTgt spid="258"/>
                                        </p:tgtEl>
                                      </p:cBhvr>
                                    </p:animEffect>
                                  </p:childTnLst>
                                </p:cTn>
                              </p:par>
                            </p:childTnLst>
                          </p:cTn>
                        </p:par>
                        <p:par>
                          <p:cTn id="20" fill="hold">
                            <p:stCondLst>
                              <p:cond delay="700"/>
                            </p:stCondLst>
                            <p:childTnLst>
                              <p:par>
                                <p:cTn id="21" presetID="53" presetClass="entr" presetSubtype="16" fill="hold" nodeType="afterEffect">
                                  <p:stCondLst>
                                    <p:cond delay="0"/>
                                  </p:stCondLst>
                                  <p:childTnLst>
                                    <p:set>
                                      <p:cBhvr>
                                        <p:cTn id="22" dur="1" fill="hold">
                                          <p:stCondLst>
                                            <p:cond delay="0"/>
                                          </p:stCondLst>
                                        </p:cTn>
                                        <p:tgtEl>
                                          <p:spTgt spid="254"/>
                                        </p:tgtEl>
                                        <p:attrNameLst>
                                          <p:attrName>style.visibility</p:attrName>
                                        </p:attrNameLst>
                                      </p:cBhvr>
                                      <p:to>
                                        <p:strVal val="visible"/>
                                      </p:to>
                                    </p:set>
                                    <p:anim calcmode="lin" valueType="num">
                                      <p:cBhvr>
                                        <p:cTn id="23" dur="300" fill="hold"/>
                                        <p:tgtEl>
                                          <p:spTgt spid="254"/>
                                        </p:tgtEl>
                                        <p:attrNameLst>
                                          <p:attrName>ppt_w</p:attrName>
                                        </p:attrNameLst>
                                      </p:cBhvr>
                                      <p:tavLst>
                                        <p:tav tm="0">
                                          <p:val>
                                            <p:fltVal val="0"/>
                                          </p:val>
                                        </p:tav>
                                        <p:tav tm="100000">
                                          <p:val>
                                            <p:strVal val="#ppt_w"/>
                                          </p:val>
                                        </p:tav>
                                      </p:tavLst>
                                    </p:anim>
                                    <p:anim calcmode="lin" valueType="num">
                                      <p:cBhvr>
                                        <p:cTn id="24" dur="300" fill="hold"/>
                                        <p:tgtEl>
                                          <p:spTgt spid="254"/>
                                        </p:tgtEl>
                                        <p:attrNameLst>
                                          <p:attrName>ppt_h</p:attrName>
                                        </p:attrNameLst>
                                      </p:cBhvr>
                                      <p:tavLst>
                                        <p:tav tm="0">
                                          <p:val>
                                            <p:fltVal val="0"/>
                                          </p:val>
                                        </p:tav>
                                        <p:tav tm="100000">
                                          <p:val>
                                            <p:strVal val="#ppt_h"/>
                                          </p:val>
                                        </p:tav>
                                      </p:tavLst>
                                    </p:anim>
                                    <p:animEffect transition="in" filter="fade">
                                      <p:cBhvr>
                                        <p:cTn id="25" dur="300"/>
                                        <p:tgtEl>
                                          <p:spTgt spid="254"/>
                                        </p:tgtEl>
                                      </p:cBhvr>
                                    </p:animEffect>
                                  </p:childTnLst>
                                </p:cTn>
                              </p:par>
                            </p:childTnLst>
                          </p:cTn>
                        </p:par>
                        <p:par>
                          <p:cTn id="26" fill="hold">
                            <p:stCondLst>
                              <p:cond delay="1000"/>
                            </p:stCondLst>
                            <p:childTnLst>
                              <p:par>
                                <p:cTn id="27" presetID="8" presetClass="emph" presetSubtype="0" repeatCount="700" fill="hold" nodeType="afterEffect">
                                  <p:stCondLst>
                                    <p:cond delay="0"/>
                                  </p:stCondLst>
                                  <p:childTnLst>
                                    <p:animRot by="21600000">
                                      <p:cBhvr>
                                        <p:cTn id="28" dur="1000" fill="hold"/>
                                        <p:tgtEl>
                                          <p:spTgt spid="254"/>
                                        </p:tgtEl>
                                        <p:attrNameLst>
                                          <p:attrName>r</p:attrName>
                                        </p:attrNameLst>
                                      </p:cBhvr>
                                    </p:animRot>
                                  </p:childTnLst>
                                </p:cTn>
                              </p:par>
                            </p:childTnLst>
                          </p:cTn>
                        </p:par>
                        <p:par>
                          <p:cTn id="29" fill="hold">
                            <p:stCondLst>
                              <p:cond delay="1700"/>
                            </p:stCondLst>
                            <p:childTnLst>
                              <p:par>
                                <p:cTn id="30" presetID="22" presetClass="entr" presetSubtype="1"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300"/>
                                        <p:tgtEl>
                                          <p:spTgt spid="11"/>
                                        </p:tgtEl>
                                      </p:cBhvr>
                                    </p:animEffect>
                                  </p:childTnLst>
                                </p:cTn>
                              </p:par>
                            </p:childTnLst>
                          </p:cTn>
                        </p:par>
                        <p:par>
                          <p:cTn id="33" fill="hold">
                            <p:stCondLst>
                              <p:cond delay="2000"/>
                            </p:stCondLst>
                            <p:childTnLst>
                              <p:par>
                                <p:cTn id="34" presetID="22" presetClass="entr" presetSubtype="1"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200"/>
                                        <p:tgtEl>
                                          <p:spTgt spid="12"/>
                                        </p:tgtEl>
                                      </p:cBhvr>
                                    </p:animEffect>
                                  </p:childTnLst>
                                </p:cTn>
                              </p:par>
                            </p:childTnLst>
                          </p:cTn>
                        </p:par>
                        <p:par>
                          <p:cTn id="37" fill="hold">
                            <p:stCondLst>
                              <p:cond delay="2200"/>
                            </p:stCondLst>
                            <p:childTnLst>
                              <p:par>
                                <p:cTn id="38" presetID="22" presetClass="entr" presetSubtype="8"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3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9" grpId="0" animBg="1"/>
      <p:bldP spid="25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rrowheads="1"/>
          </p:cNvSpPr>
          <p:nvPr/>
        </p:nvSpPr>
        <p:spPr bwMode="auto">
          <a:xfrm>
            <a:off x="766498" y="1485801"/>
            <a:ext cx="10657417" cy="4535487"/>
          </a:xfrm>
          <a:prstGeom prst="roundRect">
            <a:avLst>
              <a:gd name="adj" fmla="val 16667"/>
            </a:avLst>
          </a:prstGeom>
          <a:solidFill>
            <a:srgbClr val="CCECFF"/>
          </a:solidFill>
          <a:ln w="9525">
            <a:solidFill>
              <a:schemeClr val="tx1"/>
            </a:solidFill>
            <a:round/>
            <a:headEnd/>
            <a:tailEnd/>
          </a:ln>
        </p:spPr>
        <p:txBody>
          <a:bodyPr lIns="17995" tIns="45706" rIns="17995" bIns="45706"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200000"/>
              </a:lnSpc>
            </a:pPr>
            <a:r>
              <a:rPr lang="zh-CN" altLang="en-US" sz="2400" b="1" dirty="0" smtClean="0">
                <a:solidFill>
                  <a:srgbClr val="002060"/>
                </a:solidFill>
                <a:latin typeface="微软雅黑" panose="020B0503020204020204" pitchFamily="34" charset="-122"/>
                <a:ea typeface="微软雅黑" panose="020B0503020204020204" pitchFamily="34" charset="-122"/>
              </a:rPr>
              <a:t>       积极应对新时期恐怖主义威胁，立足恐怖分子存在和意图特征，构建“虚实结合、情报主导”的反恐联合信息环境，全面采集实体空间痕迹与虚拟空间信息，运用大数据技术进行深入关联分析，形成“联系链”，建立“恐怖分子筛”实现对恐怖分子的准确识别和暴恐事件的提前预警，为反恐维稳提供</a:t>
            </a:r>
            <a:r>
              <a:rPr lang="zh-CN" altLang="en-US" sz="2400" b="1" dirty="0">
                <a:solidFill>
                  <a:srgbClr val="002060"/>
                </a:solidFill>
                <a:latin typeface="微软雅黑" panose="020B0503020204020204" pitchFamily="34" charset="-122"/>
                <a:ea typeface="微软雅黑" panose="020B0503020204020204" pitchFamily="34" charset="-122"/>
              </a:rPr>
              <a:t>技术</a:t>
            </a:r>
            <a:r>
              <a:rPr lang="zh-CN" altLang="en-US" sz="2400" b="1" dirty="0" smtClean="0">
                <a:solidFill>
                  <a:srgbClr val="002060"/>
                </a:solidFill>
                <a:latin typeface="微软雅黑" panose="020B0503020204020204" pitchFamily="34" charset="-122"/>
                <a:ea typeface="微软雅黑" panose="020B0503020204020204" pitchFamily="34" charset="-122"/>
              </a:rPr>
              <a:t>支撑，有力</a:t>
            </a:r>
            <a:r>
              <a:rPr lang="zh-CN" altLang="en-US" sz="2400" b="1" dirty="0">
                <a:solidFill>
                  <a:srgbClr val="002060"/>
                </a:solidFill>
                <a:latin typeface="微软雅黑" panose="020B0503020204020204" pitchFamily="34" charset="-122"/>
                <a:ea typeface="微软雅黑" panose="020B0503020204020204" pitchFamily="34" charset="-122"/>
              </a:rPr>
              <a:t>提升反恐维稳核心</a:t>
            </a:r>
            <a:r>
              <a:rPr lang="zh-CN" altLang="en-US" sz="2400" b="1" dirty="0" smtClean="0">
                <a:solidFill>
                  <a:srgbClr val="002060"/>
                </a:solidFill>
                <a:latin typeface="微软雅黑" panose="020B0503020204020204" pitchFamily="34" charset="-122"/>
                <a:ea typeface="微软雅黑" panose="020B0503020204020204" pitchFamily="34" charset="-122"/>
              </a:rPr>
              <a:t>能力。</a:t>
            </a:r>
            <a:endParaRPr lang="en-US" altLang="zh-CN" sz="2400" b="1" dirty="0">
              <a:solidFill>
                <a:srgbClr val="002060"/>
              </a:solidFill>
              <a:latin typeface="微软雅黑" panose="020B0503020204020204" pitchFamily="34" charset="-122"/>
              <a:ea typeface="微软雅黑" panose="020B0503020204020204" pitchFamily="34" charset="-122"/>
            </a:endParaRPr>
          </a:p>
        </p:txBody>
      </p:sp>
      <p:sp>
        <p:nvSpPr>
          <p:cNvPr id="5"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构建反</a:t>
            </a:r>
            <a:r>
              <a:rPr lang="zh-CN" altLang="en-US" sz="3200" dirty="0" smtClean="0">
                <a:solidFill>
                  <a:schemeClr val="bg1"/>
                </a:solidFill>
                <a:latin typeface="微软雅黑" panose="020B0503020204020204" pitchFamily="34" charset="-122"/>
                <a:ea typeface="微软雅黑" panose="020B0503020204020204" pitchFamily="34" charset="-122"/>
              </a:rPr>
              <a:t>恐智慧搜索平台</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45598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9907"/>
          <a:stretch/>
        </p:blipFill>
        <p:spPr bwMode="auto">
          <a:xfrm>
            <a:off x="766614" y="1039458"/>
            <a:ext cx="10441160" cy="453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9582" y="5806504"/>
            <a:ext cx="1149744" cy="86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5756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74" y="3573016"/>
            <a:ext cx="3960440" cy="2962409"/>
          </a:xfrm>
          <a:prstGeom prst="rect">
            <a:avLst/>
          </a:prstGeom>
        </p:spPr>
      </p:pic>
      <p:pic>
        <p:nvPicPr>
          <p:cNvPr id="4" name="图片 3"/>
          <p:cNvPicPr>
            <a:picLocks noChangeAspect="1"/>
          </p:cNvPicPr>
          <p:nvPr/>
        </p:nvPicPr>
        <p:blipFill>
          <a:blip r:embed="rId3"/>
          <a:stretch>
            <a:fillRect/>
          </a:stretch>
        </p:blipFill>
        <p:spPr>
          <a:xfrm>
            <a:off x="7872090" y="3565983"/>
            <a:ext cx="3983756" cy="2959361"/>
          </a:xfrm>
          <a:prstGeom prst="rect">
            <a:avLst/>
          </a:prstGeom>
        </p:spPr>
      </p:pic>
      <p:sp>
        <p:nvSpPr>
          <p:cNvPr id="5" name="内容占位符 2"/>
          <p:cNvSpPr txBox="1">
            <a:spLocks/>
          </p:cNvSpPr>
          <p:nvPr/>
        </p:nvSpPr>
        <p:spPr>
          <a:xfrm>
            <a:off x="238476" y="764704"/>
            <a:ext cx="11617370" cy="1512168"/>
          </a:xfrm>
          <a:prstGeom prst="rect">
            <a:avLst/>
          </a:prstGeom>
        </p:spPr>
        <p:txBody>
          <a:bodyPr>
            <a:noAutofit/>
          </a:bodyPr>
          <a:lstStyle>
            <a:lvl1pPr marL="342900" indent="-342900" algn="l" rtl="0" eaLnBrk="0" fontAlgn="base" hangingPunct="0">
              <a:lnSpc>
                <a:spcPct val="150000"/>
              </a:lnSpc>
              <a:spcBef>
                <a:spcPct val="20000"/>
              </a:spcBef>
              <a:spcAft>
                <a:spcPct val="0"/>
              </a:spcAft>
              <a:buFont typeface="Wingdings" pitchFamily="2" charset="2"/>
              <a:buChar char="n"/>
              <a:defRPr sz="2800" kern="1200">
                <a:solidFill>
                  <a:srgbClr val="C00000"/>
                </a:solidFill>
                <a:latin typeface="黑体" pitchFamily="49" charset="-122"/>
                <a:ea typeface="黑体" pitchFamily="49" charset="-122"/>
                <a:cs typeface="+mn-cs"/>
              </a:defRPr>
            </a:lvl1pPr>
            <a:lvl2pPr marL="742950" indent="-285750" algn="l" rtl="0" eaLnBrk="0" fontAlgn="base" hangingPunct="0">
              <a:lnSpc>
                <a:spcPct val="150000"/>
              </a:lnSpc>
              <a:spcBef>
                <a:spcPct val="20000"/>
              </a:spcBef>
              <a:spcAft>
                <a:spcPct val="0"/>
              </a:spcAft>
              <a:buFont typeface="Wingdings" pitchFamily="2" charset="2"/>
              <a:buChar char="Ø"/>
              <a:defRPr sz="2400" kern="1200">
                <a:solidFill>
                  <a:srgbClr val="002060"/>
                </a:solidFill>
                <a:latin typeface="黑体" pitchFamily="49" charset="-122"/>
                <a:ea typeface="黑体" pitchFamily="49" charset="-122"/>
                <a:cs typeface="+mn-cs"/>
              </a:defRPr>
            </a:lvl2pPr>
            <a:lvl3pPr marL="1143000" indent="-228600" algn="l" rtl="0" eaLnBrk="0" fontAlgn="base" hangingPunct="0">
              <a:lnSpc>
                <a:spcPts val="2638"/>
              </a:lnSpc>
              <a:spcBef>
                <a:spcPct val="20000"/>
              </a:spcBef>
              <a:spcAft>
                <a:spcPct val="0"/>
              </a:spcAft>
              <a:buFont typeface="Wingdings" pitchFamily="2" charset="2"/>
              <a:buChar char="l"/>
              <a:defRPr sz="22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itchFamily="34" charset="0"/>
              <a:buChar char="–"/>
              <a:defRPr sz="22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itchFamily="34" charset="0"/>
              <a:buChar char="»"/>
              <a:defRPr sz="22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lgn="just">
              <a:buNone/>
            </a:pPr>
            <a:r>
              <a:rPr lang="en-US" altLang="zh-CN" sz="2000" b="1" dirty="0" smtClean="0">
                <a:solidFill>
                  <a:srgbClr val="002060"/>
                </a:solidFill>
                <a:latin typeface="微软雅黑" panose="020B0503020204020204" pitchFamily="34" charset="-122"/>
                <a:ea typeface="微软雅黑" panose="020B0503020204020204" pitchFamily="34" charset="-122"/>
              </a:rPr>
              <a:t>5</a:t>
            </a:r>
            <a:r>
              <a:rPr lang="zh-CN" altLang="en-US" sz="2000" b="1" dirty="0" smtClean="0">
                <a:solidFill>
                  <a:srgbClr val="002060"/>
                </a:solidFill>
                <a:latin typeface="微软雅黑" panose="020B0503020204020204" pitchFamily="34" charset="-122"/>
                <a:ea typeface="微软雅黑" panose="020B0503020204020204" pitchFamily="34" charset="-122"/>
              </a:rPr>
              <a:t>名歹徒</a:t>
            </a:r>
            <a:r>
              <a:rPr lang="zh-CN" altLang="en-US" sz="2000" b="1" dirty="0">
                <a:solidFill>
                  <a:srgbClr val="002060"/>
                </a:solidFill>
                <a:latin typeface="微软雅黑" panose="020B0503020204020204" pitchFamily="34" charset="-122"/>
                <a:ea typeface="微软雅黑" panose="020B0503020204020204" pitchFamily="34" charset="-122"/>
              </a:rPr>
              <a:t>统一着装，持刀</a:t>
            </a:r>
            <a:r>
              <a:rPr lang="zh-CN" altLang="en-US" sz="2000" b="1" dirty="0" smtClean="0">
                <a:solidFill>
                  <a:srgbClr val="002060"/>
                </a:solidFill>
                <a:latin typeface="微软雅黑" panose="020B0503020204020204" pitchFamily="34" charset="-122"/>
                <a:ea typeface="微软雅黑" panose="020B0503020204020204" pitchFamily="34" charset="-122"/>
              </a:rPr>
              <a:t>冲进</a:t>
            </a:r>
            <a:r>
              <a:rPr lang="zh-CN" altLang="en-US" sz="2000" b="1" dirty="0">
                <a:solidFill>
                  <a:srgbClr val="002060"/>
                </a:solidFill>
                <a:latin typeface="微软雅黑" panose="020B0503020204020204" pitchFamily="34" charset="-122"/>
                <a:ea typeface="微软雅黑" panose="020B0503020204020204" pitchFamily="34" charset="-122"/>
              </a:rPr>
              <a:t>昆明火车站广场、</a:t>
            </a:r>
            <a:r>
              <a:rPr lang="zh-CN" altLang="en-US" sz="2000" b="1" dirty="0" smtClean="0">
                <a:solidFill>
                  <a:srgbClr val="002060"/>
                </a:solidFill>
                <a:latin typeface="微软雅黑" panose="020B0503020204020204" pitchFamily="34" charset="-122"/>
                <a:ea typeface="微软雅黑" panose="020B0503020204020204" pitchFamily="34" charset="-122"/>
              </a:rPr>
              <a:t>售票厅</a:t>
            </a:r>
            <a:r>
              <a:rPr lang="zh-CN" altLang="en-US" sz="2000" b="1" dirty="0">
                <a:solidFill>
                  <a:srgbClr val="002060"/>
                </a:solidFill>
                <a:latin typeface="微软雅黑" panose="020B0503020204020204" pitchFamily="34" charset="-122"/>
                <a:ea typeface="微软雅黑" panose="020B0503020204020204" pitchFamily="34" charset="-122"/>
              </a:rPr>
              <a:t>、小件寄存处等地</a:t>
            </a:r>
            <a:r>
              <a:rPr lang="zh-CN" altLang="en-US" sz="2000" b="1" dirty="0" smtClean="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打出暴恐旗帜，肆意砍杀无辜</a:t>
            </a:r>
            <a:r>
              <a:rPr lang="zh-CN" altLang="en-US" sz="2000" b="1" dirty="0" smtClean="0">
                <a:solidFill>
                  <a:srgbClr val="002060"/>
                </a:solidFill>
                <a:latin typeface="微软雅黑" panose="020B0503020204020204" pitchFamily="34" charset="-122"/>
                <a:ea typeface="微软雅黑" panose="020B0503020204020204" pitchFamily="34" charset="-122"/>
              </a:rPr>
              <a:t>群众；随后</a:t>
            </a:r>
            <a:r>
              <a:rPr lang="zh-CN" altLang="en-US" sz="2000" b="1" dirty="0">
                <a:solidFill>
                  <a:srgbClr val="002060"/>
                </a:solidFill>
                <a:latin typeface="微软雅黑" panose="020B0503020204020204" pitchFamily="34" charset="-122"/>
                <a:ea typeface="微软雅黑" panose="020B0503020204020204" pitchFamily="34" charset="-122"/>
              </a:rPr>
              <a:t>车站派出所的民警出警</a:t>
            </a:r>
            <a:r>
              <a:rPr lang="zh-CN" altLang="en-US" sz="2000" b="1" dirty="0" smtClean="0">
                <a:solidFill>
                  <a:srgbClr val="002060"/>
                </a:solidFill>
                <a:latin typeface="微软雅黑" panose="020B0503020204020204" pitchFamily="34" charset="-122"/>
                <a:ea typeface="微软雅黑" panose="020B0503020204020204" pitchFamily="34" charset="-122"/>
              </a:rPr>
              <a:t>处置，特警赶到后，</a:t>
            </a:r>
            <a:r>
              <a:rPr lang="zh-CN" altLang="en-US" sz="2000" b="1" dirty="0">
                <a:solidFill>
                  <a:srgbClr val="002060"/>
                </a:solidFill>
                <a:latin typeface="微软雅黑" panose="020B0503020204020204" pitchFamily="34" charset="-122"/>
                <a:ea typeface="微软雅黑" panose="020B0503020204020204" pitchFamily="34" charset="-122"/>
              </a:rPr>
              <a:t>当场击毙</a:t>
            </a:r>
            <a:r>
              <a:rPr lang="en-US" altLang="zh-CN" sz="2000" b="1" dirty="0">
                <a:solidFill>
                  <a:srgbClr val="002060"/>
                </a:solidFill>
                <a:latin typeface="微软雅黑" panose="020B0503020204020204" pitchFamily="34" charset="-122"/>
                <a:ea typeface="微软雅黑" panose="020B0503020204020204" pitchFamily="34" charset="-122"/>
              </a:rPr>
              <a:t>4</a:t>
            </a:r>
            <a:r>
              <a:rPr lang="zh-CN" altLang="en-US" sz="2000" b="1" dirty="0">
                <a:solidFill>
                  <a:srgbClr val="002060"/>
                </a:solidFill>
                <a:latin typeface="微软雅黑" panose="020B0503020204020204" pitchFamily="34" charset="-122"/>
                <a:ea typeface="微软雅黑" panose="020B0503020204020204" pitchFamily="34" charset="-122"/>
              </a:rPr>
              <a:t>名暴徒、抓获</a:t>
            </a:r>
            <a:r>
              <a:rPr lang="en-US" altLang="zh-CN" sz="2000" b="1" dirty="0">
                <a:solidFill>
                  <a:srgbClr val="002060"/>
                </a:solidFill>
                <a:latin typeface="微软雅黑" panose="020B0503020204020204" pitchFamily="34" charset="-122"/>
                <a:ea typeface="微软雅黑" panose="020B0503020204020204" pitchFamily="34" charset="-122"/>
              </a:rPr>
              <a:t>1</a:t>
            </a:r>
            <a:r>
              <a:rPr lang="zh-CN" altLang="en-US" sz="2000" b="1" dirty="0">
                <a:solidFill>
                  <a:srgbClr val="002060"/>
                </a:solidFill>
                <a:latin typeface="微软雅黑" panose="020B0503020204020204" pitchFamily="34" charset="-122"/>
                <a:ea typeface="微软雅黑" panose="020B0503020204020204" pitchFamily="34" charset="-122"/>
              </a:rPr>
              <a:t>人</a:t>
            </a:r>
            <a:r>
              <a:rPr lang="zh-CN" altLang="en-US" sz="2000" b="1" dirty="0" smtClean="0">
                <a:solidFill>
                  <a:srgbClr val="002060"/>
                </a:solidFill>
                <a:latin typeface="微软雅黑" panose="020B0503020204020204" pitchFamily="34" charset="-122"/>
                <a:ea typeface="微软雅黑" panose="020B0503020204020204" pitchFamily="34" charset="-122"/>
              </a:rPr>
              <a:t>。事件造成</a:t>
            </a:r>
            <a:r>
              <a:rPr lang="en-US" altLang="zh-CN" sz="2000" b="1" dirty="0">
                <a:solidFill>
                  <a:srgbClr val="002060"/>
                </a:solidFill>
                <a:latin typeface="微软雅黑" panose="020B0503020204020204" pitchFamily="34" charset="-122"/>
                <a:ea typeface="微软雅黑" panose="020B0503020204020204" pitchFamily="34" charset="-122"/>
              </a:rPr>
              <a:t>29</a:t>
            </a:r>
            <a:r>
              <a:rPr lang="zh-CN" altLang="en-US" sz="2000" b="1" dirty="0">
                <a:solidFill>
                  <a:srgbClr val="002060"/>
                </a:solidFill>
                <a:latin typeface="微软雅黑" panose="020B0503020204020204" pitchFamily="34" charset="-122"/>
                <a:ea typeface="微软雅黑" panose="020B0503020204020204" pitchFamily="34" charset="-122"/>
              </a:rPr>
              <a:t>人死亡、</a:t>
            </a:r>
            <a:r>
              <a:rPr lang="en-US" altLang="zh-CN" sz="2000" b="1" dirty="0">
                <a:solidFill>
                  <a:srgbClr val="002060"/>
                </a:solidFill>
                <a:latin typeface="微软雅黑" panose="020B0503020204020204" pitchFamily="34" charset="-122"/>
                <a:ea typeface="微软雅黑" panose="020B0503020204020204" pitchFamily="34" charset="-122"/>
              </a:rPr>
              <a:t>143</a:t>
            </a:r>
            <a:r>
              <a:rPr lang="zh-CN" altLang="en-US" sz="2000" b="1" dirty="0">
                <a:solidFill>
                  <a:srgbClr val="002060"/>
                </a:solidFill>
                <a:latin typeface="微软雅黑" panose="020B0503020204020204" pitchFamily="34" charset="-122"/>
                <a:ea typeface="微软雅黑" panose="020B0503020204020204" pitchFamily="34" charset="-122"/>
              </a:rPr>
              <a:t>人</a:t>
            </a:r>
            <a:r>
              <a:rPr lang="zh-CN" altLang="en-US" sz="2000" b="1" dirty="0" smtClean="0">
                <a:solidFill>
                  <a:srgbClr val="002060"/>
                </a:solidFill>
                <a:latin typeface="微软雅黑" panose="020B0503020204020204" pitchFamily="34" charset="-122"/>
                <a:ea typeface="微软雅黑" panose="020B0503020204020204" pitchFamily="34" charset="-122"/>
              </a:rPr>
              <a:t>受伤。</a:t>
            </a:r>
            <a:r>
              <a:rPr lang="zh-CN" altLang="en-US" sz="2000" b="1" dirty="0">
                <a:solidFill>
                  <a:srgbClr val="002060"/>
                </a:solidFill>
                <a:latin typeface="微软雅黑" panose="020B0503020204020204" pitchFamily="34" charset="-122"/>
                <a:ea typeface="微软雅黑" panose="020B0503020204020204" pitchFamily="34" charset="-122"/>
              </a:rPr>
              <a:t>（来源：中新网</a:t>
            </a:r>
            <a:r>
              <a:rPr lang="zh-CN" altLang="en-US" sz="2000" b="1" dirty="0" smtClean="0">
                <a:solidFill>
                  <a:srgbClr val="002060"/>
                </a:solidFill>
                <a:latin typeface="微软雅黑" panose="020B0503020204020204" pitchFamily="34" charset="-122"/>
                <a:ea typeface="微软雅黑" panose="020B0503020204020204" pitchFamily="34" charset="-122"/>
              </a:rPr>
              <a:t>）</a:t>
            </a:r>
            <a:endParaRPr lang="en-US" altLang="zh-CN" sz="2000" b="1" dirty="0">
              <a:solidFill>
                <a:srgbClr val="00206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0213" y="2336198"/>
            <a:ext cx="4009209" cy="2965010"/>
          </a:xfrm>
          <a:prstGeom prst="rect">
            <a:avLst/>
          </a:prstGeom>
        </p:spPr>
      </p:pic>
      <p:sp>
        <p:nvSpPr>
          <p:cNvPr id="7"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案例分析</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云南昆明火车站暴力恐怖事件</a:t>
            </a:r>
          </a:p>
        </p:txBody>
      </p:sp>
    </p:spTree>
    <p:extLst>
      <p:ext uri="{BB962C8B-B14F-4D97-AF65-F5344CB8AC3E}">
        <p14:creationId xmlns:p14="http://schemas.microsoft.com/office/powerpoint/2010/main" val="41961487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爆炸形 1 1"/>
          <p:cNvSpPr/>
          <p:nvPr/>
        </p:nvSpPr>
        <p:spPr>
          <a:xfrm>
            <a:off x="8759502" y="2871698"/>
            <a:ext cx="3240360" cy="3068831"/>
          </a:xfrm>
          <a:prstGeom prst="irregularSeal1">
            <a:avLst/>
          </a:prstGeom>
        </p:spPr>
        <p:style>
          <a:lnRef idx="3">
            <a:schemeClr val="lt1"/>
          </a:lnRef>
          <a:fillRef idx="1">
            <a:schemeClr val="accent2"/>
          </a:fillRef>
          <a:effectRef idx="1">
            <a:schemeClr val="accent2"/>
          </a:effectRef>
          <a:fontRef idx="minor">
            <a:schemeClr val="lt1"/>
          </a:fontRef>
        </p:style>
        <p:txBody>
          <a:bodyPr spcFirstLastPara="0" vert="horz" wrap="square" lIns="16510" tIns="16510" rIns="16510" bIns="16510" numCol="1" spcCol="1270" anchor="ctr" anchorCtr="0">
            <a:noAutofit/>
          </a:bodyPr>
          <a:lstStyle/>
          <a:p>
            <a:pPr lvl="0" algn="just">
              <a:lnSpc>
                <a:spcPct val="150000"/>
              </a:lnSpc>
            </a:pPr>
            <a:r>
              <a:rPr lang="en-US" altLang="zh-CN" sz="1600" b="1" dirty="0" smtClean="0">
                <a:solidFill>
                  <a:schemeClr val="bg1"/>
                </a:solidFill>
                <a:latin typeface="微软雅黑" panose="020B0503020204020204" pitchFamily="34" charset="-122"/>
                <a:ea typeface="微软雅黑" panose="020B0503020204020204" pitchFamily="34" charset="-122"/>
              </a:rPr>
              <a:t>3</a:t>
            </a:r>
            <a:r>
              <a:rPr lang="zh-CN" altLang="en-US" sz="1600" b="1" dirty="0" smtClean="0">
                <a:solidFill>
                  <a:schemeClr val="bg1"/>
                </a:solidFill>
                <a:latin typeface="微软雅黑" panose="020B0503020204020204" pitchFamily="34" charset="-122"/>
                <a:ea typeface="微软雅黑" panose="020B0503020204020204" pitchFamily="34" charset="-122"/>
              </a:rPr>
              <a:t>月</a:t>
            </a:r>
            <a:r>
              <a:rPr lang="en-US" altLang="zh-CN" sz="1600" b="1" dirty="0" smtClean="0">
                <a:solidFill>
                  <a:schemeClr val="bg1"/>
                </a:solidFill>
                <a:latin typeface="微软雅黑" panose="020B0503020204020204" pitchFamily="34" charset="-122"/>
                <a:ea typeface="微软雅黑" panose="020B0503020204020204" pitchFamily="34" charset="-122"/>
              </a:rPr>
              <a:t>1</a:t>
            </a:r>
            <a:r>
              <a:rPr lang="zh-CN" altLang="en-US" sz="1600" b="1" dirty="0" smtClean="0">
                <a:solidFill>
                  <a:schemeClr val="bg1"/>
                </a:solidFill>
                <a:latin typeface="微软雅黑" panose="020B0503020204020204" pitchFamily="34" charset="-122"/>
                <a:ea typeface="微软雅黑" panose="020B0503020204020204" pitchFamily="34" charset="-122"/>
              </a:rPr>
              <a:t>日，在昆明火车站实施暴恐活动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664259" y="2294247"/>
            <a:ext cx="2188456" cy="1450680"/>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4" name="矩形 3"/>
          <p:cNvSpPr/>
          <p:nvPr/>
        </p:nvSpPr>
        <p:spPr>
          <a:xfrm>
            <a:off x="2691119" y="4112210"/>
            <a:ext cx="2188456" cy="1653038"/>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5" name="矩形 4"/>
          <p:cNvSpPr/>
          <p:nvPr/>
        </p:nvSpPr>
        <p:spPr>
          <a:xfrm>
            <a:off x="3358901" y="1535218"/>
            <a:ext cx="2510677" cy="1471062"/>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rgbClr val="C00000"/>
              </a:solidFill>
              <a:latin typeface="微软雅黑" pitchFamily="34" charset="-122"/>
              <a:ea typeface="微软雅黑" pitchFamily="34" charset="-122"/>
              <a:cs typeface="Arial" pitchFamily="34" charset="0"/>
            </a:endParaRPr>
          </a:p>
        </p:txBody>
      </p:sp>
      <p:sp>
        <p:nvSpPr>
          <p:cNvPr id="6" name="矩形 5"/>
          <p:cNvSpPr/>
          <p:nvPr/>
        </p:nvSpPr>
        <p:spPr>
          <a:xfrm>
            <a:off x="1600480" y="1788802"/>
            <a:ext cx="2205110" cy="101088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矩形 6"/>
          <p:cNvSpPr/>
          <p:nvPr/>
        </p:nvSpPr>
        <p:spPr>
          <a:xfrm>
            <a:off x="766614" y="2294246"/>
            <a:ext cx="2016224" cy="145068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ctr" anchorCtr="0">
            <a:noAutofit/>
          </a:bodyPr>
          <a:lstStyle/>
          <a:p>
            <a:pPr lvl="0" algn="just" defTabSz="577850">
              <a:lnSpc>
                <a:spcPct val="150000"/>
              </a:lnSpc>
              <a:spcAft>
                <a:spcPts val="0"/>
              </a:spcAft>
            </a:pPr>
            <a:r>
              <a:rPr lang="en-US" altLang="en-US" sz="16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2013</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12</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月以来，</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两个团伙成员</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受宗教极端思想影响，</a:t>
            </a:r>
            <a:r>
              <a:rPr lang="zh-CN" altLang="en-US" sz="1600" b="1" dirty="0" smtClean="0">
                <a:solidFill>
                  <a:srgbClr val="C00000"/>
                </a:solidFill>
                <a:latin typeface="微软雅黑" panose="020B0503020204020204" pitchFamily="34" charset="-122"/>
                <a:ea typeface="微软雅黑" panose="020B0503020204020204" pitchFamily="34" charset="-122"/>
              </a:rPr>
              <a:t>相互邀约</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，形成恐怖组织。</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4138012" y="3659621"/>
            <a:ext cx="3277866" cy="86687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9" name="矩形 8"/>
          <p:cNvSpPr/>
          <p:nvPr/>
        </p:nvSpPr>
        <p:spPr>
          <a:xfrm>
            <a:off x="2719196" y="4272026"/>
            <a:ext cx="2151874" cy="13804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ctr" anchorCtr="0">
            <a:noAutofit/>
          </a:bodyPr>
          <a:lstStyle/>
          <a:p>
            <a:pPr algn="just" defTabSz="577850">
              <a:lnSpc>
                <a:spcPct val="150000"/>
              </a:lnSpc>
              <a:spcAft>
                <a:spcPts val="0"/>
              </a:spcAft>
            </a:pP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策划在昆明或个旧火车站实施暴力恐怖活动，并</a:t>
            </a:r>
            <a:r>
              <a:rPr lang="zh-CN" altLang="en-US" sz="1600" b="1" dirty="0" smtClean="0">
                <a:solidFill>
                  <a:srgbClr val="C00000"/>
                </a:solidFill>
                <a:latin typeface="微软雅黑" panose="020B0503020204020204" pitchFamily="34" charset="-122"/>
                <a:ea typeface="微软雅黑" panose="020B0503020204020204" pitchFamily="34" charset="-122"/>
              </a:rPr>
              <a:t>准备刀具</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，制作了暴恐旗帜。</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3368505" y="1544472"/>
            <a:ext cx="2438669" cy="13804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ctr" anchorCtr="0">
            <a:noAutofit/>
          </a:bodyPr>
          <a:lstStyle/>
          <a:p>
            <a:pPr algn="just" defTabSz="577850">
              <a:lnSpc>
                <a:spcPct val="150000"/>
              </a:lnSpc>
              <a:spcAft>
                <a:spcPts val="0"/>
              </a:spcAft>
            </a:pP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2014</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27</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日</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团伙</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人成员因涉嫌</a:t>
            </a:r>
            <a:r>
              <a:rPr lang="zh-CN" altLang="en-US" sz="1600" b="1" dirty="0">
                <a:solidFill>
                  <a:srgbClr val="C00000"/>
                </a:solidFill>
                <a:latin typeface="微软雅黑" panose="020B0503020204020204" pitchFamily="34" charset="-122"/>
                <a:ea typeface="微软雅黑" panose="020B0503020204020204" pitchFamily="34" charset="-122"/>
              </a:rPr>
              <a:t>偷越国境</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在云南</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沙甸镇</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被抓获</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134766" y="1980089"/>
            <a:ext cx="6907611" cy="4401239"/>
            <a:chOff x="2282724" y="3044590"/>
            <a:chExt cx="7195118" cy="4401239"/>
          </a:xfrm>
        </p:grpSpPr>
        <p:sp>
          <p:nvSpPr>
            <p:cNvPr id="12" name="形状 11"/>
            <p:cNvSpPr/>
            <p:nvPr/>
          </p:nvSpPr>
          <p:spPr>
            <a:xfrm rot="1655172">
              <a:off x="2282724" y="3044590"/>
              <a:ext cx="7195118" cy="4401239"/>
            </a:xfrm>
            <a:prstGeom prst="swooshArrow">
              <a:avLst>
                <a:gd name="adj1" fmla="val 16310"/>
                <a:gd name="adj2" fmla="val 31370"/>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13" name="椭圆 12"/>
            <p:cNvSpPr/>
            <p:nvPr/>
          </p:nvSpPr>
          <p:spPr>
            <a:xfrm rot="19429737">
              <a:off x="2632064" y="4934486"/>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14" name="椭圆 13"/>
            <p:cNvSpPr/>
            <p:nvPr/>
          </p:nvSpPr>
          <p:spPr>
            <a:xfrm rot="19429737">
              <a:off x="7770116" y="4835531"/>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15" name="椭圆 14"/>
            <p:cNvSpPr/>
            <p:nvPr/>
          </p:nvSpPr>
          <p:spPr>
            <a:xfrm rot="19429737">
              <a:off x="6113932" y="4526460"/>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16" name="椭圆 15"/>
            <p:cNvSpPr/>
            <p:nvPr/>
          </p:nvSpPr>
          <p:spPr>
            <a:xfrm rot="19429737">
              <a:off x="4873503" y="4429038"/>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17" name="椭圆 16"/>
            <p:cNvSpPr/>
            <p:nvPr/>
          </p:nvSpPr>
          <p:spPr>
            <a:xfrm rot="19429737">
              <a:off x="3735260" y="4555834"/>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grpSp>
      <p:sp>
        <p:nvSpPr>
          <p:cNvPr id="18" name="矩形 17"/>
          <p:cNvSpPr/>
          <p:nvPr/>
        </p:nvSpPr>
        <p:spPr>
          <a:xfrm>
            <a:off x="6626834" y="1867257"/>
            <a:ext cx="2448271" cy="1232942"/>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19" name="矩形 18"/>
          <p:cNvSpPr/>
          <p:nvPr/>
        </p:nvSpPr>
        <p:spPr>
          <a:xfrm>
            <a:off x="6706469" y="1732047"/>
            <a:ext cx="2232247" cy="13804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ctr" anchorCtr="0">
            <a:noAutofit/>
          </a:bodyPr>
          <a:lstStyle/>
          <a:p>
            <a:pPr algn="just" defTabSz="577850">
              <a:lnSpc>
                <a:spcPct val="150000"/>
              </a:lnSpc>
              <a:spcAft>
                <a:spcPts val="0"/>
              </a:spcAft>
            </a:pP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人携带</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作案</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工具，</a:t>
            </a:r>
            <a:r>
              <a:rPr lang="zh-CN" altLang="en-US" sz="1600" b="1" dirty="0" smtClean="0">
                <a:solidFill>
                  <a:srgbClr val="C00000"/>
                </a:solidFill>
                <a:latin typeface="微软雅黑" panose="020B0503020204020204" pitchFamily="34" charset="-122"/>
                <a:ea typeface="微软雅黑" panose="020B0503020204020204" pitchFamily="34" charset="-122"/>
              </a:rPr>
              <a:t>租车</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从沙甸镇到达昆明火车站，准备实施行动。</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a:off x="5200880" y="4319395"/>
            <a:ext cx="2448271" cy="1477119"/>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21" name="矩形 20"/>
          <p:cNvSpPr/>
          <p:nvPr/>
        </p:nvSpPr>
        <p:spPr>
          <a:xfrm>
            <a:off x="5280515" y="4356354"/>
            <a:ext cx="2368636" cy="13804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ctr" anchorCtr="0">
            <a:noAutofit/>
          </a:bodyPr>
          <a:lstStyle/>
          <a:p>
            <a:pPr algn="just" defTabSz="577850">
              <a:lnSpc>
                <a:spcPct val="150000"/>
              </a:lnSpc>
              <a:spcAft>
                <a:spcPts val="0"/>
              </a:spcAft>
            </a:pP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日，</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剩余团伙</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人和其他</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人成员</a:t>
            </a:r>
            <a:r>
              <a:rPr lang="zh-CN" altLang="en-US" sz="1600" b="1" dirty="0">
                <a:solidFill>
                  <a:srgbClr val="C00000"/>
                </a:solidFill>
                <a:latin typeface="微软雅黑" panose="020B0503020204020204" pitchFamily="34" charset="-122"/>
                <a:ea typeface="微软雅黑" panose="020B0503020204020204" pitchFamily="34" charset="-122"/>
              </a:rPr>
              <a:t>失去联系</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，仍</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商定</a:t>
            </a:r>
            <a:r>
              <a:rPr lang="zh-CN" altLang="en-US" sz="1600" b="1" dirty="0" smtClean="0">
                <a:solidFill>
                  <a:srgbClr val="C00000"/>
                </a:solidFill>
                <a:latin typeface="微软雅黑" panose="020B0503020204020204" pitchFamily="34" charset="-122"/>
                <a:ea typeface="微软雅黑" panose="020B0503020204020204" pitchFamily="34" charset="-122"/>
              </a:rPr>
              <a:t>按原计划</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在昆明火车站</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实施暴恐活动。</a:t>
            </a:r>
          </a:p>
        </p:txBody>
      </p:sp>
      <p:sp>
        <p:nvSpPr>
          <p:cNvPr id="23"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案例分析</a:t>
            </a:r>
            <a:r>
              <a:rPr lang="en-US" altLang="zh-CN" sz="3200" dirty="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云南昆明火车站暴力恐怖事件</a:t>
            </a:r>
          </a:p>
        </p:txBody>
      </p:sp>
    </p:spTree>
    <p:extLst>
      <p:ext uri="{BB962C8B-B14F-4D97-AF65-F5344CB8AC3E}">
        <p14:creationId xmlns:p14="http://schemas.microsoft.com/office/powerpoint/2010/main" val="10505714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C:\Documents and Settings\lipch\桌面\C0D98A193CBFDFB306B4C67D5B3BB631.jpeg"/>
          <p:cNvPicPr>
            <a:picLocks noChangeAspect="1" noChangeArrowheads="1"/>
          </p:cNvPicPr>
          <p:nvPr/>
        </p:nvPicPr>
        <p:blipFill>
          <a:blip r:embed="rId2"/>
          <a:srcRect/>
          <a:stretch>
            <a:fillRect/>
          </a:stretch>
        </p:blipFill>
        <p:spPr bwMode="auto">
          <a:xfrm>
            <a:off x="7566528" y="980728"/>
            <a:ext cx="4283105" cy="5493501"/>
          </a:xfrm>
          <a:prstGeom prst="roundRect">
            <a:avLst>
              <a:gd name="adj" fmla="val 8594"/>
            </a:avLst>
          </a:prstGeom>
          <a:solidFill>
            <a:srgbClr val="FFFFFF">
              <a:shade val="85000"/>
            </a:srgbClr>
          </a:solidFill>
          <a:ln>
            <a:noFill/>
          </a:ln>
          <a:effectLst/>
        </p:spPr>
      </p:pic>
      <p:sp>
        <p:nvSpPr>
          <p:cNvPr id="10" name="内容占位符 2"/>
          <p:cNvSpPr txBox="1">
            <a:spLocks/>
          </p:cNvSpPr>
          <p:nvPr/>
        </p:nvSpPr>
        <p:spPr>
          <a:xfrm>
            <a:off x="190550" y="764704"/>
            <a:ext cx="7200800" cy="2448272"/>
          </a:xfrm>
          <a:prstGeom prst="rect">
            <a:avLst/>
          </a:prstGeom>
        </p:spPr>
        <p:txBody>
          <a:bodyPr>
            <a:noAutofit/>
          </a:bodyPr>
          <a:lstStyle>
            <a:lvl1pPr marL="342900" indent="-342900" algn="l" rtl="0" eaLnBrk="0" fontAlgn="base" hangingPunct="0">
              <a:lnSpc>
                <a:spcPct val="150000"/>
              </a:lnSpc>
              <a:spcBef>
                <a:spcPct val="20000"/>
              </a:spcBef>
              <a:spcAft>
                <a:spcPct val="0"/>
              </a:spcAft>
              <a:buFont typeface="Wingdings" pitchFamily="2" charset="2"/>
              <a:buChar char="n"/>
              <a:defRPr sz="2800" kern="1200">
                <a:solidFill>
                  <a:srgbClr val="C00000"/>
                </a:solidFill>
                <a:latin typeface="黑体" pitchFamily="49" charset="-122"/>
                <a:ea typeface="黑体" pitchFamily="49" charset="-122"/>
                <a:cs typeface="+mn-cs"/>
              </a:defRPr>
            </a:lvl1pPr>
            <a:lvl2pPr marL="742950" indent="-285750" algn="l" rtl="0" eaLnBrk="0" fontAlgn="base" hangingPunct="0">
              <a:lnSpc>
                <a:spcPct val="150000"/>
              </a:lnSpc>
              <a:spcBef>
                <a:spcPct val="20000"/>
              </a:spcBef>
              <a:spcAft>
                <a:spcPct val="0"/>
              </a:spcAft>
              <a:buFont typeface="Wingdings" pitchFamily="2" charset="2"/>
              <a:buChar char="Ø"/>
              <a:defRPr sz="2400" kern="1200">
                <a:solidFill>
                  <a:srgbClr val="002060"/>
                </a:solidFill>
                <a:latin typeface="黑体" pitchFamily="49" charset="-122"/>
                <a:ea typeface="黑体" pitchFamily="49" charset="-122"/>
                <a:cs typeface="+mn-cs"/>
              </a:defRPr>
            </a:lvl2pPr>
            <a:lvl3pPr marL="1143000" indent="-228600" algn="l" rtl="0" eaLnBrk="0" fontAlgn="base" hangingPunct="0">
              <a:lnSpc>
                <a:spcPts val="2638"/>
              </a:lnSpc>
              <a:spcBef>
                <a:spcPct val="20000"/>
              </a:spcBef>
              <a:spcAft>
                <a:spcPct val="0"/>
              </a:spcAft>
              <a:buFont typeface="Wingdings" pitchFamily="2" charset="2"/>
              <a:buChar char="l"/>
              <a:defRPr sz="2200" kern="1200">
                <a:solidFill>
                  <a:schemeClr val="tx1"/>
                </a:solidFill>
                <a:latin typeface="黑体" pitchFamily="49" charset="-122"/>
                <a:ea typeface="黑体" pitchFamily="49" charset="-122"/>
                <a:cs typeface="+mn-cs"/>
              </a:defRPr>
            </a:lvl3pPr>
            <a:lvl4pPr marL="1600200" indent="-228600" algn="l" rtl="0" eaLnBrk="0" fontAlgn="base" hangingPunct="0">
              <a:spcBef>
                <a:spcPct val="20000"/>
              </a:spcBef>
              <a:spcAft>
                <a:spcPct val="0"/>
              </a:spcAft>
              <a:buFont typeface="Arial" pitchFamily="34" charset="0"/>
              <a:buChar char="–"/>
              <a:defRPr sz="2200" kern="1200">
                <a:solidFill>
                  <a:schemeClr val="tx1"/>
                </a:solidFill>
                <a:latin typeface="黑体" pitchFamily="49" charset="-122"/>
                <a:ea typeface="黑体" pitchFamily="49" charset="-122"/>
                <a:cs typeface="+mn-cs"/>
              </a:defRPr>
            </a:lvl4pPr>
            <a:lvl5pPr marL="2057400" indent="-228600" algn="l" rtl="0" eaLnBrk="0" fontAlgn="base" hangingPunct="0">
              <a:spcBef>
                <a:spcPct val="20000"/>
              </a:spcBef>
              <a:spcAft>
                <a:spcPct val="0"/>
              </a:spcAft>
              <a:buFont typeface="Arial" pitchFamily="34" charset="0"/>
              <a:buChar char="»"/>
              <a:defRPr sz="2200" kern="1200">
                <a:solidFill>
                  <a:schemeClr val="tx1"/>
                </a:solidFill>
                <a:latin typeface="黑体" pitchFamily="49" charset="-122"/>
                <a:ea typeface="黑体"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altLang="zh-CN" sz="2000" b="1" dirty="0" smtClean="0">
                <a:solidFill>
                  <a:srgbClr val="002060"/>
                </a:solidFill>
                <a:latin typeface="微软雅黑" panose="020B0503020204020204" pitchFamily="34" charset="-122"/>
                <a:ea typeface="微软雅黑" panose="020B0503020204020204" pitchFamily="34" charset="-122"/>
              </a:rPr>
              <a:t>       2013</a:t>
            </a:r>
            <a:r>
              <a:rPr lang="zh-CN" altLang="en-US" sz="2000" b="1" dirty="0" smtClean="0">
                <a:solidFill>
                  <a:srgbClr val="002060"/>
                </a:solidFill>
                <a:latin typeface="微软雅黑" panose="020B0503020204020204" pitchFamily="34" charset="-122"/>
                <a:ea typeface="微软雅黑" panose="020B0503020204020204" pitchFamily="34" charset="-122"/>
              </a:rPr>
              <a:t>年</a:t>
            </a:r>
            <a:r>
              <a:rPr lang="en-US" altLang="zh-CN" sz="2000" b="1" dirty="0" smtClean="0">
                <a:solidFill>
                  <a:srgbClr val="002060"/>
                </a:solidFill>
                <a:latin typeface="微软雅黑" panose="020B0503020204020204" pitchFamily="34" charset="-122"/>
                <a:ea typeface="微软雅黑" panose="020B0503020204020204" pitchFamily="34" charset="-122"/>
              </a:rPr>
              <a:t>10</a:t>
            </a:r>
            <a:r>
              <a:rPr lang="zh-CN" altLang="en-US" sz="2000" b="1" dirty="0" smtClean="0">
                <a:solidFill>
                  <a:srgbClr val="002060"/>
                </a:solidFill>
                <a:latin typeface="微软雅黑" panose="020B0503020204020204" pitchFamily="34" charset="-122"/>
                <a:ea typeface="微软雅黑" panose="020B0503020204020204" pitchFamily="34" charset="-122"/>
              </a:rPr>
              <a:t>月</a:t>
            </a:r>
            <a:r>
              <a:rPr lang="en-US" altLang="zh-CN" sz="2000" b="1" dirty="0" smtClean="0">
                <a:solidFill>
                  <a:srgbClr val="002060"/>
                </a:solidFill>
                <a:latin typeface="微软雅黑" panose="020B0503020204020204" pitchFamily="34" charset="-122"/>
                <a:ea typeface="微软雅黑" panose="020B0503020204020204" pitchFamily="34" charset="-122"/>
              </a:rPr>
              <a:t>28</a:t>
            </a:r>
            <a:r>
              <a:rPr lang="zh-CN" altLang="en-US" sz="2000" b="1" dirty="0" smtClean="0">
                <a:solidFill>
                  <a:srgbClr val="002060"/>
                </a:solidFill>
                <a:latin typeface="微软雅黑" panose="020B0503020204020204" pitchFamily="34" charset="-122"/>
                <a:ea typeface="微软雅黑" panose="020B0503020204020204" pitchFamily="34" charset="-122"/>
              </a:rPr>
              <a:t>日</a:t>
            </a:r>
            <a:r>
              <a:rPr lang="en-US" altLang="zh-CN" sz="2000" b="1" dirty="0" smtClean="0">
                <a:solidFill>
                  <a:srgbClr val="002060"/>
                </a:solidFill>
                <a:latin typeface="微软雅黑" panose="020B0503020204020204" pitchFamily="34" charset="-122"/>
                <a:ea typeface="微软雅黑" panose="020B0503020204020204" pitchFamily="34" charset="-122"/>
              </a:rPr>
              <a:t>12</a:t>
            </a:r>
            <a:r>
              <a:rPr lang="zh-CN" altLang="en-US" sz="2000" b="1" dirty="0" smtClean="0">
                <a:solidFill>
                  <a:srgbClr val="002060"/>
                </a:solidFill>
                <a:latin typeface="微软雅黑" panose="020B0503020204020204" pitchFamily="34" charset="-122"/>
                <a:ea typeface="微软雅黑" panose="020B0503020204020204" pitchFamily="34" charset="-122"/>
              </a:rPr>
              <a:t>时许，乌斯曼</a:t>
            </a:r>
            <a:r>
              <a:rPr lang="en-US" altLang="zh-CN" sz="2000" b="1" dirty="0" smtClean="0">
                <a:solidFill>
                  <a:srgbClr val="002060"/>
                </a:solidFill>
                <a:latin typeface="微软雅黑" panose="020B0503020204020204" pitchFamily="34" charset="-122"/>
                <a:ea typeface="微软雅黑" panose="020B0503020204020204" pitchFamily="34" charset="-122"/>
              </a:rPr>
              <a:t>·</a:t>
            </a:r>
            <a:r>
              <a:rPr lang="zh-CN" altLang="en-US" sz="2000" b="1" dirty="0" smtClean="0">
                <a:solidFill>
                  <a:srgbClr val="002060"/>
                </a:solidFill>
                <a:latin typeface="微软雅黑" panose="020B0503020204020204" pitchFamily="34" charset="-122"/>
                <a:ea typeface="微软雅黑" panose="020B0503020204020204" pitchFamily="34" charset="-122"/>
              </a:rPr>
              <a:t>艾山及其妻子、母亲等</a:t>
            </a:r>
            <a:r>
              <a:rPr lang="en-US" altLang="zh-CN" sz="2000" b="1" dirty="0" smtClean="0">
                <a:solidFill>
                  <a:srgbClr val="002060"/>
                </a:solidFill>
                <a:latin typeface="微软雅黑" panose="020B0503020204020204" pitchFamily="34" charset="-122"/>
                <a:ea typeface="微软雅黑" panose="020B0503020204020204" pitchFamily="34" charset="-122"/>
              </a:rPr>
              <a:t>3</a:t>
            </a:r>
            <a:r>
              <a:rPr lang="zh-CN" altLang="en-US" sz="2000" b="1" dirty="0" smtClean="0">
                <a:solidFill>
                  <a:srgbClr val="002060"/>
                </a:solidFill>
                <a:latin typeface="微软雅黑" panose="020B0503020204020204" pitchFamily="34" charset="-122"/>
                <a:ea typeface="微软雅黑" panose="020B0503020204020204" pitchFamily="34" charset="-122"/>
              </a:rPr>
              <a:t>人驾越野车闯入长安街，沿途快速行驶故意冲撞游人群众，造成</a:t>
            </a:r>
            <a:r>
              <a:rPr lang="en-US" altLang="zh-CN" sz="2000" b="1" dirty="0" smtClean="0">
                <a:solidFill>
                  <a:srgbClr val="002060"/>
                </a:solidFill>
                <a:latin typeface="微软雅黑" panose="020B0503020204020204" pitchFamily="34" charset="-122"/>
                <a:ea typeface="微软雅黑" panose="020B0503020204020204" pitchFamily="34" charset="-122"/>
              </a:rPr>
              <a:t>3</a:t>
            </a:r>
            <a:r>
              <a:rPr lang="zh-CN" altLang="en-US" sz="2000" b="1" dirty="0" smtClean="0">
                <a:solidFill>
                  <a:srgbClr val="002060"/>
                </a:solidFill>
                <a:latin typeface="微软雅黑" panose="020B0503020204020204" pitchFamily="34" charset="-122"/>
                <a:ea typeface="微软雅黑" panose="020B0503020204020204" pitchFamily="34" charset="-122"/>
              </a:rPr>
              <a:t>人死亡，</a:t>
            </a:r>
            <a:r>
              <a:rPr lang="en-US" altLang="zh-CN" sz="2000" b="1" dirty="0" smtClean="0">
                <a:solidFill>
                  <a:srgbClr val="002060"/>
                </a:solidFill>
                <a:latin typeface="微软雅黑" panose="020B0503020204020204" pitchFamily="34" charset="-122"/>
                <a:ea typeface="微软雅黑" panose="020B0503020204020204" pitchFamily="34" charset="-122"/>
              </a:rPr>
              <a:t>39</a:t>
            </a:r>
            <a:r>
              <a:rPr lang="zh-CN" altLang="en-US" sz="2000" b="1" dirty="0" smtClean="0">
                <a:solidFill>
                  <a:srgbClr val="002060"/>
                </a:solidFill>
                <a:latin typeface="微软雅黑" panose="020B0503020204020204" pitchFamily="34" charset="-122"/>
                <a:ea typeface="微软雅黑" panose="020B0503020204020204" pitchFamily="34" charset="-122"/>
              </a:rPr>
              <a:t>人受伤。汽车撞向金水桥护栏后爆燃，车</a:t>
            </a:r>
            <a:r>
              <a:rPr lang="zh-CN" altLang="en-US" sz="2000" b="1" dirty="0">
                <a:solidFill>
                  <a:srgbClr val="002060"/>
                </a:solidFill>
                <a:latin typeface="微软雅黑" panose="020B0503020204020204" pitchFamily="34" charset="-122"/>
                <a:ea typeface="微软雅黑" panose="020B0503020204020204" pitchFamily="34" charset="-122"/>
              </a:rPr>
              <a:t>内的乌斯曼</a:t>
            </a:r>
            <a:r>
              <a:rPr lang="en-US" altLang="zh-CN" sz="2000" b="1" dirty="0">
                <a:solidFill>
                  <a:srgbClr val="002060"/>
                </a:solidFill>
                <a:latin typeface="微软雅黑" panose="020B0503020204020204" pitchFamily="34" charset="-122"/>
                <a:ea typeface="微软雅黑" panose="020B0503020204020204" pitchFamily="34" charset="-122"/>
              </a:rPr>
              <a:t>·</a:t>
            </a:r>
            <a:r>
              <a:rPr lang="zh-CN" altLang="en-US" sz="2000" b="1" dirty="0">
                <a:solidFill>
                  <a:srgbClr val="002060"/>
                </a:solidFill>
                <a:latin typeface="微软雅黑" panose="020B0503020204020204" pitchFamily="34" charset="-122"/>
                <a:ea typeface="微软雅黑" panose="020B0503020204020204" pitchFamily="34" charset="-122"/>
              </a:rPr>
              <a:t>艾山等</a:t>
            </a:r>
            <a:r>
              <a:rPr lang="en-US" altLang="zh-CN" sz="2000" b="1" dirty="0">
                <a:solidFill>
                  <a:srgbClr val="002060"/>
                </a:solidFill>
                <a:latin typeface="微软雅黑" panose="020B0503020204020204" pitchFamily="34" charset="-122"/>
                <a:ea typeface="微软雅黑" panose="020B0503020204020204" pitchFamily="34" charset="-122"/>
              </a:rPr>
              <a:t>3</a:t>
            </a:r>
            <a:r>
              <a:rPr lang="zh-CN" altLang="en-US" sz="2000" b="1" dirty="0">
                <a:solidFill>
                  <a:srgbClr val="002060"/>
                </a:solidFill>
                <a:latin typeface="微软雅黑" panose="020B0503020204020204" pitchFamily="34" charset="-122"/>
                <a:ea typeface="微软雅黑" panose="020B0503020204020204" pitchFamily="34" charset="-122"/>
              </a:rPr>
              <a:t>人当场</a:t>
            </a:r>
            <a:r>
              <a:rPr lang="zh-CN" altLang="en-US" sz="2000" b="1" dirty="0" smtClean="0">
                <a:solidFill>
                  <a:srgbClr val="002060"/>
                </a:solidFill>
                <a:latin typeface="微软雅黑" panose="020B0503020204020204" pitchFamily="34" charset="-122"/>
                <a:ea typeface="微软雅黑" panose="020B0503020204020204" pitchFamily="34" charset="-122"/>
              </a:rPr>
              <a:t>死亡。其余</a:t>
            </a:r>
            <a:r>
              <a:rPr lang="en-US" altLang="zh-CN" sz="2000" b="1" dirty="0" smtClean="0">
                <a:solidFill>
                  <a:srgbClr val="002060"/>
                </a:solidFill>
                <a:latin typeface="微软雅黑" panose="020B0503020204020204" pitchFamily="34" charset="-122"/>
                <a:ea typeface="微软雅黑" panose="020B0503020204020204" pitchFamily="34" charset="-122"/>
              </a:rPr>
              <a:t>5</a:t>
            </a:r>
            <a:r>
              <a:rPr lang="zh-CN" altLang="en-US" sz="2000" b="1" dirty="0">
                <a:solidFill>
                  <a:srgbClr val="002060"/>
                </a:solidFill>
                <a:latin typeface="微软雅黑" panose="020B0503020204020204" pitchFamily="34" charset="-122"/>
                <a:ea typeface="微软雅黑" panose="020B0503020204020204" pitchFamily="34" charset="-122"/>
              </a:rPr>
              <a:t>名在逃涉案人员已全部</a:t>
            </a:r>
            <a:r>
              <a:rPr lang="zh-CN" altLang="en-US" sz="2000" b="1" dirty="0" smtClean="0">
                <a:solidFill>
                  <a:srgbClr val="002060"/>
                </a:solidFill>
                <a:latin typeface="微软雅黑" panose="020B0503020204020204" pitchFamily="34" charset="-122"/>
                <a:ea typeface="微软雅黑" panose="020B0503020204020204" pitchFamily="34" charset="-122"/>
              </a:rPr>
              <a:t>抓获，其中</a:t>
            </a:r>
            <a:r>
              <a:rPr lang="en-US" altLang="zh-CN" sz="2000" b="1" dirty="0" smtClean="0">
                <a:solidFill>
                  <a:srgbClr val="002060"/>
                </a:solidFill>
                <a:latin typeface="微软雅黑" panose="020B0503020204020204" pitchFamily="34" charset="-122"/>
                <a:ea typeface="微软雅黑" panose="020B0503020204020204" pitchFamily="34" charset="-122"/>
              </a:rPr>
              <a:t>3</a:t>
            </a:r>
            <a:r>
              <a:rPr lang="zh-CN" altLang="en-US" sz="2000" b="1" dirty="0" smtClean="0">
                <a:solidFill>
                  <a:srgbClr val="002060"/>
                </a:solidFill>
                <a:latin typeface="微软雅黑" panose="020B0503020204020204" pitchFamily="34" charset="-122"/>
                <a:ea typeface="微软雅黑" panose="020B0503020204020204" pitchFamily="34" charset="-122"/>
              </a:rPr>
              <a:t>人已于日前被判处死刑。（来源：人民网）</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8662" y="3284984"/>
            <a:ext cx="5238750" cy="3248025"/>
          </a:xfrm>
          <a:prstGeom prst="roundRect">
            <a:avLst>
              <a:gd name="adj" fmla="val 8594"/>
            </a:avLst>
          </a:prstGeom>
          <a:solidFill>
            <a:srgbClr val="FFFFFF">
              <a:shade val="85000"/>
            </a:srgbClr>
          </a:solidFill>
          <a:ln>
            <a:noFill/>
          </a:ln>
          <a:effectLst/>
        </p:spPr>
      </p:pic>
      <p:sp>
        <p:nvSpPr>
          <p:cNvPr id="6"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案例分析</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北京天安门暴力恐怖事件</a:t>
            </a:r>
          </a:p>
        </p:txBody>
      </p:sp>
    </p:spTree>
    <p:extLst>
      <p:ext uri="{BB962C8B-B14F-4D97-AF65-F5344CB8AC3E}">
        <p14:creationId xmlns:p14="http://schemas.microsoft.com/office/powerpoint/2010/main" val="28334748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爆炸形 1 3"/>
          <p:cNvSpPr/>
          <p:nvPr/>
        </p:nvSpPr>
        <p:spPr>
          <a:xfrm>
            <a:off x="8831510" y="3555903"/>
            <a:ext cx="2982559" cy="2505373"/>
          </a:xfrm>
          <a:prstGeom prst="irregularSeal1">
            <a:avLst/>
          </a:prstGeom>
        </p:spPr>
        <p:style>
          <a:lnRef idx="3">
            <a:schemeClr val="lt1"/>
          </a:lnRef>
          <a:fillRef idx="1">
            <a:schemeClr val="accent2"/>
          </a:fillRef>
          <a:effectRef idx="1">
            <a:schemeClr val="accent2"/>
          </a:effectRef>
          <a:fontRef idx="minor">
            <a:schemeClr val="lt1"/>
          </a:fontRef>
        </p:style>
        <p:txBody>
          <a:bodyPr spcFirstLastPara="0" vert="horz" wrap="square" lIns="16510" tIns="16510" rIns="16510" bIns="16510" numCol="1" spcCol="1270" anchor="ctr" anchorCtr="0">
            <a:noAutofit/>
          </a:bodyPr>
          <a:lstStyle/>
          <a:p>
            <a:pPr lvl="0" algn="just">
              <a:lnSpc>
                <a:spcPct val="150000"/>
              </a:lnSpc>
            </a:pPr>
            <a:r>
              <a:rPr lang="en-US" altLang="en-US" sz="1600" b="1" dirty="0">
                <a:solidFill>
                  <a:schemeClr val="bg1"/>
                </a:solidFill>
                <a:latin typeface="微软雅黑" panose="020B0503020204020204" pitchFamily="34" charset="-122"/>
                <a:ea typeface="微软雅黑" panose="020B0503020204020204" pitchFamily="34" charset="-122"/>
              </a:rPr>
              <a:t>2013</a:t>
            </a:r>
            <a:r>
              <a:rPr lang="zh-CN" altLang="en-US" sz="1600" b="1" dirty="0">
                <a:solidFill>
                  <a:schemeClr val="bg1"/>
                </a:solidFill>
                <a:latin typeface="微软雅黑" panose="020B0503020204020204" pitchFamily="34" charset="-122"/>
                <a:ea typeface="微软雅黑" panose="020B0503020204020204" pitchFamily="34" charset="-122"/>
              </a:rPr>
              <a:t>年</a:t>
            </a:r>
            <a:r>
              <a:rPr lang="en-US" altLang="en-US" sz="1600" b="1" dirty="0">
                <a:solidFill>
                  <a:schemeClr val="bg1"/>
                </a:solidFill>
                <a:latin typeface="微软雅黑" panose="020B0503020204020204" pitchFamily="34" charset="-122"/>
                <a:ea typeface="微软雅黑" panose="020B0503020204020204" pitchFamily="34" charset="-122"/>
              </a:rPr>
              <a:t>10</a:t>
            </a:r>
            <a:r>
              <a:rPr lang="zh-CN" altLang="en-US" sz="1600" b="1" dirty="0">
                <a:solidFill>
                  <a:schemeClr val="bg1"/>
                </a:solidFill>
                <a:latin typeface="微软雅黑" panose="020B0503020204020204" pitchFamily="34" charset="-122"/>
                <a:ea typeface="微软雅黑" panose="020B0503020204020204" pitchFamily="34" charset="-122"/>
              </a:rPr>
              <a:t>月</a:t>
            </a:r>
            <a:r>
              <a:rPr lang="en-US" altLang="en-US" sz="1600" b="1" dirty="0">
                <a:solidFill>
                  <a:schemeClr val="bg1"/>
                </a:solidFill>
                <a:latin typeface="微软雅黑" panose="020B0503020204020204" pitchFamily="34" charset="-122"/>
                <a:ea typeface="微软雅黑" panose="020B0503020204020204" pitchFamily="34" charset="-122"/>
              </a:rPr>
              <a:t>28</a:t>
            </a:r>
            <a:r>
              <a:rPr lang="zh-CN" altLang="en-US" sz="1600" b="1" dirty="0">
                <a:solidFill>
                  <a:schemeClr val="bg1"/>
                </a:solidFill>
                <a:latin typeface="微软雅黑" panose="020B0503020204020204" pitchFamily="34" charset="-122"/>
                <a:ea typeface="微软雅黑" panose="020B0503020204020204" pitchFamily="34" charset="-122"/>
              </a:rPr>
              <a:t>日</a:t>
            </a:r>
            <a:r>
              <a:rPr lang="zh-CN" altLang="en-US" sz="1600" b="1" dirty="0" smtClean="0">
                <a:solidFill>
                  <a:schemeClr val="bg1"/>
                </a:solidFill>
                <a:latin typeface="微软雅黑" panose="020B0503020204020204" pitchFamily="34" charset="-122"/>
                <a:ea typeface="微软雅黑" panose="020B0503020204020204" pitchFamily="34" charset="-122"/>
              </a:rPr>
              <a:t>发动暴</a:t>
            </a:r>
            <a:r>
              <a:rPr lang="zh-CN" altLang="en-US" sz="1600" b="1" dirty="0">
                <a:solidFill>
                  <a:schemeClr val="bg1"/>
                </a:solidFill>
                <a:latin typeface="微软雅黑" panose="020B0503020204020204" pitchFamily="34" charset="-122"/>
                <a:ea typeface="微软雅黑" panose="020B0503020204020204" pitchFamily="34" charset="-122"/>
              </a:rPr>
              <a:t>恐袭击</a:t>
            </a:r>
          </a:p>
        </p:txBody>
      </p:sp>
      <p:sp>
        <p:nvSpPr>
          <p:cNvPr id="22" name="矩形 21"/>
          <p:cNvSpPr/>
          <p:nvPr/>
        </p:nvSpPr>
        <p:spPr>
          <a:xfrm>
            <a:off x="2361309" y="4023538"/>
            <a:ext cx="2188456" cy="1232942"/>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21" name="矩形 20"/>
          <p:cNvSpPr/>
          <p:nvPr/>
        </p:nvSpPr>
        <p:spPr>
          <a:xfrm>
            <a:off x="369845" y="2596087"/>
            <a:ext cx="2188456" cy="1232942"/>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24" name="矩形 23"/>
          <p:cNvSpPr/>
          <p:nvPr/>
        </p:nvSpPr>
        <p:spPr>
          <a:xfrm>
            <a:off x="6527254" y="1628800"/>
            <a:ext cx="2188456" cy="1522037"/>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25" name="矩形 24"/>
          <p:cNvSpPr/>
          <p:nvPr/>
        </p:nvSpPr>
        <p:spPr>
          <a:xfrm>
            <a:off x="4831477" y="4152594"/>
            <a:ext cx="2188456" cy="1232942"/>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23" name="矩形 22"/>
          <p:cNvSpPr/>
          <p:nvPr/>
        </p:nvSpPr>
        <p:spPr>
          <a:xfrm>
            <a:off x="3293877" y="1684666"/>
            <a:ext cx="2188456" cy="1232942"/>
          </a:xfrm>
          <a:prstGeom prst="rect">
            <a:avLst/>
          </a:prstGeom>
          <a:solidFill>
            <a:schemeClr val="bg1">
              <a:alpha val="30000"/>
            </a:schemeClr>
          </a:solidFill>
          <a:ln>
            <a:solidFill>
              <a:schemeClr val="bg2">
                <a:lumMod val="9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eaLnBrk="0" hangingPunct="0">
              <a:lnSpc>
                <a:spcPct val="150000"/>
              </a:lnSpc>
              <a:spcBef>
                <a:spcPts val="600"/>
              </a:spcBef>
              <a:buClr>
                <a:srgbClr val="C00000"/>
              </a:buClr>
              <a:buSzPct val="80000"/>
            </a:pPr>
            <a:endParaRPr lang="zh-CN" altLang="en-US" sz="2000" b="1" kern="0" dirty="0">
              <a:solidFill>
                <a:schemeClr val="tx1">
                  <a:lumMod val="65000"/>
                  <a:lumOff val="35000"/>
                </a:schemeClr>
              </a:solidFill>
              <a:latin typeface="微软雅黑" pitchFamily="34" charset="-122"/>
              <a:ea typeface="微软雅黑" pitchFamily="34" charset="-122"/>
              <a:cs typeface="Arial" pitchFamily="34" charset="0"/>
            </a:endParaRPr>
          </a:p>
        </p:txBody>
      </p:sp>
      <p:sp>
        <p:nvSpPr>
          <p:cNvPr id="5" name="矩形 4"/>
          <p:cNvSpPr/>
          <p:nvPr/>
        </p:nvSpPr>
        <p:spPr>
          <a:xfrm>
            <a:off x="1270670" y="1700130"/>
            <a:ext cx="2205110" cy="101088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7" name="矩形 6"/>
          <p:cNvSpPr/>
          <p:nvPr/>
        </p:nvSpPr>
        <p:spPr>
          <a:xfrm>
            <a:off x="478581" y="2420211"/>
            <a:ext cx="2079719" cy="123604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b" anchorCtr="0">
            <a:noAutofit/>
          </a:bodyPr>
          <a:lstStyle/>
          <a:p>
            <a:pPr lvl="0" algn="just" defTabSz="577850">
              <a:lnSpc>
                <a:spcPct val="150000"/>
              </a:lnSpc>
              <a:spcBef>
                <a:spcPct val="0"/>
              </a:spcBef>
              <a:spcAft>
                <a:spcPts val="0"/>
              </a:spcAft>
            </a:pPr>
            <a:r>
              <a:rPr lang="en-US" altLang="en-US" sz="16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6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en-US" sz="16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2012</a:t>
            </a:r>
            <a:r>
              <a:rPr lang="zh-CN" altLang="en-US" sz="16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en-US" sz="16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6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月，主犯</a:t>
            </a:r>
            <a:r>
              <a:rPr lang="zh-CN" altLang="en-US" sz="1600" b="1" dirty="0">
                <a:solidFill>
                  <a:srgbClr val="C00000"/>
                </a:solidFill>
                <a:latin typeface="微软雅黑" panose="020B0503020204020204" pitchFamily="34" charset="-122"/>
                <a:ea typeface="微软雅黑" panose="020B0503020204020204" pitchFamily="34" charset="-122"/>
              </a:rPr>
              <a:t>观</a:t>
            </a:r>
            <a:r>
              <a:rPr lang="zh-CN" altLang="en-US" sz="1600" b="1" kern="1200" dirty="0" smtClean="0">
                <a:solidFill>
                  <a:srgbClr val="C00000"/>
                </a:solidFill>
                <a:latin typeface="微软雅黑" panose="020B0503020204020204" pitchFamily="34" charset="-122"/>
                <a:ea typeface="微软雅黑" panose="020B0503020204020204" pitchFamily="34" charset="-122"/>
              </a:rPr>
              <a:t>看暴恐宣传视频</a:t>
            </a:r>
            <a:r>
              <a:rPr lang="zh-CN" altLang="en-US" sz="1600" b="1" kern="1200" dirty="0" smtClean="0">
                <a:solidFill>
                  <a:schemeClr val="tx1">
                    <a:lumMod val="65000"/>
                    <a:lumOff val="35000"/>
                  </a:schemeClr>
                </a:solidFill>
                <a:latin typeface="微软雅黑" panose="020B0503020204020204" pitchFamily="34" charset="-122"/>
                <a:ea typeface="微软雅黑" panose="020B0503020204020204" pitchFamily="34" charset="-122"/>
              </a:rPr>
              <a:t>，产生搞“圣战”的思想。</a:t>
            </a:r>
            <a:endParaRPr lang="zh-CN" altLang="en-US" sz="1600" b="1" kern="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3808202" y="3570949"/>
            <a:ext cx="3277866" cy="86687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矩形 10"/>
          <p:cNvSpPr/>
          <p:nvPr/>
        </p:nvSpPr>
        <p:spPr>
          <a:xfrm>
            <a:off x="2443837" y="3949773"/>
            <a:ext cx="1896624" cy="13804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ctr" anchorCtr="0">
            <a:noAutofit/>
          </a:bodyPr>
          <a:lstStyle/>
          <a:p>
            <a:pPr algn="just" defTabSz="577850">
              <a:lnSpc>
                <a:spcPct val="150000"/>
              </a:lnSpc>
              <a:spcAft>
                <a:spcPts val="0"/>
              </a:spcAft>
            </a:pP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2</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、组织人员观看</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东伊运暴恐音视频资料，</a:t>
            </a:r>
            <a:r>
              <a:rPr lang="zh-CN" altLang="en-US" sz="1600" b="1" dirty="0">
                <a:solidFill>
                  <a:srgbClr val="C00000"/>
                </a:solidFill>
                <a:latin typeface="微软雅黑" panose="020B0503020204020204" pitchFamily="34" charset="-122"/>
                <a:ea typeface="微软雅黑" panose="020B0503020204020204" pitchFamily="34" charset="-122"/>
              </a:rPr>
              <a:t>学习制爆</a:t>
            </a:r>
            <a:r>
              <a:rPr lang="zh-CN" altLang="en-US" sz="1600" b="1" dirty="0" smtClean="0">
                <a:solidFill>
                  <a:srgbClr val="C00000"/>
                </a:solidFill>
                <a:latin typeface="微软雅黑" panose="020B0503020204020204" pitchFamily="34" charset="-122"/>
                <a:ea typeface="微软雅黑" panose="020B0503020204020204" pitchFamily="34" charset="-122"/>
              </a:rPr>
              <a:t>方法。</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2" name="矩形 11"/>
          <p:cNvSpPr/>
          <p:nvPr/>
        </p:nvSpPr>
        <p:spPr>
          <a:xfrm>
            <a:off x="3392150" y="1628800"/>
            <a:ext cx="1694946" cy="13804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ctr" anchorCtr="0">
            <a:noAutofit/>
          </a:bodyPr>
          <a:lstStyle/>
          <a:p>
            <a:pPr algn="just" defTabSz="577850">
              <a:lnSpc>
                <a:spcPct val="150000"/>
              </a:lnSpc>
              <a:spcAft>
                <a:spcPts val="0"/>
              </a:spcAft>
            </a:pP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、乌鲁木齐</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附近荒山进行暴恐活动前</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“行动宣誓”。</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5087095" y="4005064"/>
            <a:ext cx="1512167" cy="13804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ctr" anchorCtr="0">
            <a:noAutofit/>
          </a:bodyPr>
          <a:lstStyle/>
          <a:p>
            <a:pPr algn="just" defTabSz="577850">
              <a:lnSpc>
                <a:spcPct val="150000"/>
              </a:lnSpc>
              <a:spcAft>
                <a:spcPts val="0"/>
              </a:spcAft>
            </a:pP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4</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2013</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3</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日</a:t>
            </a:r>
            <a:r>
              <a:rPr lang="zh-CN" altLang="en-US" sz="1600" b="1" dirty="0">
                <a:solidFill>
                  <a:srgbClr val="C00000"/>
                </a:solidFill>
                <a:latin typeface="微软雅黑" panose="020B0503020204020204" pitchFamily="34" charset="-122"/>
                <a:ea typeface="微软雅黑" panose="020B0503020204020204" pitchFamily="34" charset="-122"/>
              </a:rPr>
              <a:t>乘越野车</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从乌鲁木齐</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出发。</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 name="矩形 13"/>
          <p:cNvSpPr/>
          <p:nvPr/>
        </p:nvSpPr>
        <p:spPr>
          <a:xfrm>
            <a:off x="6638855" y="1713197"/>
            <a:ext cx="1944215" cy="13804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16510" tIns="16510" rIns="16510" bIns="16510" numCol="1" spcCol="1270" anchor="ctr" anchorCtr="0">
            <a:noAutofit/>
          </a:bodyPr>
          <a:lstStyle/>
          <a:p>
            <a:pPr algn="just" defTabSz="577850">
              <a:lnSpc>
                <a:spcPct val="150000"/>
              </a:lnSpc>
              <a:spcAft>
                <a:spcPts val="0"/>
              </a:spcAft>
            </a:pP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2013</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年</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10</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月</a:t>
            </a:r>
            <a:r>
              <a:rPr lang="en-US" altLang="zh-CN" sz="1600" b="1" dirty="0">
                <a:solidFill>
                  <a:schemeClr val="tx1">
                    <a:lumMod val="65000"/>
                    <a:lumOff val="35000"/>
                  </a:schemeClr>
                </a:solidFill>
                <a:latin typeface="微软雅黑" panose="020B0503020204020204" pitchFamily="34" charset="-122"/>
                <a:ea typeface="微软雅黑" panose="020B0503020204020204" pitchFamily="34" charset="-122"/>
              </a:rPr>
              <a:t>7</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日抵达北京</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，多个加油站加油</a:t>
            </a:r>
            <a:r>
              <a:rPr lang="en-US" altLang="zh-CN" sz="1600" b="1" dirty="0" smtClean="0">
                <a:solidFill>
                  <a:schemeClr val="tx1">
                    <a:lumMod val="65000"/>
                    <a:lumOff val="35000"/>
                  </a:schemeClr>
                </a:solidFill>
                <a:latin typeface="微软雅黑" panose="020B0503020204020204" pitchFamily="34" charset="-122"/>
                <a:ea typeface="微软雅黑" panose="020B0503020204020204" pitchFamily="34" charset="-122"/>
              </a:rPr>
              <a:t>400</a:t>
            </a:r>
            <a:r>
              <a:rPr lang="zh-CN" altLang="en-US" sz="1600" b="1" dirty="0" smtClean="0">
                <a:solidFill>
                  <a:schemeClr val="tx1">
                    <a:lumMod val="65000"/>
                    <a:lumOff val="35000"/>
                  </a:schemeClr>
                </a:solidFill>
                <a:latin typeface="微软雅黑" panose="020B0503020204020204" pitchFamily="34" charset="-122"/>
                <a:ea typeface="微软雅黑" panose="020B0503020204020204" pitchFamily="34" charset="-122"/>
              </a:rPr>
              <a:t>多升，三次</a:t>
            </a: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到天安门</a:t>
            </a:r>
            <a:r>
              <a:rPr lang="zh-CN" altLang="en-US" sz="1600" b="1" dirty="0" smtClean="0">
                <a:solidFill>
                  <a:srgbClr val="C00000"/>
                </a:solidFill>
                <a:latin typeface="微软雅黑" panose="020B0503020204020204" pitchFamily="34" charset="-122"/>
                <a:ea typeface="微软雅黑" panose="020B0503020204020204" pitchFamily="34" charset="-122"/>
              </a:rPr>
              <a:t>踩点。</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1952914" y="1860442"/>
            <a:ext cx="7195118" cy="4401239"/>
            <a:chOff x="1952914" y="1748446"/>
            <a:chExt cx="7195118" cy="4401239"/>
          </a:xfrm>
        </p:grpSpPr>
        <p:sp>
          <p:nvSpPr>
            <p:cNvPr id="2" name="形状 1"/>
            <p:cNvSpPr/>
            <p:nvPr/>
          </p:nvSpPr>
          <p:spPr>
            <a:xfrm rot="1655172">
              <a:off x="1952914" y="1748446"/>
              <a:ext cx="7195118" cy="4401239"/>
            </a:xfrm>
            <a:prstGeom prst="swooshArrow">
              <a:avLst>
                <a:gd name="adj1" fmla="val 16310"/>
                <a:gd name="adj2" fmla="val 31370"/>
              </a:avLst>
            </a:prstGeom>
          </p:spPr>
          <p:style>
            <a:lnRef idx="3">
              <a:schemeClr val="lt1">
                <a:hueOff val="0"/>
                <a:satOff val="0"/>
                <a:lumOff val="0"/>
                <a:alphaOff val="0"/>
              </a:schemeClr>
            </a:lnRef>
            <a:fillRef idx="1">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3" name="椭圆 2"/>
            <p:cNvSpPr/>
            <p:nvPr/>
          </p:nvSpPr>
          <p:spPr>
            <a:xfrm rot="19429737">
              <a:off x="2302254" y="3605285"/>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17" name="椭圆 16"/>
            <p:cNvSpPr/>
            <p:nvPr/>
          </p:nvSpPr>
          <p:spPr>
            <a:xfrm rot="19429737">
              <a:off x="7440306" y="3556500"/>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18" name="椭圆 17"/>
            <p:cNvSpPr/>
            <p:nvPr/>
          </p:nvSpPr>
          <p:spPr>
            <a:xfrm rot="19429737">
              <a:off x="5784122" y="3247429"/>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19" name="椭圆 18"/>
            <p:cNvSpPr/>
            <p:nvPr/>
          </p:nvSpPr>
          <p:spPr>
            <a:xfrm rot="19429737">
              <a:off x="4281405" y="3181621"/>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20" name="椭圆 19"/>
            <p:cNvSpPr/>
            <p:nvPr/>
          </p:nvSpPr>
          <p:spPr>
            <a:xfrm rot="19429737">
              <a:off x="3405450" y="3276803"/>
              <a:ext cx="118111" cy="118111"/>
            </a:xfrm>
            <a:prstGeom prst="ellipse">
              <a:avLst/>
            </a:prstGeom>
          </p:spPr>
          <p:style>
            <a:lnRef idx="3">
              <a:schemeClr val="lt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grpSp>
      <p:sp>
        <p:nvSpPr>
          <p:cNvPr id="27"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案例分析</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a:solidFill>
                  <a:schemeClr val="bg1"/>
                </a:solidFill>
                <a:latin typeface="微软雅黑" panose="020B0503020204020204" pitchFamily="34" charset="-122"/>
                <a:ea typeface="微软雅黑" panose="020B0503020204020204" pitchFamily="34" charset="-122"/>
              </a:rPr>
              <a:t>北京天安门暴力恐怖事件</a:t>
            </a:r>
          </a:p>
        </p:txBody>
      </p:sp>
    </p:spTree>
    <p:extLst>
      <p:ext uri="{BB962C8B-B14F-4D97-AF65-F5344CB8AC3E}">
        <p14:creationId xmlns:p14="http://schemas.microsoft.com/office/powerpoint/2010/main" val="23567658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8"/>
          <p:cNvSpPr>
            <a:spLocks noChangeArrowheads="1"/>
          </p:cNvSpPr>
          <p:nvPr/>
        </p:nvSpPr>
        <p:spPr bwMode="auto">
          <a:xfrm>
            <a:off x="9047534" y="1357089"/>
            <a:ext cx="2592288" cy="5240263"/>
          </a:xfrm>
          <a:prstGeom prst="roundRect">
            <a:avLst>
              <a:gd name="adj" fmla="val 4690"/>
            </a:avLst>
          </a:prstGeom>
          <a:noFill/>
          <a:ln w="57150">
            <a:solidFill>
              <a:schemeClr val="hlink"/>
            </a:solidFill>
            <a:round/>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wrap="none" anchor="ctr"/>
          <a:lstStyle/>
          <a:p>
            <a:endParaRPr lang="zh-CN" altLang="zh-CN"/>
          </a:p>
        </p:txBody>
      </p:sp>
      <p:grpSp>
        <p:nvGrpSpPr>
          <p:cNvPr id="26" name="Group 15"/>
          <p:cNvGrpSpPr>
            <a:grpSpLocks/>
          </p:cNvGrpSpPr>
          <p:nvPr/>
        </p:nvGrpSpPr>
        <p:grpSpPr bwMode="auto">
          <a:xfrm>
            <a:off x="637309" y="1163357"/>
            <a:ext cx="2504859" cy="5433995"/>
            <a:chOff x="576" y="1852"/>
            <a:chExt cx="1446" cy="2078"/>
          </a:xfrm>
          <a:effectLst>
            <a:outerShdw blurRad="50800" dist="38100" dir="2700000" algn="tl" rotWithShape="0">
              <a:prstClr val="black">
                <a:alpha val="40000"/>
              </a:prstClr>
            </a:outerShdw>
          </a:effectLst>
        </p:grpSpPr>
        <p:sp>
          <p:nvSpPr>
            <p:cNvPr id="27" name="AutoShape 16"/>
            <p:cNvSpPr>
              <a:spLocks noChangeArrowheads="1"/>
            </p:cNvSpPr>
            <p:nvPr/>
          </p:nvSpPr>
          <p:spPr bwMode="auto">
            <a:xfrm>
              <a:off x="576" y="1942"/>
              <a:ext cx="1446" cy="1988"/>
            </a:xfrm>
            <a:prstGeom prst="roundRect">
              <a:avLst>
                <a:gd name="adj" fmla="val 4690"/>
              </a:avLst>
            </a:prstGeom>
            <a:noFill/>
            <a:ln w="57150">
              <a:solidFill>
                <a:schemeClr val="folHlink"/>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zh-CN"/>
            </a:p>
          </p:txBody>
        </p:sp>
        <p:sp>
          <p:nvSpPr>
            <p:cNvPr id="28" name="AutoShape 17"/>
            <p:cNvSpPr>
              <a:spLocks noChangeArrowheads="1"/>
            </p:cNvSpPr>
            <p:nvPr/>
          </p:nvSpPr>
          <p:spPr bwMode="gray">
            <a:xfrm>
              <a:off x="712" y="1852"/>
              <a:ext cx="1174" cy="181"/>
            </a:xfrm>
            <a:prstGeom prst="roundRect">
              <a:avLst>
                <a:gd name="adj" fmla="val 50000"/>
              </a:avLst>
            </a:prstGeom>
            <a:gradFill rotWithShape="1">
              <a:gsLst>
                <a:gs pos="0">
                  <a:schemeClr val="folHlink">
                    <a:gamma/>
                    <a:shade val="38824"/>
                    <a:invGamma/>
                  </a:schemeClr>
                </a:gs>
                <a:gs pos="50000">
                  <a:schemeClr val="folHlink"/>
                </a:gs>
                <a:gs pos="100000">
                  <a:schemeClr val="folHlink">
                    <a:gamma/>
                    <a:shade val="38824"/>
                    <a:invGamma/>
                  </a:schemeClr>
                </a:gs>
              </a:gsLst>
              <a:lin ang="5400000" scaled="1"/>
            </a:gradFill>
            <a:ln w="9525">
              <a:noFill/>
              <a:round/>
              <a:headEnd/>
              <a:tailEnd/>
            </a:ln>
            <a:effectLst/>
          </p:spPr>
          <p:txBody>
            <a:bodyPr wrap="none" anchor="ctr"/>
            <a:lstStyle/>
            <a:p>
              <a:pPr>
                <a:defRPr/>
              </a:pPr>
              <a:endParaRPr lang="zh-CN" altLang="en-US"/>
            </a:p>
          </p:txBody>
        </p:sp>
        <p:sp>
          <p:nvSpPr>
            <p:cNvPr id="29" name="AutoShape 18"/>
            <p:cNvSpPr>
              <a:spLocks noChangeArrowheads="1"/>
            </p:cNvSpPr>
            <p:nvPr/>
          </p:nvSpPr>
          <p:spPr bwMode="auto">
            <a:xfrm flipH="1">
              <a:off x="1773" y="1897"/>
              <a:ext cx="45"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30" name="AutoShape 19"/>
            <p:cNvSpPr>
              <a:spLocks noChangeArrowheads="1"/>
            </p:cNvSpPr>
            <p:nvPr/>
          </p:nvSpPr>
          <p:spPr bwMode="auto">
            <a:xfrm flipH="1">
              <a:off x="776" y="1897"/>
              <a:ext cx="46" cy="91"/>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31" name="Text Box 20"/>
            <p:cNvSpPr txBox="1">
              <a:spLocks noChangeArrowheads="1"/>
            </p:cNvSpPr>
            <p:nvPr/>
          </p:nvSpPr>
          <p:spPr bwMode="gray">
            <a:xfrm>
              <a:off x="798" y="1865"/>
              <a:ext cx="995"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dirty="0">
                  <a:solidFill>
                    <a:schemeClr val="bg1"/>
                  </a:solidFill>
                  <a:latin typeface="微软雅黑" pitchFamily="34" charset="-122"/>
                  <a:ea typeface="微软雅黑" pitchFamily="34" charset="-122"/>
                </a:rPr>
                <a:t>实体空间痕迹</a:t>
              </a:r>
              <a:endParaRPr lang="en-US" altLang="zh-CN" sz="2000" b="1" dirty="0">
                <a:solidFill>
                  <a:schemeClr val="bg1"/>
                </a:solidFill>
                <a:latin typeface="微软雅黑" pitchFamily="34" charset="-122"/>
                <a:ea typeface="微软雅黑" pitchFamily="34" charset="-122"/>
              </a:endParaRPr>
            </a:p>
          </p:txBody>
        </p:sp>
      </p:grpSp>
      <p:sp>
        <p:nvSpPr>
          <p:cNvPr id="13" name="Text Box 12"/>
          <p:cNvSpPr txBox="1">
            <a:spLocks noChangeArrowheads="1"/>
          </p:cNvSpPr>
          <p:nvPr/>
        </p:nvSpPr>
        <p:spPr bwMode="gray">
          <a:xfrm>
            <a:off x="709317" y="1582837"/>
            <a:ext cx="2387473"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200000"/>
              </a:lnSpc>
            </a:pPr>
            <a:r>
              <a:rPr lang="zh-CN" altLang="en-US" sz="1600" b="1" dirty="0">
                <a:latin typeface="微软雅黑" panose="020B0503020204020204" pitchFamily="34" charset="-122"/>
                <a:ea typeface="微软雅黑" panose="020B0503020204020204" pitchFamily="34" charset="-122"/>
              </a:rPr>
              <a:t>多次踩点</a:t>
            </a:r>
            <a:endParaRPr lang="en-US" altLang="zh-CN" sz="1600" b="1" dirty="0">
              <a:latin typeface="微软雅黑" panose="020B0503020204020204" pitchFamily="34" charset="-122"/>
              <a:ea typeface="微软雅黑" panose="020B0503020204020204" pitchFamily="34" charset="-122"/>
            </a:endParaRPr>
          </a:p>
          <a:p>
            <a:pPr algn="ctr">
              <a:lnSpc>
                <a:spcPct val="200000"/>
              </a:lnSpc>
            </a:pPr>
            <a:r>
              <a:rPr lang="zh-CN" altLang="en-US" sz="1600" b="1" dirty="0">
                <a:latin typeface="微软雅黑" panose="020B0503020204020204" pitchFamily="34" charset="-122"/>
                <a:ea typeface="微软雅黑" panose="020B0503020204020204" pitchFamily="34" charset="-122"/>
              </a:rPr>
              <a:t>酒店</a:t>
            </a:r>
            <a:r>
              <a:rPr lang="zh-CN" altLang="en-US" sz="1600" b="1" dirty="0" smtClean="0">
                <a:latin typeface="微软雅黑" panose="020B0503020204020204" pitchFamily="34" charset="-122"/>
                <a:ea typeface="微软雅黑" panose="020B0503020204020204" pitchFamily="34" charset="-122"/>
              </a:rPr>
              <a:t>记录</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a:latin typeface="微软雅黑" panose="020B0503020204020204" pitchFamily="34" charset="-122"/>
                <a:ea typeface="微软雅黑" panose="020B0503020204020204" pitchFamily="34" charset="-122"/>
              </a:rPr>
              <a:t>偷越国境</a:t>
            </a:r>
            <a:endParaRPr lang="en-US" altLang="zh-CN" sz="1600" b="1" dirty="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筹措资金</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购买刀具、枪支</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制造爆炸</a:t>
            </a:r>
            <a:r>
              <a:rPr lang="zh-CN" altLang="en-US" sz="1600" b="1" dirty="0">
                <a:latin typeface="微软雅黑" panose="020B0503020204020204" pitchFamily="34" charset="-122"/>
                <a:ea typeface="微软雅黑" panose="020B0503020204020204" pitchFamily="34" charset="-122"/>
              </a:rPr>
              <a:t>装置、试爆</a:t>
            </a:r>
            <a:endParaRPr lang="en-US" altLang="zh-CN" sz="1600" b="1" dirty="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租借、购买</a:t>
            </a:r>
            <a:r>
              <a:rPr lang="zh-CN" altLang="en-US" sz="1600" b="1" dirty="0">
                <a:latin typeface="微软雅黑" panose="020B0503020204020204" pitchFamily="34" charset="-122"/>
                <a:ea typeface="微软雅黑" panose="020B0503020204020204" pitchFamily="34" charset="-122"/>
              </a:rPr>
              <a:t>作案</a:t>
            </a:r>
            <a:r>
              <a:rPr lang="zh-CN" altLang="en-US" sz="1600" b="1" dirty="0" smtClean="0">
                <a:latin typeface="微软雅黑" panose="020B0503020204020204" pitchFamily="34" charset="-122"/>
                <a:ea typeface="微软雅黑" panose="020B0503020204020204" pitchFamily="34" charset="-122"/>
              </a:rPr>
              <a:t>车辆</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加油站记录</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道路交通监控信息</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公共场所监控信息</a:t>
            </a:r>
            <a:endParaRPr lang="en-US" altLang="zh-CN" sz="1600" b="1" dirty="0" smtClean="0">
              <a:latin typeface="微软雅黑" panose="020B0503020204020204" pitchFamily="34" charset="-122"/>
              <a:ea typeface="微软雅黑" panose="020B0503020204020204" pitchFamily="34" charset="-122"/>
            </a:endParaRPr>
          </a:p>
        </p:txBody>
      </p:sp>
      <p:sp>
        <p:nvSpPr>
          <p:cNvPr id="39" name="AutoShape 3"/>
          <p:cNvSpPr>
            <a:spLocks noChangeArrowheads="1"/>
          </p:cNvSpPr>
          <p:nvPr/>
        </p:nvSpPr>
        <p:spPr bwMode="gray">
          <a:xfrm flipH="1">
            <a:off x="3142878" y="1194048"/>
            <a:ext cx="3528392" cy="5043264"/>
          </a:xfrm>
          <a:prstGeom prst="rightArrow">
            <a:avLst>
              <a:gd name="adj1" fmla="val 79306"/>
              <a:gd name="adj2" fmla="val 30296"/>
            </a:avLst>
          </a:prstGeom>
          <a:gradFill rotWithShape="1">
            <a:gsLst>
              <a:gs pos="0">
                <a:srgbClr val="BBE0E3">
                  <a:gamma/>
                  <a:tint val="0"/>
                  <a:invGamma/>
                  <a:alpha val="24001"/>
                </a:srgbClr>
              </a:gs>
              <a:gs pos="100000">
                <a:srgbClr val="BBE0E3"/>
              </a:gs>
            </a:gsLst>
            <a:lin ang="0" scaled="1"/>
          </a:gradFill>
          <a:ln w="9525">
            <a:noFill/>
            <a:miter lim="800000"/>
            <a:headEnd/>
            <a:tailEnd/>
          </a:ln>
          <a:effectLst>
            <a:outerShdw blurRad="149987" dist="250190" dir="8460000" algn="ctr">
              <a:srgbClr val="000000">
                <a:alpha val="28000"/>
              </a:srgbClr>
            </a:outerShdw>
          </a:effectLst>
        </p:spPr>
        <p:txBody>
          <a:bodyPr wrap="none" anchor="ctr"/>
          <a:lstStyle/>
          <a:p>
            <a:pPr fontAlgn="auto">
              <a:spcBef>
                <a:spcPts val="0"/>
              </a:spcBef>
              <a:spcAft>
                <a:spcPts val="0"/>
              </a:spcAft>
            </a:pPr>
            <a:endParaRPr lang="zh-CN" altLang="en-US" kern="0">
              <a:solidFill>
                <a:srgbClr val="000000"/>
              </a:solidFill>
            </a:endParaRPr>
          </a:p>
        </p:txBody>
      </p:sp>
      <p:sp>
        <p:nvSpPr>
          <p:cNvPr id="38" name="AutoShape 3"/>
          <p:cNvSpPr>
            <a:spLocks noChangeArrowheads="1"/>
          </p:cNvSpPr>
          <p:nvPr/>
        </p:nvSpPr>
        <p:spPr bwMode="gray">
          <a:xfrm>
            <a:off x="5519142" y="1194048"/>
            <a:ext cx="3528392" cy="5043264"/>
          </a:xfrm>
          <a:prstGeom prst="rightArrow">
            <a:avLst>
              <a:gd name="adj1" fmla="val 79306"/>
              <a:gd name="adj2" fmla="val 30296"/>
            </a:avLst>
          </a:prstGeom>
          <a:gradFill rotWithShape="1">
            <a:gsLst>
              <a:gs pos="0">
                <a:srgbClr val="BBE0E3">
                  <a:gamma/>
                  <a:tint val="0"/>
                  <a:invGamma/>
                  <a:alpha val="24001"/>
                </a:srgbClr>
              </a:gs>
              <a:gs pos="100000">
                <a:srgbClr val="BBE0E3"/>
              </a:gs>
            </a:gsLst>
            <a:lin ang="0" scaled="1"/>
          </a:gradFill>
          <a:ln w="9525">
            <a:noFill/>
            <a:miter lim="800000"/>
            <a:headEnd/>
            <a:tailEnd/>
          </a:ln>
          <a:effectLst>
            <a:outerShdw blurRad="149987" dist="250190" dir="8460000" algn="ctr">
              <a:srgbClr val="000000">
                <a:alpha val="28000"/>
              </a:srgbClr>
            </a:outerShdw>
          </a:effectLst>
        </p:spPr>
        <p:txBody>
          <a:bodyPr wrap="none" anchor="ctr"/>
          <a:lstStyle/>
          <a:p>
            <a:pPr fontAlgn="auto">
              <a:spcBef>
                <a:spcPts val="0"/>
              </a:spcBef>
              <a:spcAft>
                <a:spcPts val="0"/>
              </a:spcAft>
            </a:pPr>
            <a:endParaRPr lang="zh-CN" altLang="en-US" kern="0">
              <a:solidFill>
                <a:srgbClr val="000000"/>
              </a:solidFill>
            </a:endParaRPr>
          </a:p>
        </p:txBody>
      </p:sp>
      <p:sp>
        <p:nvSpPr>
          <p:cNvPr id="3" name="Text Box 12"/>
          <p:cNvSpPr txBox="1">
            <a:spLocks noChangeArrowheads="1"/>
          </p:cNvSpPr>
          <p:nvPr/>
        </p:nvSpPr>
        <p:spPr bwMode="gray">
          <a:xfrm>
            <a:off x="9191550" y="1844824"/>
            <a:ext cx="230425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200000"/>
              </a:lnSpc>
            </a:pPr>
            <a:r>
              <a:rPr lang="zh-CN" altLang="en-US" sz="1600" b="1" dirty="0">
                <a:latin typeface="微软雅黑" panose="020B0503020204020204" pitchFamily="34" charset="-122"/>
                <a:ea typeface="微软雅黑" panose="020B0503020204020204" pitchFamily="34" charset="-122"/>
              </a:rPr>
              <a:t>相互</a:t>
            </a:r>
            <a:r>
              <a:rPr lang="zh-CN" altLang="en-US" sz="1600" b="1" dirty="0" smtClean="0">
                <a:latin typeface="微软雅黑" panose="020B0503020204020204" pitchFamily="34" charset="-122"/>
                <a:ea typeface="微软雅黑" panose="020B0503020204020204" pitchFamily="34" charset="-122"/>
              </a:rPr>
              <a:t>邀约</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a:latin typeface="微软雅黑" panose="020B0503020204020204" pitchFamily="34" charset="-122"/>
                <a:ea typeface="微软雅黑" panose="020B0503020204020204" pitchFamily="34" charset="-122"/>
              </a:rPr>
              <a:t>多次聚集</a:t>
            </a:r>
            <a:endParaRPr lang="en-US" altLang="zh-CN" sz="1600" b="1" dirty="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纠集</a:t>
            </a:r>
            <a:r>
              <a:rPr lang="zh-CN" altLang="en-US" sz="1600" b="1" dirty="0">
                <a:latin typeface="微软雅黑" panose="020B0503020204020204" pitchFamily="34" charset="-122"/>
                <a:ea typeface="微软雅黑" panose="020B0503020204020204" pitchFamily="34" charset="-122"/>
              </a:rPr>
              <a:t>团伙</a:t>
            </a:r>
            <a:r>
              <a:rPr lang="zh-CN" altLang="en-US" sz="1600" b="1" dirty="0" smtClean="0">
                <a:latin typeface="微软雅黑" panose="020B0503020204020204" pitchFamily="34" charset="-122"/>
                <a:ea typeface="微软雅黑" panose="020B0503020204020204" pitchFamily="34" charset="-122"/>
              </a:rPr>
              <a:t>成员</a:t>
            </a:r>
            <a:endParaRPr lang="en-US" altLang="zh-CN" sz="1600" b="1" dirty="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积极发展</a:t>
            </a:r>
            <a:r>
              <a:rPr lang="zh-CN" altLang="en-US" sz="1600" b="1" dirty="0">
                <a:latin typeface="微软雅黑" panose="020B0503020204020204" pitchFamily="34" charset="-122"/>
                <a:ea typeface="微软雅黑" panose="020B0503020204020204" pitchFamily="34" charset="-122"/>
              </a:rPr>
              <a:t>成员</a:t>
            </a:r>
            <a:endParaRPr lang="en-US" altLang="zh-CN" sz="1600" b="1" dirty="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宣扬</a:t>
            </a:r>
            <a:r>
              <a:rPr lang="zh-CN" altLang="en-US" sz="1600" b="1" dirty="0">
                <a:latin typeface="微软雅黑" panose="020B0503020204020204" pitchFamily="34" charset="-122"/>
                <a:ea typeface="微软雅黑" panose="020B0503020204020204" pitchFamily="34" charset="-122"/>
              </a:rPr>
              <a:t>宗教极端</a:t>
            </a:r>
            <a:r>
              <a:rPr lang="zh-CN" altLang="en-US" sz="1600" b="1" dirty="0" smtClean="0">
                <a:latin typeface="微软雅黑" panose="020B0503020204020204" pitchFamily="34" charset="-122"/>
                <a:ea typeface="微软雅黑" panose="020B0503020204020204" pitchFamily="34" charset="-122"/>
              </a:rPr>
              <a:t>思想</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观看</a:t>
            </a:r>
            <a:r>
              <a:rPr lang="zh-CN" altLang="en-US" sz="1600" b="1" dirty="0">
                <a:latin typeface="微软雅黑" panose="020B0503020204020204" pitchFamily="34" charset="-122"/>
                <a:ea typeface="微软雅黑" panose="020B0503020204020204" pitchFamily="34" charset="-122"/>
              </a:rPr>
              <a:t>暴恐音</a:t>
            </a:r>
            <a:r>
              <a:rPr lang="zh-CN" altLang="en-US" sz="1600" b="1" dirty="0" smtClean="0">
                <a:latin typeface="微软雅黑" panose="020B0503020204020204" pitchFamily="34" charset="-122"/>
                <a:ea typeface="微软雅黑" panose="020B0503020204020204" pitchFamily="34" charset="-122"/>
              </a:rPr>
              <a:t>视频</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学习</a:t>
            </a:r>
            <a:r>
              <a:rPr lang="zh-CN" altLang="en-US" sz="1600" b="1" dirty="0">
                <a:latin typeface="微软雅黑" panose="020B0503020204020204" pitchFamily="34" charset="-122"/>
                <a:ea typeface="微软雅黑" panose="020B0503020204020204" pitchFamily="34" charset="-122"/>
              </a:rPr>
              <a:t>制爆</a:t>
            </a:r>
            <a:r>
              <a:rPr lang="zh-CN" altLang="en-US" sz="1600" b="1" dirty="0" smtClean="0">
                <a:latin typeface="微软雅黑" panose="020B0503020204020204" pitchFamily="34" charset="-122"/>
                <a:ea typeface="微软雅黑" panose="020B0503020204020204" pitchFamily="34" charset="-122"/>
              </a:rPr>
              <a:t>方法</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a:latin typeface="微软雅黑" panose="020B0503020204020204" pitchFamily="34" charset="-122"/>
                <a:ea typeface="微软雅黑" panose="020B0503020204020204" pitchFamily="34" charset="-122"/>
              </a:rPr>
              <a:t>制定</a:t>
            </a:r>
            <a:r>
              <a:rPr lang="zh-CN" altLang="en-US" sz="1600" b="1" dirty="0" smtClean="0">
                <a:latin typeface="微软雅黑" panose="020B0503020204020204" pitchFamily="34" charset="-122"/>
                <a:ea typeface="微软雅黑" panose="020B0503020204020204" pitchFamily="34" charset="-122"/>
              </a:rPr>
              <a:t>计划</a:t>
            </a:r>
            <a:endParaRPr lang="en-US" altLang="zh-CN" sz="1600" b="1" dirty="0" smtClean="0">
              <a:latin typeface="微软雅黑" panose="020B0503020204020204" pitchFamily="34" charset="-122"/>
              <a:ea typeface="微软雅黑" panose="020B0503020204020204" pitchFamily="34" charset="-122"/>
            </a:endParaRPr>
          </a:p>
          <a:p>
            <a:pPr algn="ctr">
              <a:lnSpc>
                <a:spcPct val="200000"/>
              </a:lnSpc>
            </a:pPr>
            <a:r>
              <a:rPr lang="zh-CN" altLang="en-US" sz="1600" b="1" dirty="0" smtClean="0">
                <a:latin typeface="微软雅黑" panose="020B0503020204020204" pitchFamily="34" charset="-122"/>
                <a:ea typeface="微软雅黑" panose="020B0503020204020204" pitchFamily="34" charset="-122"/>
              </a:rPr>
              <a:t>失去联系</a:t>
            </a:r>
            <a:endParaRPr lang="en-US" altLang="zh-CN" sz="1600" b="1" dirty="0">
              <a:latin typeface="微软雅黑" panose="020B0503020204020204" pitchFamily="34" charset="-122"/>
              <a:ea typeface="微软雅黑" panose="020B0503020204020204" pitchFamily="34" charset="-122"/>
            </a:endParaRPr>
          </a:p>
        </p:txBody>
      </p:sp>
      <p:sp>
        <p:nvSpPr>
          <p:cNvPr id="20" name="AutoShape 4"/>
          <p:cNvSpPr>
            <a:spLocks noChangeArrowheads="1"/>
          </p:cNvSpPr>
          <p:nvPr/>
        </p:nvSpPr>
        <p:spPr bwMode="gray">
          <a:xfrm>
            <a:off x="4005785" y="4797152"/>
            <a:ext cx="4177651" cy="355104"/>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a:outerShdw blurRad="63500" sx="102000" sy="102000" algn="ctr" rotWithShape="0">
              <a:prstClr val="black">
                <a:alpha val="40000"/>
              </a:prstClr>
            </a:outerShdw>
          </a:effectLst>
        </p:spPr>
        <p:txBody>
          <a:bodyPr wrap="none" anchor="ctr"/>
          <a:lstStyle/>
          <a:p>
            <a:pPr algn="ctr"/>
            <a:r>
              <a:rPr lang="en-US" altLang="zh-CN" b="1" dirty="0" smtClean="0">
                <a:solidFill>
                  <a:prstClr val="white"/>
                </a:solidFill>
                <a:latin typeface="微软雅黑" panose="020B0503020204020204" pitchFamily="34" charset="-122"/>
                <a:ea typeface="微软雅黑" panose="020B0503020204020204" pitchFamily="34" charset="-122"/>
              </a:rPr>
              <a:t>2013.4.23</a:t>
            </a:r>
            <a:r>
              <a:rPr lang="zh-CN" altLang="en-US" b="1" dirty="0" smtClean="0">
                <a:solidFill>
                  <a:prstClr val="white"/>
                </a:solidFill>
                <a:latin typeface="微软雅黑" panose="020B0503020204020204" pitchFamily="34" charset="-122"/>
                <a:ea typeface="微软雅黑" panose="020B0503020204020204" pitchFamily="34" charset="-122"/>
              </a:rPr>
              <a:t>  新疆巴楚县暴力</a:t>
            </a:r>
            <a:r>
              <a:rPr lang="zh-CN" altLang="en-US" b="1" dirty="0">
                <a:solidFill>
                  <a:prstClr val="white"/>
                </a:solidFill>
                <a:latin typeface="微软雅黑" panose="020B0503020204020204" pitchFamily="34" charset="-122"/>
                <a:ea typeface="微软雅黑" panose="020B0503020204020204" pitchFamily="34" charset="-122"/>
              </a:rPr>
              <a:t>恐怖事件</a:t>
            </a:r>
          </a:p>
        </p:txBody>
      </p:sp>
      <p:sp>
        <p:nvSpPr>
          <p:cNvPr id="21" name="AutoShape 5"/>
          <p:cNvSpPr>
            <a:spLocks noChangeArrowheads="1"/>
          </p:cNvSpPr>
          <p:nvPr/>
        </p:nvSpPr>
        <p:spPr bwMode="gray">
          <a:xfrm>
            <a:off x="4016177" y="3789040"/>
            <a:ext cx="4176461" cy="360040"/>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a:outerShdw blurRad="63500" sx="102000" sy="102000" algn="ctr" rotWithShape="0">
              <a:prstClr val="black">
                <a:alpha val="40000"/>
              </a:prstClr>
            </a:outerShdw>
          </a:effectLst>
        </p:spPr>
        <p:txBody>
          <a:bodyPr wrap="none" anchor="ctr"/>
          <a:lstStyle/>
          <a:p>
            <a:pPr algn="ctr"/>
            <a:r>
              <a:rPr lang="en-US" altLang="zh-CN" b="1" dirty="0" smtClean="0">
                <a:solidFill>
                  <a:prstClr val="white"/>
                </a:solidFill>
                <a:latin typeface="微软雅黑" panose="020B0503020204020204" pitchFamily="34" charset="-122"/>
                <a:ea typeface="微软雅黑" panose="020B0503020204020204" pitchFamily="34" charset="-122"/>
              </a:rPr>
              <a:t>2013.10.28  </a:t>
            </a:r>
            <a:r>
              <a:rPr lang="zh-CN" altLang="en-US" b="1" dirty="0">
                <a:solidFill>
                  <a:prstClr val="white"/>
                </a:solidFill>
                <a:latin typeface="微软雅黑" panose="020B0503020204020204" pitchFamily="34" charset="-122"/>
                <a:ea typeface="微软雅黑" panose="020B0503020204020204" pitchFamily="34" charset="-122"/>
              </a:rPr>
              <a:t>北京天安门暴力恐怖</a:t>
            </a:r>
            <a:r>
              <a:rPr lang="zh-CN" altLang="en-US" b="1" dirty="0" smtClean="0">
                <a:solidFill>
                  <a:prstClr val="white"/>
                </a:solidFill>
                <a:latin typeface="微软雅黑" panose="020B0503020204020204" pitchFamily="34" charset="-122"/>
                <a:ea typeface="微软雅黑" panose="020B0503020204020204" pitchFamily="34" charset="-122"/>
              </a:rPr>
              <a:t>事件</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2" name="AutoShape 6"/>
          <p:cNvSpPr>
            <a:spLocks noChangeArrowheads="1"/>
          </p:cNvSpPr>
          <p:nvPr/>
        </p:nvSpPr>
        <p:spPr bwMode="gray">
          <a:xfrm>
            <a:off x="4005786" y="4293096"/>
            <a:ext cx="4177649" cy="373360"/>
          </a:xfrm>
          <a:prstGeom prst="roundRect">
            <a:avLst>
              <a:gd name="adj" fmla="val 9106"/>
            </a:avLst>
          </a:prstGeom>
          <a:gradFill rotWithShape="1">
            <a:gsLst>
              <a:gs pos="0">
                <a:schemeClr val="folHlink"/>
              </a:gs>
              <a:gs pos="100000">
                <a:schemeClr val="folHlink">
                  <a:gamma/>
                  <a:tint val="69804"/>
                  <a:invGamma/>
                </a:schemeClr>
              </a:gs>
            </a:gsLst>
            <a:lin ang="5400000" scaled="1"/>
          </a:gradFill>
          <a:ln w="25400">
            <a:solidFill>
              <a:schemeClr val="bg1"/>
            </a:solidFill>
            <a:round/>
            <a:headEnd/>
            <a:tailEnd/>
          </a:ln>
          <a:effectLst>
            <a:outerShdw blurRad="63500" sx="102000" sy="102000" algn="ctr" rotWithShape="0">
              <a:prstClr val="black">
                <a:alpha val="40000"/>
              </a:prstClr>
            </a:outerShdw>
          </a:effectLst>
        </p:spPr>
        <p:txBody>
          <a:bodyPr wrap="none" anchor="ctr"/>
          <a:lstStyle/>
          <a:p>
            <a:pPr algn="ctr"/>
            <a:r>
              <a:rPr lang="en-US" altLang="zh-CN" b="1" dirty="0" smtClean="0">
                <a:solidFill>
                  <a:prstClr val="white"/>
                </a:solidFill>
                <a:latin typeface="微软雅黑" panose="020B0503020204020204" pitchFamily="34" charset="-122"/>
                <a:ea typeface="微软雅黑" panose="020B0503020204020204" pitchFamily="34" charset="-122"/>
              </a:rPr>
              <a:t>2013.6.26</a:t>
            </a:r>
            <a:r>
              <a:rPr lang="zh-CN" altLang="en-US" b="1" dirty="0" smtClean="0">
                <a:solidFill>
                  <a:prstClr val="white"/>
                </a:solidFill>
                <a:latin typeface="微软雅黑" panose="020B0503020204020204" pitchFamily="34" charset="-122"/>
                <a:ea typeface="微软雅黑" panose="020B0503020204020204" pitchFamily="34" charset="-122"/>
              </a:rPr>
              <a:t>  新疆</a:t>
            </a:r>
            <a:r>
              <a:rPr lang="zh-CN" altLang="en-US" b="1" dirty="0">
                <a:solidFill>
                  <a:prstClr val="white"/>
                </a:solidFill>
                <a:latin typeface="微软雅黑" panose="020B0503020204020204" pitchFamily="34" charset="-122"/>
                <a:ea typeface="微软雅黑" panose="020B0503020204020204" pitchFamily="34" charset="-122"/>
              </a:rPr>
              <a:t>鄯善县暴力恐怖事件</a:t>
            </a:r>
          </a:p>
        </p:txBody>
      </p:sp>
      <p:sp>
        <p:nvSpPr>
          <p:cNvPr id="23" name="AutoShape 5"/>
          <p:cNvSpPr>
            <a:spLocks noChangeArrowheads="1"/>
          </p:cNvSpPr>
          <p:nvPr/>
        </p:nvSpPr>
        <p:spPr bwMode="gray">
          <a:xfrm>
            <a:off x="4006974" y="5301208"/>
            <a:ext cx="4176464" cy="360040"/>
          </a:xfrm>
          <a:prstGeom prst="roundRect">
            <a:avLst>
              <a:gd name="adj" fmla="val 9106"/>
            </a:avLst>
          </a:prstGeom>
          <a:gradFill rotWithShape="1">
            <a:gsLst>
              <a:gs pos="0">
                <a:schemeClr val="folHlink"/>
              </a:gs>
              <a:gs pos="100000">
                <a:schemeClr val="folHlink">
                  <a:gamma/>
                  <a:tint val="69804"/>
                  <a:invGamma/>
                </a:schemeClr>
              </a:gs>
            </a:gsLst>
            <a:lin ang="5400000" scaled="1"/>
          </a:gradFill>
          <a:ln w="25400">
            <a:solidFill>
              <a:schemeClr val="bg1"/>
            </a:solidFill>
            <a:round/>
            <a:headEnd/>
            <a:tailEnd/>
          </a:ln>
          <a:effectLst>
            <a:outerShdw blurRad="63500" sx="102000" sy="102000" algn="ctr" rotWithShape="0">
              <a:prstClr val="black">
                <a:alpha val="40000"/>
              </a:prstClr>
            </a:outerShdw>
          </a:effectLst>
        </p:spPr>
        <p:txBody>
          <a:bodyPr wrap="none" anchor="ctr"/>
          <a:lstStyle/>
          <a:p>
            <a:pPr algn="ctr"/>
            <a:r>
              <a:rPr lang="en-US" altLang="zh-CN" b="1" dirty="0" smtClean="0">
                <a:solidFill>
                  <a:prstClr val="white"/>
                </a:solidFill>
                <a:latin typeface="微软雅黑" panose="020B0503020204020204" pitchFamily="34" charset="-122"/>
                <a:ea typeface="微软雅黑" panose="020B0503020204020204" pitchFamily="34" charset="-122"/>
              </a:rPr>
              <a:t>2012.2.28  </a:t>
            </a:r>
            <a:r>
              <a:rPr lang="zh-CN" altLang="en-US" b="1" dirty="0" smtClean="0">
                <a:solidFill>
                  <a:prstClr val="white"/>
                </a:solidFill>
                <a:latin typeface="微软雅黑" panose="020B0503020204020204" pitchFamily="34" charset="-122"/>
                <a:ea typeface="微软雅黑" panose="020B0503020204020204" pitchFamily="34" charset="-122"/>
              </a:rPr>
              <a:t>新疆</a:t>
            </a:r>
            <a:r>
              <a:rPr lang="zh-CN" altLang="en-US" b="1" dirty="0">
                <a:solidFill>
                  <a:prstClr val="white"/>
                </a:solidFill>
                <a:latin typeface="微软雅黑" panose="020B0503020204020204" pitchFamily="34" charset="-122"/>
                <a:ea typeface="微软雅黑" panose="020B0503020204020204" pitchFamily="34" charset="-122"/>
              </a:rPr>
              <a:t>叶城县暴力恐怖</a:t>
            </a:r>
            <a:r>
              <a:rPr lang="zh-CN" altLang="en-US" b="1" dirty="0" smtClean="0">
                <a:solidFill>
                  <a:prstClr val="white"/>
                </a:solidFill>
                <a:latin typeface="微软雅黑" panose="020B0503020204020204" pitchFamily="34" charset="-122"/>
                <a:ea typeface="微软雅黑" panose="020B0503020204020204" pitchFamily="34" charset="-122"/>
              </a:rPr>
              <a:t>事件</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4" name="AutoShape 4"/>
          <p:cNvSpPr>
            <a:spLocks noChangeArrowheads="1"/>
          </p:cNvSpPr>
          <p:nvPr/>
        </p:nvSpPr>
        <p:spPr bwMode="gray">
          <a:xfrm>
            <a:off x="4006974" y="3289920"/>
            <a:ext cx="4176461" cy="355104"/>
          </a:xfrm>
          <a:prstGeom prst="roundRect">
            <a:avLst>
              <a:gd name="adj" fmla="val 9106"/>
            </a:avLst>
          </a:prstGeom>
          <a:gradFill rotWithShape="1">
            <a:gsLst>
              <a:gs pos="0">
                <a:schemeClr val="folHlink"/>
              </a:gs>
              <a:gs pos="100000">
                <a:schemeClr val="folHlink">
                  <a:gamma/>
                  <a:tint val="69804"/>
                  <a:invGamma/>
                </a:schemeClr>
              </a:gs>
            </a:gsLst>
            <a:lin ang="5400000" scaled="1"/>
          </a:gradFill>
          <a:ln w="25400">
            <a:solidFill>
              <a:schemeClr val="bg1"/>
            </a:solidFill>
            <a:round/>
            <a:headEnd/>
            <a:tailEnd/>
          </a:ln>
          <a:effectLst>
            <a:outerShdw blurRad="63500" sx="102000" sy="102000" algn="ctr" rotWithShape="0">
              <a:prstClr val="black">
                <a:alpha val="40000"/>
              </a:prstClr>
            </a:outerShdw>
          </a:effectLst>
        </p:spPr>
        <p:txBody>
          <a:bodyPr wrap="none" anchor="ctr"/>
          <a:lstStyle/>
          <a:p>
            <a:pPr algn="ctr"/>
            <a:r>
              <a:rPr lang="en-US" altLang="zh-CN" b="1" dirty="0">
                <a:solidFill>
                  <a:prstClr val="white"/>
                </a:solidFill>
                <a:latin typeface="微软雅黑" panose="020B0503020204020204" pitchFamily="34" charset="-122"/>
                <a:ea typeface="微软雅黑" panose="020B0503020204020204" pitchFamily="34" charset="-122"/>
              </a:rPr>
              <a:t>2013.12.15</a:t>
            </a:r>
            <a:r>
              <a:rPr lang="zh-CN" altLang="en-US" b="1" dirty="0">
                <a:solidFill>
                  <a:prstClr val="white"/>
                </a:solidFill>
                <a:latin typeface="微软雅黑" panose="020B0503020204020204" pitchFamily="34" charset="-122"/>
                <a:ea typeface="微软雅黑" panose="020B0503020204020204" pitchFamily="34" charset="-122"/>
              </a:rPr>
              <a:t>  新疆疏附县暴力恐怖事件</a:t>
            </a:r>
          </a:p>
        </p:txBody>
      </p:sp>
      <p:sp>
        <p:nvSpPr>
          <p:cNvPr id="34" name="AutoShape 9"/>
          <p:cNvSpPr>
            <a:spLocks noChangeArrowheads="1"/>
          </p:cNvSpPr>
          <p:nvPr/>
        </p:nvSpPr>
        <p:spPr bwMode="gray">
          <a:xfrm>
            <a:off x="9263558" y="1124744"/>
            <a:ext cx="2016426" cy="457437"/>
          </a:xfrm>
          <a:prstGeom prst="roundRect">
            <a:avLst>
              <a:gd name="adj" fmla="val 50000"/>
            </a:avLst>
          </a:prstGeom>
          <a:gradFill rotWithShape="1">
            <a:gsLst>
              <a:gs pos="0">
                <a:schemeClr val="hlink">
                  <a:gamma/>
                  <a:shade val="46275"/>
                  <a:invGamma/>
                </a:schemeClr>
              </a:gs>
              <a:gs pos="50000">
                <a:schemeClr val="hlink"/>
              </a:gs>
              <a:gs pos="100000">
                <a:schemeClr val="hlink">
                  <a:gamma/>
                  <a:shade val="46275"/>
                  <a:invGamma/>
                </a:schemeClr>
              </a:gs>
            </a:gsLst>
            <a:lin ang="5400000" scaled="1"/>
          </a:gradFill>
          <a:ln w="9525">
            <a:noFill/>
            <a:round/>
            <a:headEnd/>
            <a:tailEnd/>
          </a:ln>
          <a:effectLst/>
        </p:spPr>
        <p:txBody>
          <a:bodyPr wrap="none" anchor="ctr"/>
          <a:lstStyle/>
          <a:p>
            <a:pPr>
              <a:defRPr/>
            </a:pPr>
            <a:endParaRPr lang="zh-CN" altLang="en-US"/>
          </a:p>
        </p:txBody>
      </p:sp>
      <p:sp>
        <p:nvSpPr>
          <p:cNvPr id="35" name="AutoShape 10"/>
          <p:cNvSpPr>
            <a:spLocks noChangeArrowheads="1"/>
          </p:cNvSpPr>
          <p:nvPr/>
        </p:nvSpPr>
        <p:spPr bwMode="auto">
          <a:xfrm flipH="1">
            <a:off x="11063758" y="1239865"/>
            <a:ext cx="95238" cy="227456"/>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36" name="AutoShape 11"/>
          <p:cNvSpPr>
            <a:spLocks noChangeArrowheads="1"/>
          </p:cNvSpPr>
          <p:nvPr/>
        </p:nvSpPr>
        <p:spPr bwMode="auto">
          <a:xfrm flipH="1">
            <a:off x="9384345" y="1239865"/>
            <a:ext cx="95237" cy="227456"/>
          </a:xfrm>
          <a:prstGeom prst="octagon">
            <a:avLst>
              <a:gd name="adj" fmla="val 29287"/>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zh-CN"/>
          </a:p>
        </p:txBody>
      </p:sp>
      <p:sp>
        <p:nvSpPr>
          <p:cNvPr id="37" name="Text Box 14"/>
          <p:cNvSpPr txBox="1">
            <a:spLocks noChangeArrowheads="1"/>
          </p:cNvSpPr>
          <p:nvPr/>
        </p:nvSpPr>
        <p:spPr bwMode="gray">
          <a:xfrm>
            <a:off x="9412217" y="1139219"/>
            <a:ext cx="17235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sz="2000" b="1" dirty="0" smtClean="0">
                <a:solidFill>
                  <a:srgbClr val="FFFFFF"/>
                </a:solidFill>
                <a:latin typeface="微软雅黑" pitchFamily="34" charset="-122"/>
                <a:ea typeface="微软雅黑" pitchFamily="34" charset="-122"/>
              </a:rPr>
              <a:t>虚拟空间信息</a:t>
            </a:r>
            <a:endParaRPr lang="en-US" altLang="zh-CN" sz="2000" b="1" dirty="0">
              <a:solidFill>
                <a:srgbClr val="FFFFFF"/>
              </a:solidFill>
              <a:latin typeface="微软雅黑" pitchFamily="34" charset="-122"/>
              <a:ea typeface="微软雅黑" pitchFamily="34" charset="-122"/>
            </a:endParaRPr>
          </a:p>
        </p:txBody>
      </p:sp>
      <p:sp>
        <p:nvSpPr>
          <p:cNvPr id="43" name="AutoShape 4"/>
          <p:cNvSpPr>
            <a:spLocks noChangeArrowheads="1"/>
          </p:cNvSpPr>
          <p:nvPr/>
        </p:nvSpPr>
        <p:spPr bwMode="gray">
          <a:xfrm>
            <a:off x="4006974" y="1772816"/>
            <a:ext cx="4176463" cy="355104"/>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p:spPr>
        <p:txBody>
          <a:bodyPr wrap="none" anchor="ctr"/>
          <a:lstStyle/>
          <a:p>
            <a:pPr algn="ctr"/>
            <a:r>
              <a:rPr lang="en-US" altLang="zh-CN" b="1" dirty="0" smtClean="0">
                <a:solidFill>
                  <a:prstClr val="white"/>
                </a:solidFill>
                <a:latin typeface="微软雅黑" panose="020B0503020204020204" pitchFamily="34" charset="-122"/>
                <a:ea typeface="微软雅黑" panose="020B0503020204020204" pitchFamily="34" charset="-122"/>
              </a:rPr>
              <a:t>2014.3.1  </a:t>
            </a:r>
            <a:r>
              <a:rPr lang="zh-CN" altLang="en-US" b="1" dirty="0" smtClean="0">
                <a:solidFill>
                  <a:prstClr val="white"/>
                </a:solidFill>
                <a:latin typeface="微软雅黑" panose="020B0503020204020204" pitchFamily="34" charset="-122"/>
                <a:ea typeface="微软雅黑" panose="020B0503020204020204" pitchFamily="34" charset="-122"/>
              </a:rPr>
              <a:t>云南昆明火车站</a:t>
            </a:r>
            <a:r>
              <a:rPr lang="zh-CN" altLang="en-US" b="1" dirty="0">
                <a:solidFill>
                  <a:prstClr val="white"/>
                </a:solidFill>
                <a:latin typeface="微软雅黑" panose="020B0503020204020204" pitchFamily="34" charset="-122"/>
                <a:ea typeface="微软雅黑" panose="020B0503020204020204" pitchFamily="34" charset="-122"/>
              </a:rPr>
              <a:t>暴力恐怖事件</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44" name="AutoShape 5"/>
          <p:cNvSpPr>
            <a:spLocks noChangeArrowheads="1"/>
          </p:cNvSpPr>
          <p:nvPr/>
        </p:nvSpPr>
        <p:spPr bwMode="gray">
          <a:xfrm>
            <a:off x="4005785" y="2276872"/>
            <a:ext cx="4191886" cy="360040"/>
          </a:xfrm>
          <a:prstGeom prst="roundRect">
            <a:avLst>
              <a:gd name="adj" fmla="val 9106"/>
            </a:avLst>
          </a:prstGeom>
          <a:gradFill rotWithShape="1">
            <a:gsLst>
              <a:gs pos="0">
                <a:schemeClr val="folHlink"/>
              </a:gs>
              <a:gs pos="100000">
                <a:schemeClr val="folHlink">
                  <a:gamma/>
                  <a:tint val="69804"/>
                  <a:invGamma/>
                </a:schemeClr>
              </a:gs>
            </a:gsLst>
            <a:lin ang="5400000" scaled="1"/>
          </a:gradFill>
          <a:ln w="25400">
            <a:solidFill>
              <a:schemeClr val="bg1"/>
            </a:solidFill>
            <a:round/>
            <a:headEnd/>
            <a:tailEnd/>
          </a:ln>
          <a:effectLst/>
        </p:spPr>
        <p:txBody>
          <a:bodyPr wrap="none" anchor="ctr"/>
          <a:lstStyle/>
          <a:p>
            <a:pPr algn="ctr"/>
            <a:r>
              <a:rPr lang="en-US" altLang="zh-CN" b="1" dirty="0" smtClean="0">
                <a:solidFill>
                  <a:prstClr val="white"/>
                </a:solidFill>
                <a:latin typeface="微软雅黑" panose="020B0503020204020204" pitchFamily="34" charset="-122"/>
                <a:ea typeface="微软雅黑" panose="020B0503020204020204" pitchFamily="34" charset="-122"/>
              </a:rPr>
              <a:t>2014.2.14  </a:t>
            </a:r>
            <a:r>
              <a:rPr lang="zh-CN" altLang="en-US" b="1" dirty="0" smtClean="0">
                <a:solidFill>
                  <a:prstClr val="white"/>
                </a:solidFill>
                <a:latin typeface="微软雅黑" panose="020B0503020204020204" pitchFamily="34" charset="-122"/>
                <a:ea typeface="微软雅黑" panose="020B0503020204020204" pitchFamily="34" charset="-122"/>
              </a:rPr>
              <a:t>新疆乌什县暴力恐怖事件</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45" name="AutoShape 6"/>
          <p:cNvSpPr>
            <a:spLocks noChangeArrowheads="1"/>
          </p:cNvSpPr>
          <p:nvPr/>
        </p:nvSpPr>
        <p:spPr bwMode="gray">
          <a:xfrm>
            <a:off x="4006974" y="2767608"/>
            <a:ext cx="4190697" cy="373360"/>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p:spPr>
        <p:txBody>
          <a:bodyPr wrap="none" anchor="ctr"/>
          <a:lstStyle/>
          <a:p>
            <a:pPr algn="ctr"/>
            <a:r>
              <a:rPr lang="en-US" altLang="zh-CN" b="1" dirty="0">
                <a:solidFill>
                  <a:prstClr val="white"/>
                </a:solidFill>
                <a:latin typeface="微软雅黑" panose="020B0503020204020204" pitchFamily="34" charset="-122"/>
                <a:ea typeface="微软雅黑" panose="020B0503020204020204" pitchFamily="34" charset="-122"/>
              </a:rPr>
              <a:t>2013.12.30</a:t>
            </a:r>
            <a:r>
              <a:rPr lang="zh-CN" altLang="en-US" b="1" dirty="0">
                <a:solidFill>
                  <a:prstClr val="white"/>
                </a:solidFill>
                <a:latin typeface="微软雅黑" panose="020B0503020204020204" pitchFamily="34" charset="-122"/>
                <a:ea typeface="微软雅黑" panose="020B0503020204020204" pitchFamily="34" charset="-122"/>
              </a:rPr>
              <a:t>  新疆莎车县暴力恐怖事件</a:t>
            </a:r>
          </a:p>
        </p:txBody>
      </p:sp>
      <p:sp>
        <p:nvSpPr>
          <p:cNvPr id="32" name="标题 11"/>
          <p:cNvSpPr txBox="1">
            <a:spLocks/>
          </p:cNvSpPr>
          <p:nvPr/>
        </p:nvSpPr>
        <p:spPr>
          <a:xfrm>
            <a:off x="524434" y="44624"/>
            <a:ext cx="10971372" cy="720725"/>
          </a:xfrm>
          <a:prstGeom prst="rect">
            <a:avLst/>
          </a:prstGeom>
        </p:spPr>
        <p:txBody>
          <a:bodyPr/>
          <a:lstStyle>
            <a:lvl1pPr algn="l" rtl="0" eaLnBrk="0" fontAlgn="base" hangingPunct="0">
              <a:spcBef>
                <a:spcPct val="0"/>
              </a:spcBef>
              <a:spcAft>
                <a:spcPct val="0"/>
              </a:spcAft>
              <a:defRPr sz="26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2800" b="1">
                <a:solidFill>
                  <a:schemeClr val="tx1"/>
                </a:solidFill>
                <a:latin typeface="黑体" pitchFamily="2" charset="-122"/>
                <a:ea typeface="黑体" pitchFamily="2" charset="-122"/>
              </a:defRPr>
            </a:lvl2pPr>
            <a:lvl3pPr algn="l" rtl="0" eaLnBrk="0" fontAlgn="base" hangingPunct="0">
              <a:spcBef>
                <a:spcPct val="0"/>
              </a:spcBef>
              <a:spcAft>
                <a:spcPct val="0"/>
              </a:spcAft>
              <a:defRPr sz="2800" b="1">
                <a:solidFill>
                  <a:schemeClr val="tx1"/>
                </a:solidFill>
                <a:latin typeface="黑体" pitchFamily="2" charset="-122"/>
                <a:ea typeface="黑体" pitchFamily="2" charset="-122"/>
              </a:defRPr>
            </a:lvl3pPr>
            <a:lvl4pPr algn="l" rtl="0" eaLnBrk="0" fontAlgn="base" hangingPunct="0">
              <a:spcBef>
                <a:spcPct val="0"/>
              </a:spcBef>
              <a:spcAft>
                <a:spcPct val="0"/>
              </a:spcAft>
              <a:defRPr sz="2800" b="1">
                <a:solidFill>
                  <a:schemeClr val="tx1"/>
                </a:solidFill>
                <a:latin typeface="黑体" pitchFamily="2" charset="-122"/>
                <a:ea typeface="黑体" pitchFamily="2" charset="-122"/>
              </a:defRPr>
            </a:lvl4pPr>
            <a:lvl5pPr algn="l" rtl="0" eaLnBrk="0" fontAlgn="base" hangingPunct="0">
              <a:spcBef>
                <a:spcPct val="0"/>
              </a:spcBef>
              <a:spcAft>
                <a:spcPct val="0"/>
              </a:spcAft>
              <a:defRPr sz="2800" b="1">
                <a:solidFill>
                  <a:schemeClr val="tx1"/>
                </a:solidFill>
                <a:latin typeface="黑体" pitchFamily="2" charset="-122"/>
                <a:ea typeface="黑体" pitchFamily="2" charset="-122"/>
              </a:defRPr>
            </a:lvl5pPr>
            <a:lvl6pPr marL="457200" algn="l" rtl="0" eaLnBrk="1" fontAlgn="base" hangingPunct="1">
              <a:spcBef>
                <a:spcPct val="0"/>
              </a:spcBef>
              <a:spcAft>
                <a:spcPct val="0"/>
              </a:spcAft>
              <a:defRPr sz="2800" b="1">
                <a:solidFill>
                  <a:schemeClr val="tx1"/>
                </a:solidFill>
                <a:latin typeface="黑体" pitchFamily="2" charset="-122"/>
                <a:ea typeface="黑体" pitchFamily="2" charset="-122"/>
              </a:defRPr>
            </a:lvl6pPr>
            <a:lvl7pPr marL="914400" algn="l" rtl="0" eaLnBrk="1" fontAlgn="base" hangingPunct="1">
              <a:spcBef>
                <a:spcPct val="0"/>
              </a:spcBef>
              <a:spcAft>
                <a:spcPct val="0"/>
              </a:spcAft>
              <a:defRPr sz="2800" b="1">
                <a:solidFill>
                  <a:schemeClr val="tx1"/>
                </a:solidFill>
                <a:latin typeface="黑体" pitchFamily="2" charset="-122"/>
                <a:ea typeface="黑体" pitchFamily="2" charset="-122"/>
              </a:defRPr>
            </a:lvl7pPr>
            <a:lvl8pPr marL="1371600" algn="l" rtl="0" eaLnBrk="1" fontAlgn="base" hangingPunct="1">
              <a:spcBef>
                <a:spcPct val="0"/>
              </a:spcBef>
              <a:spcAft>
                <a:spcPct val="0"/>
              </a:spcAft>
              <a:defRPr sz="2800" b="1">
                <a:solidFill>
                  <a:schemeClr val="tx1"/>
                </a:solidFill>
                <a:latin typeface="黑体" pitchFamily="2" charset="-122"/>
                <a:ea typeface="黑体" pitchFamily="2" charset="-122"/>
              </a:defRPr>
            </a:lvl8pPr>
            <a:lvl9pPr marL="1828800" algn="l" rtl="0" eaLnBrk="1" fontAlgn="base" hangingPunct="1">
              <a:spcBef>
                <a:spcPct val="0"/>
              </a:spcBef>
              <a:spcAft>
                <a:spcPct val="0"/>
              </a:spcAft>
              <a:defRPr sz="2800" b="1">
                <a:solidFill>
                  <a:schemeClr val="tx1"/>
                </a:solidFill>
                <a:latin typeface="黑体" pitchFamily="2" charset="-122"/>
                <a:ea typeface="黑体" pitchFamily="2" charset="-122"/>
              </a:defRPr>
            </a:lvl9pPr>
          </a:lstStyle>
          <a:p>
            <a:r>
              <a:rPr lang="zh-CN" altLang="en-US" sz="3200" dirty="0">
                <a:solidFill>
                  <a:schemeClr val="bg1"/>
                </a:solidFill>
                <a:latin typeface="微软雅黑" panose="020B0503020204020204" pitchFamily="34" charset="-122"/>
                <a:ea typeface="微软雅黑" panose="020B0503020204020204" pitchFamily="34" charset="-122"/>
              </a:rPr>
              <a:t>案例分析</a:t>
            </a:r>
            <a:r>
              <a:rPr lang="en-US" altLang="zh-CN" sz="3200" dirty="0" smtClean="0">
                <a:solidFill>
                  <a:schemeClr val="bg1"/>
                </a:solidFill>
                <a:latin typeface="微软雅黑" panose="020B0503020204020204" pitchFamily="34" charset="-122"/>
                <a:ea typeface="微软雅黑" panose="020B0503020204020204" pitchFamily="34" charset="-122"/>
              </a:rPr>
              <a:t>——</a:t>
            </a:r>
            <a:r>
              <a:rPr lang="zh-CN" altLang="en-US" sz="3200" dirty="0" smtClean="0">
                <a:solidFill>
                  <a:schemeClr val="bg1"/>
                </a:solidFill>
                <a:latin typeface="微软雅黑" panose="020B0503020204020204" pitchFamily="34" charset="-122"/>
                <a:ea typeface="微软雅黑" panose="020B0503020204020204" pitchFamily="34" charset="-122"/>
              </a:rPr>
              <a:t>暴力</a:t>
            </a:r>
            <a:r>
              <a:rPr lang="zh-CN" altLang="en-US" sz="3200" dirty="0">
                <a:solidFill>
                  <a:schemeClr val="bg1"/>
                </a:solidFill>
                <a:latin typeface="微软雅黑" panose="020B0503020204020204" pitchFamily="34" charset="-122"/>
                <a:ea typeface="微软雅黑" panose="020B0503020204020204" pitchFamily="34" charset="-122"/>
              </a:rPr>
              <a:t>恐怖事件</a:t>
            </a:r>
          </a:p>
        </p:txBody>
      </p:sp>
    </p:spTree>
    <p:extLst>
      <p:ext uri="{BB962C8B-B14F-4D97-AF65-F5344CB8AC3E}">
        <p14:creationId xmlns:p14="http://schemas.microsoft.com/office/powerpoint/2010/main" val="1795526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56956</TotalTime>
  <Words>4940</Words>
  <Application>Microsoft Office PowerPoint</Application>
  <PresentationFormat>自定义</PresentationFormat>
  <Paragraphs>484</Paragraphs>
  <Slides>44</Slides>
  <Notes>9</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44</vt:i4>
      </vt:variant>
    </vt:vector>
  </HeadingPairs>
  <TitlesOfParts>
    <vt:vector size="48" baseType="lpstr">
      <vt:lpstr>1_自定义设计方案</vt:lpstr>
      <vt:lpstr>自定义设计方案</vt:lpstr>
      <vt:lpstr>2_自定义设计方案</vt:lpstr>
      <vt:lpstr>Photo Editor 照片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 (Beijing)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体系重构、业务转型、能力升级</dc:title>
  <dc:creator>管理研究中心</dc:creator>
  <cp:lastModifiedBy>apple</cp:lastModifiedBy>
  <cp:revision>2350</cp:revision>
  <cp:lastPrinted>2014-09-20T12:08:29Z</cp:lastPrinted>
  <dcterms:created xsi:type="dcterms:W3CDTF">2013-03-17T08:59:32Z</dcterms:created>
  <dcterms:modified xsi:type="dcterms:W3CDTF">2013-01-22T23:47:53Z</dcterms:modified>
</cp:coreProperties>
</file>